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omments/modernComment_1060_FC5ECF1D.xml" ContentType="application/vnd.ms-powerpoint.comments+xml"/>
  <Override PartName="/ppt/comments/modernComment_7FFFD01C_7D37A441.xml" ContentType="application/vnd.ms-powerpoint.comments+xml"/>
  <Override PartName="/ppt/comments/modernComment_7FFFD01E_E085EF04.xml" ContentType="application/vnd.ms-powerpoint.comments+xml"/>
  <Override PartName="/ppt/notesSlides/notesSlide1.xml" ContentType="application/vnd.openxmlformats-officedocument.presentationml.notesSlide+xml"/>
  <Override PartName="/ppt/comments/modernComment_7FFFD022_E44D241E.xml" ContentType="application/vnd.ms-powerpoint.comments+xml"/>
  <Override PartName="/ppt/notesSlides/notesSlide2.xml" ContentType="application/vnd.openxmlformats-officedocument.presentationml.notesSlide+xml"/>
  <Override PartName="/ppt/comments/modernComment_7FFFD01D_DF589870.xml" ContentType="application/vnd.ms-powerpoint.comments+xml"/>
  <Override PartName="/ppt/comments/modernComment_7FFFD01F_3E9F6AD2.xml" ContentType="application/vnd.ms-powerpoint.comments+xml"/>
  <Override PartName="/ppt/notesSlides/notesSlide3.xml" ContentType="application/vnd.openxmlformats-officedocument.presentationml.notesSlide+xml"/>
  <Override PartName="/ppt/comments/modernComment_105F_4D070741.xml" ContentType="application/vnd.ms-powerpoint.comments+xml"/>
  <Override PartName="/ppt/tags/tag2.xml" ContentType="application/vnd.openxmlformats-officedocument.presentationml.tags+xml"/>
  <Override PartName="/ppt/tags/tag3.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94" r:id="rId2"/>
    <p:sldMasterId id="2147483834" r:id="rId3"/>
  </p:sldMasterIdLst>
  <p:notesMasterIdLst>
    <p:notesMasterId r:id="rId43"/>
  </p:notesMasterIdLst>
  <p:handoutMasterIdLst>
    <p:handoutMasterId r:id="rId44"/>
  </p:handoutMasterIdLst>
  <p:sldIdLst>
    <p:sldId id="506" r:id="rId4"/>
    <p:sldId id="4192" r:id="rId5"/>
    <p:sldId id="2147471388" r:id="rId6"/>
    <p:sldId id="2147471390" r:id="rId7"/>
    <p:sldId id="2147471394" r:id="rId8"/>
    <p:sldId id="2147471395" r:id="rId9"/>
    <p:sldId id="2147471389" r:id="rId10"/>
    <p:sldId id="2147471391" r:id="rId11"/>
    <p:sldId id="507" r:id="rId12"/>
    <p:sldId id="496" r:id="rId13"/>
    <p:sldId id="495" r:id="rId14"/>
    <p:sldId id="497" r:id="rId15"/>
    <p:sldId id="487" r:id="rId16"/>
    <p:sldId id="498" r:id="rId17"/>
    <p:sldId id="488" r:id="rId18"/>
    <p:sldId id="499" r:id="rId19"/>
    <p:sldId id="490" r:id="rId20"/>
    <p:sldId id="500" r:id="rId21"/>
    <p:sldId id="491" r:id="rId22"/>
    <p:sldId id="501" r:id="rId23"/>
    <p:sldId id="489" r:id="rId24"/>
    <p:sldId id="502" r:id="rId25"/>
    <p:sldId id="492" r:id="rId26"/>
    <p:sldId id="503" r:id="rId27"/>
    <p:sldId id="2147471377" r:id="rId28"/>
    <p:sldId id="2147471378" r:id="rId29"/>
    <p:sldId id="2147471379" r:id="rId30"/>
    <p:sldId id="2147471380" r:id="rId31"/>
    <p:sldId id="2147471381" r:id="rId32"/>
    <p:sldId id="2147471382" r:id="rId33"/>
    <p:sldId id="2147471384" r:id="rId34"/>
    <p:sldId id="2147471385" r:id="rId35"/>
    <p:sldId id="2147471386" r:id="rId36"/>
    <p:sldId id="2147471387" r:id="rId37"/>
    <p:sldId id="4191" r:id="rId38"/>
    <p:sldId id="493" r:id="rId39"/>
    <p:sldId id="504" r:id="rId40"/>
    <p:sldId id="443" r:id="rId41"/>
    <p:sldId id="2147471376" r:id="rId42"/>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166D08-8D20-C2CC-17EF-2E4E0559832E}" name="Muto, Mark A" initials="MMA" userId="S::markmuto@kpmg.com::855c34ed-5e0f-4f58-8c4b-9c10b45d2d86" providerId="AD"/>
  <p188:author id="{DC9C450F-19CA-2CAB-49C5-6E85DB07D7A1}" name="Khandelwal, Gaurav R" initials="KGR" userId="S::gauravkhandelwal@kpmg.com::757ab6cf-f36a-4113-a919-b296a63ad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18" clrIdx="0">
    <p:extLst>
      <p:ext uri="{19B8F6BF-5375-455C-9EA6-DF929625EA0E}">
        <p15:presenceInfo xmlns:p15="http://schemas.microsoft.com/office/powerpoint/2012/main" userId="S::cjwhite@kpmg.ca::0dea3d63-dcad-4748-a310-11ef28cac8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13EA"/>
    <a:srgbClr val="D9D9D9"/>
    <a:srgbClr val="470A68"/>
    <a:srgbClr val="7F7F7F"/>
    <a:srgbClr val="00C0AE"/>
    <a:srgbClr val="098E7E"/>
    <a:srgbClr val="0C233C"/>
    <a:srgbClr val="76D2FF"/>
    <a:srgbClr val="00B8F5"/>
    <a:srgbClr val="1E4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34FD3-BADF-4E0D-87E0-988B750B9393}" v="39" dt="2023-11-02T23:11:13.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6056" autoAdjust="0"/>
  </p:normalViewPr>
  <p:slideViewPr>
    <p:cSldViewPr snapToGrid="0" showGuides="1">
      <p:cViewPr varScale="1">
        <p:scale>
          <a:sx n="67" d="100"/>
          <a:sy n="67" d="100"/>
        </p:scale>
        <p:origin x="644"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0"/>
    </p:cViewPr>
  </p:sorterViewPr>
  <p:notesViewPr>
    <p:cSldViewPr snapToGrid="0" showGuides="1">
      <p:cViewPr varScale="1">
        <p:scale>
          <a:sx n="77" d="100"/>
          <a:sy n="77" d="100"/>
        </p:scale>
        <p:origin x="241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52"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5.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omments/modernComment_105F_4D070741.xml><?xml version="1.0" encoding="utf-8"?>
<p188:cmLst xmlns:a="http://schemas.openxmlformats.org/drawingml/2006/main" xmlns:r="http://schemas.openxmlformats.org/officeDocument/2006/relationships" xmlns:p188="http://schemas.microsoft.com/office/powerpoint/2018/8/main">
  <p188:cm id="{BB9F7F86-977C-4852-90B2-0BB679286A28}" authorId="{DC9C450F-19CA-2CAB-49C5-6E85DB07D7A1}" created="2023-10-31T19:01:45.500">
    <pc:sldMkLst xmlns:pc="http://schemas.microsoft.com/office/powerpoint/2013/main/command">
      <pc:docMk/>
      <pc:sldMk cId="1292306241" sldId="4191"/>
    </pc:sldMkLst>
    <p188:txBody>
      <a:bodyPr/>
      <a:lstStyle/>
      <a:p>
        <a:r>
          <a:rPr lang="en-US"/>
          <a:t>This could be a starting point for target state model and we will have to add additional teams based on slide 1</a:t>
        </a:r>
      </a:p>
    </p188:txBody>
  </p188:cm>
</p188:cmLst>
</file>

<file path=ppt/comments/modernComment_1060_FC5ECF1D.xml><?xml version="1.0" encoding="utf-8"?>
<p188:cmLst xmlns:a="http://schemas.openxmlformats.org/drawingml/2006/main" xmlns:r="http://schemas.openxmlformats.org/officeDocument/2006/relationships" xmlns:p188="http://schemas.microsoft.com/office/powerpoint/2018/8/main">
  <p188:cm id="{B5313F3C-8B8D-4E7A-924F-B8939532701C}" authorId="{DC9C450F-19CA-2CAB-49C5-6E85DB07D7A1}" created="2023-10-31T19:00:43.707">
    <pc:sldMkLst xmlns:pc="http://schemas.microsoft.com/office/powerpoint/2013/main/command">
      <pc:docMk/>
      <pc:sldMk cId="4234071837" sldId="4192"/>
    </pc:sldMkLst>
    <p188:txBody>
      <a:bodyPr/>
      <a:lstStyle/>
      <a:p>
        <a:r>
          <a:rPr lang="en-US"/>
          <a:t>Updated this to call:
1. IAM Program Management
2. Engineering &amp; Operations (this can rely with Brenda) along with any of the other areas (i.e. ETL, RBAC etc.)</a:t>
        </a:r>
      </a:p>
    </p188:txBody>
  </p188:cm>
</p188:cmLst>
</file>

<file path=ppt/comments/modernComment_7FFFD01C_7D37A441.xml><?xml version="1.0" encoding="utf-8"?>
<p188:cmLst xmlns:a="http://schemas.openxmlformats.org/drawingml/2006/main" xmlns:r="http://schemas.openxmlformats.org/officeDocument/2006/relationships" xmlns:p188="http://schemas.microsoft.com/office/powerpoint/2018/8/main">
  <p188:cm id="{7B16A8FC-F579-410B-AC72-58FF0BE4975B}" authorId="{DC9C450F-19CA-2CAB-49C5-6E85DB07D7A1}" created="2023-10-31T19:00:43.707">
    <pc:sldMkLst xmlns:pc="http://schemas.microsoft.com/office/powerpoint/2013/main/command">
      <pc:docMk/>
      <pc:sldMk cId="4234071837" sldId="4192"/>
    </pc:sldMkLst>
    <p188:txBody>
      <a:bodyPr/>
      <a:lstStyle/>
      <a:p>
        <a:r>
          <a:rPr lang="en-US"/>
          <a:t>Updated this to call:
1. IAM Program Management
2. Engineering &amp; Operations (this can rely with Brenda) along with any of the other areas (i.e. ETL, RBAC etc.)</a:t>
        </a:r>
      </a:p>
    </p188:txBody>
  </p188:cm>
</p188:cmLst>
</file>

<file path=ppt/comments/modernComment_7FFFD01D_DF589870.xml><?xml version="1.0" encoding="utf-8"?>
<p188:cmLst xmlns:a="http://schemas.openxmlformats.org/drawingml/2006/main" xmlns:r="http://schemas.openxmlformats.org/officeDocument/2006/relationships" xmlns:p188="http://schemas.microsoft.com/office/powerpoint/2018/8/main">
  <p188:cm id="{D5712E71-5ED0-4BA3-A5E0-A747D0188796}" authorId="{DC9C450F-19CA-2CAB-49C5-6E85DB07D7A1}" created="2023-10-31T19:00:43.707">
    <pc:sldMkLst xmlns:pc="http://schemas.microsoft.com/office/powerpoint/2013/main/command">
      <pc:docMk/>
      <pc:sldMk cId="4234071837" sldId="4192"/>
    </pc:sldMkLst>
    <p188:txBody>
      <a:bodyPr/>
      <a:lstStyle/>
      <a:p>
        <a:r>
          <a:rPr lang="en-US"/>
          <a:t>Updated this to call:
1. IAM Program Management
2. Engineering &amp; Operations (this can rely with Brenda) along with any of the other areas (i.e. ETL, RBAC etc.)</a:t>
        </a:r>
      </a:p>
    </p188:txBody>
  </p188:cm>
</p188:cmLst>
</file>

<file path=ppt/comments/modernComment_7FFFD01E_E085EF04.xml><?xml version="1.0" encoding="utf-8"?>
<p188:cmLst xmlns:a="http://schemas.openxmlformats.org/drawingml/2006/main" xmlns:r="http://schemas.openxmlformats.org/officeDocument/2006/relationships" xmlns:p188="http://schemas.microsoft.com/office/powerpoint/2018/8/main">
  <p188:cm id="{0C41D94F-566E-488A-9301-D42C40DEF91D}" authorId="{DC9C450F-19CA-2CAB-49C5-6E85DB07D7A1}" created="2023-10-31T19:00:43.707">
    <pc:sldMkLst xmlns:pc="http://schemas.microsoft.com/office/powerpoint/2013/main/command">
      <pc:docMk/>
      <pc:sldMk cId="4234071837" sldId="4192"/>
    </pc:sldMkLst>
    <p188:txBody>
      <a:bodyPr/>
      <a:lstStyle/>
      <a:p>
        <a:r>
          <a:rPr lang="en-US"/>
          <a:t>Updated this to call:
1. IAM Program Management
2. Engineering &amp; Operations (this can rely with Brenda) along with any of the other areas (i.e. ETL, RBAC etc.)</a:t>
        </a:r>
      </a:p>
    </p188:txBody>
  </p188:cm>
</p188:cmLst>
</file>

<file path=ppt/comments/modernComment_7FFFD01F_3E9F6AD2.xml><?xml version="1.0" encoding="utf-8"?>
<p188:cmLst xmlns:a="http://schemas.openxmlformats.org/drawingml/2006/main" xmlns:r="http://schemas.openxmlformats.org/officeDocument/2006/relationships" xmlns:p188="http://schemas.microsoft.com/office/powerpoint/2018/8/main">
  <p188:cm id="{49F8EC53-1F43-4C09-A361-D8A0BF8EF509}" authorId="{DC9C450F-19CA-2CAB-49C5-6E85DB07D7A1}" created="2023-10-31T19:00:43.707">
    <pc:sldMkLst xmlns:pc="http://schemas.microsoft.com/office/powerpoint/2013/main/command">
      <pc:docMk/>
      <pc:sldMk cId="4234071837" sldId="4192"/>
    </pc:sldMkLst>
    <p188:txBody>
      <a:bodyPr/>
      <a:lstStyle/>
      <a:p>
        <a:r>
          <a:rPr lang="en-US"/>
          <a:t>Updated this to call:
1. IAM Program Management
2. Engineering &amp; Operations (this can rely with Brenda) along with any of the other areas (i.e. ETL, RBAC etc.)</a:t>
        </a:r>
      </a:p>
    </p188:txBody>
  </p188:cm>
</p188:cmLst>
</file>

<file path=ppt/comments/modernComment_7FFFD022_E44D241E.xml><?xml version="1.0" encoding="utf-8"?>
<p188:cmLst xmlns:a="http://schemas.openxmlformats.org/drawingml/2006/main" xmlns:r="http://schemas.openxmlformats.org/officeDocument/2006/relationships" xmlns:p188="http://schemas.microsoft.com/office/powerpoint/2018/8/main">
  <p188:cm id="{FAAD33F1-DD2C-4C05-9442-B0C763D055EB}" authorId="{DC9C450F-19CA-2CAB-49C5-6E85DB07D7A1}" created="2023-10-31T19:01:45.500">
    <pc:sldMkLst xmlns:pc="http://schemas.microsoft.com/office/powerpoint/2013/main/command">
      <pc:docMk/>
      <pc:sldMk cId="1292306241" sldId="4191"/>
    </pc:sldMkLst>
    <p188:txBody>
      <a:bodyPr/>
      <a:lstStyle/>
      <a:p>
        <a:r>
          <a:rPr lang="en-US"/>
          <a:t>This could be a starting point for target state model and we will have to add additional teams based on slide 1</a:t>
        </a:r>
      </a:p>
    </p188:txBody>
  </p188:cm>
  <p188:cm id="{7EFCFCEE-8E76-4546-8FA9-4A9E473BFCC5}" authorId="{FF166D08-8D20-C2CC-17EF-2E4E0559832E}" created="2023-11-02T23:06:34.458">
    <ac:deMkLst xmlns:ac="http://schemas.microsoft.com/office/drawing/2013/main/command">
      <pc:docMk xmlns:pc="http://schemas.microsoft.com/office/powerpoint/2013/main/command"/>
      <pc:sldMk xmlns:pc="http://schemas.microsoft.com/office/powerpoint/2013/main/command" cId="3830260766" sldId="2147471394"/>
      <ac:spMk id="73" creationId="{0E9E8906-B36E-7A09-C332-011D98744142}"/>
    </ac:deMkLst>
    <p188:txBody>
      <a:bodyPr/>
      <a:lstStyle/>
      <a:p>
        <a:r>
          <a:rPr lang="en-US"/>
          <a:t>Maybe put ERA as part of PMO unless CIAM needs something specific</a:t>
        </a:r>
      </a:p>
    </p188:txBody>
  </p188:cm>
  <p188:cm id="{8F2D35C0-8FCC-498E-856F-6D3451CE3AB9}" authorId="{FF166D08-8D20-C2CC-17EF-2E4E0559832E}" created="2023-11-02T23:12:51.791">
    <pc:sldMkLst xmlns:pc="http://schemas.microsoft.com/office/powerpoint/2013/main/command">
      <pc:docMk/>
      <pc:sldMk cId="3830260766" sldId="2147471394"/>
    </pc:sldMkLst>
    <p188:txBody>
      <a:bodyPr/>
      <a:lstStyle/>
      <a:p>
        <a:r>
          <a:rPr lang="en-US"/>
          <a:t>Need advisors or involved parties section </a:t>
        </a:r>
      </a:p>
    </p188:txBody>
  </p188:cm>
  <p188:cm id="{47B38291-750A-4FF9-B79D-AC7FCA982905}" authorId="{FF166D08-8D20-C2CC-17EF-2E4E0559832E}" created="2023-11-03T01:57:03.110">
    <ac:deMkLst xmlns:ac="http://schemas.microsoft.com/office/drawing/2013/main/command">
      <pc:docMk xmlns:pc="http://schemas.microsoft.com/office/powerpoint/2013/main/command"/>
      <pc:sldMk xmlns:pc="http://schemas.microsoft.com/office/powerpoint/2013/main/command" cId="3830260766" sldId="2147471394"/>
      <ac:spMk id="68" creationId="{525C8B75-8032-D29F-36FA-6BC43BA609E7}"/>
    </ac:deMkLst>
    <p188:txBody>
      <a:bodyPr/>
      <a:lstStyle/>
      <a:p>
        <a:r>
          <a:rPr lang="en-US"/>
          <a:t>Can remove this legend piece - was thinking about labeling some capabilities as purple to show it's part of operations but may not need to do that if operations has it's own boxes as I laid out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02/11/2023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02/11/2023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CD9DF0-D8D6-478C-8DE7-15E0D6D9C6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52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CD9DF0-D8D6-478C-8DE7-15E0D6D9C6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914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CD9DF0-D8D6-478C-8DE7-15E0D6D9C6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993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741301" y="1470479"/>
            <a:ext cx="6350010" cy="4445007"/>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1017666"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AE81D1E-EC03-4E35-9F55-9751C67CE0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w/ super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a:xfrm>
            <a:off x="995364" y="431800"/>
            <a:ext cx="10204704" cy="5334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993648" y="189259"/>
            <a:ext cx="10204704" cy="184666"/>
          </a:xfrm>
        </p:spPr>
        <p:txBody>
          <a:bodyPr>
            <a:noAutofit/>
          </a:bodyPr>
          <a:lstStyle>
            <a:lvl1pPr>
              <a:defRPr sz="1200"/>
            </a:lvl1pPr>
          </a:lstStyle>
          <a:p>
            <a:pPr lvl="0"/>
            <a:r>
              <a:rPr lang="en-US"/>
              <a:t>Click to edit Master text styles</a:t>
            </a:r>
          </a:p>
        </p:txBody>
      </p:sp>
    </p:spTree>
    <p:extLst>
      <p:ext uri="{BB962C8B-B14F-4D97-AF65-F5344CB8AC3E}">
        <p14:creationId xmlns:p14="http://schemas.microsoft.com/office/powerpoint/2010/main" val="5276509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23" name="Text Placeholder 2"/>
          <p:cNvSpPr>
            <a:spLocks noGrp="1"/>
          </p:cNvSpPr>
          <p:nvPr>
            <p:ph type="body" sz="quarter" idx="14"/>
          </p:nvPr>
        </p:nvSpPr>
        <p:spPr>
          <a:xfrm>
            <a:off x="24243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p:txBody>
      </p:sp>
      <p:grpSp>
        <p:nvGrpSpPr>
          <p:cNvPr id="17" name="Group 16"/>
          <p:cNvGrpSpPr/>
          <p:nvPr userDrawn="1"/>
        </p:nvGrpSpPr>
        <p:grpSpPr>
          <a:xfrm>
            <a:off x="2424363" y="2974450"/>
            <a:ext cx="2094546" cy="384049"/>
            <a:chOff x="1584001" y="2682350"/>
            <a:chExt cx="2094546" cy="384049"/>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9" name="Picture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20" name="Group 19"/>
            <p:cNvGrpSpPr/>
            <p:nvPr userDrawn="1"/>
          </p:nvGrpSpPr>
          <p:grpSpPr>
            <a:xfrm>
              <a:off x="2867305" y="2682351"/>
              <a:ext cx="383774" cy="383774"/>
              <a:chOff x="3296507" y="2682351"/>
              <a:chExt cx="383774" cy="383774"/>
            </a:xfrm>
          </p:grpSpPr>
          <p:sp>
            <p:nvSpPr>
              <p:cNvPr id="21" name="Freeform 5"/>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6"/>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7"/>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 name="Text Placeholder 2"/>
          <p:cNvSpPr>
            <a:spLocks noGrp="1"/>
          </p:cNvSpPr>
          <p:nvPr>
            <p:ph type="body" sz="quarter" idx="13"/>
          </p:nvPr>
        </p:nvSpPr>
        <p:spPr>
          <a:xfrm>
            <a:off x="2424363" y="3831758"/>
            <a:ext cx="7851751" cy="645650"/>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14" name="Text Placeholder 2"/>
          <p:cNvSpPr>
            <a:spLocks noGrp="1"/>
          </p:cNvSpPr>
          <p:nvPr>
            <p:ph type="body" sz="quarter" idx="15"/>
          </p:nvPr>
        </p:nvSpPr>
        <p:spPr>
          <a:xfrm>
            <a:off x="2424363" y="4564855"/>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2" name="Text Placeholder 2"/>
          <p:cNvSpPr>
            <a:spLocks noGrp="1"/>
          </p:cNvSpPr>
          <p:nvPr>
            <p:ph type="body" sz="quarter" idx="16"/>
          </p:nvPr>
        </p:nvSpPr>
        <p:spPr>
          <a:xfrm>
            <a:off x="2424363" y="5132413"/>
            <a:ext cx="7851751" cy="480111"/>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noProof="0"/>
              <a:t>Click to edit Master text styles</a:t>
            </a:r>
          </a:p>
          <a:p>
            <a:pPr lvl="1"/>
            <a:r>
              <a:rPr lang="en-US" noProof="0"/>
              <a:t>Second level</a:t>
            </a:r>
          </a:p>
        </p:txBody>
      </p:sp>
      <p:sp>
        <p:nvSpPr>
          <p:cNvPr id="24"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90020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Only - Dark BG colour w/ supertitle">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
        <p:nvSpPr>
          <p:cNvPr id="6" name="Text Placeholder 3"/>
          <p:cNvSpPr>
            <a:spLocks noGrp="1"/>
          </p:cNvSpPr>
          <p:nvPr>
            <p:ph type="body" sz="quarter" idx="10"/>
          </p:nvPr>
        </p:nvSpPr>
        <p:spPr>
          <a:xfrm>
            <a:off x="993648" y="189259"/>
            <a:ext cx="10204704" cy="184666"/>
          </a:xfrm>
        </p:spPr>
        <p:txBody>
          <a:bodyPr>
            <a:noAutofit/>
          </a:bodyPr>
          <a:lstStyle>
            <a:lvl1pPr>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20310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45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One Column Text w/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704"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a:xfrm>
            <a:off x="995364" y="431800"/>
            <a:ext cx="10204704" cy="533400"/>
          </a:xfrm>
        </p:spPr>
        <p:txBody>
          <a:bodyPr/>
          <a:lstStyle/>
          <a:p>
            <a:r>
              <a:rPr lang="en-US"/>
              <a:t>Click to edit Master title style</a:t>
            </a:r>
            <a:endParaRPr lang="en-GB" dirty="0"/>
          </a:p>
        </p:txBody>
      </p:sp>
      <p:sp>
        <p:nvSpPr>
          <p:cNvPr id="4" name="Text Placeholder 3"/>
          <p:cNvSpPr>
            <a:spLocks noGrp="1"/>
          </p:cNvSpPr>
          <p:nvPr>
            <p:ph type="body" sz="quarter" idx="11"/>
          </p:nvPr>
        </p:nvSpPr>
        <p:spPr>
          <a:xfrm>
            <a:off x="993648" y="189259"/>
            <a:ext cx="10204704" cy="184666"/>
          </a:xfrm>
        </p:spPr>
        <p:txBody>
          <a:bodyPr>
            <a:noAutofit/>
          </a:bodyPr>
          <a:lstStyle>
            <a:lvl1pPr>
              <a:defRPr sz="1200"/>
            </a:lvl1pPr>
          </a:lstStyle>
          <a:p>
            <a:pPr lvl="0"/>
            <a:r>
              <a:rPr lang="en-US"/>
              <a:t>Click to edit Master text styles</a:t>
            </a:r>
          </a:p>
        </p:txBody>
      </p:sp>
    </p:spTree>
    <p:extLst>
      <p:ext uri="{BB962C8B-B14F-4D97-AF65-F5344CB8AC3E}">
        <p14:creationId xmlns:p14="http://schemas.microsoft.com/office/powerpoint/2010/main" val="2255801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a:xfrm>
            <a:off x="995364" y="431800"/>
            <a:ext cx="10204704" cy="533400"/>
          </a:xfrm>
        </p:spPr>
        <p:txBody>
          <a:bodyPr/>
          <a:lstStyle>
            <a:lvl1pPr>
              <a:defRPr/>
            </a:lvl1pPr>
          </a:lstStyle>
          <a:p>
            <a:r>
              <a:rPr lang="en-US" dirty="0"/>
              <a:t>Click to edit </a:t>
            </a:r>
            <a:br>
              <a:rPr lang="en-US" dirty="0"/>
            </a:br>
            <a:r>
              <a:rPr lang="en-US" dirty="0"/>
              <a:t>Master title style</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a:xfrm>
            <a:off x="995364" y="431800"/>
            <a:ext cx="10204704" cy="533400"/>
          </a:xfrm>
        </p:spPr>
        <p:txBody>
          <a:bodyPr/>
          <a:lstStyle>
            <a:lvl1pPr>
              <a:defRPr>
                <a:solidFill>
                  <a:schemeClr val="bg1"/>
                </a:solidFill>
              </a:defRPr>
            </a:lvl1pPr>
          </a:lstStyle>
          <a:p>
            <a:r>
              <a:rPr lang="en-US" dirty="0"/>
              <a:t>Click to edit </a:t>
            </a:r>
            <a:br>
              <a:rPr lang="en-US" dirty="0"/>
            </a:br>
            <a:r>
              <a:rPr lang="en-US" dirty="0"/>
              <a:t>Master title style</a:t>
            </a:r>
            <a:endParaRPr lang="en-GB" dirty="0"/>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1" name="TextBox 10">
            <a:extLst>
              <a:ext uri="{FF2B5EF4-FFF2-40B4-BE49-F238E27FC236}">
                <a16:creationId xmlns:a16="http://schemas.microsoft.com/office/drawing/2014/main" id="{EAD0735C-5333-49B3-9BB3-2DB5B223D2C2}"/>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399" y="1330126"/>
            <a:ext cx="10204704"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A67E0C1-2833-414F-8465-5CA23A34800F}"/>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Tree>
    <p:extLst>
      <p:ext uri="{BB962C8B-B14F-4D97-AF65-F5344CB8AC3E}">
        <p14:creationId xmlns:p14="http://schemas.microsoft.com/office/powerpoint/2010/main" val="1799372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60996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1" name="TextBox 10">
            <a:extLst>
              <a:ext uri="{FF2B5EF4-FFF2-40B4-BE49-F238E27FC236}">
                <a16:creationId xmlns:a16="http://schemas.microsoft.com/office/drawing/2014/main" id="{68764BCC-8A0E-43E4-96F7-738E1F0CB82A}"/>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Tree>
    <p:extLst>
      <p:ext uri="{BB962C8B-B14F-4D97-AF65-F5344CB8AC3E}">
        <p14:creationId xmlns:p14="http://schemas.microsoft.com/office/powerpoint/2010/main" val="5358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741301" y="1470479"/>
            <a:ext cx="3099633"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userDrawn="1">
            <p:ph type="body" sz="quarter" idx="11"/>
          </p:nvPr>
        </p:nvSpPr>
        <p:spPr>
          <a:xfrm>
            <a:off x="1017666"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38ADB91F-075F-40EA-BBF8-09E1B53E1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7973592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468853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78661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dirty="0"/>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90827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dirty="0"/>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dirty="0"/>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dirty="0"/>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413369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18019944"/>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77598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9" name="Text Placeholder 8"/>
          <p:cNvSpPr>
            <a:spLocks noGrp="1"/>
          </p:cNvSpPr>
          <p:nvPr>
            <p:ph type="body" sz="quarter" idx="10"/>
          </p:nvPr>
        </p:nvSpPr>
        <p:spPr>
          <a:xfrm>
            <a:off x="1003200"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0888"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18576"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176264"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9233951"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9499126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656602" y="736722"/>
            <a:ext cx="7794097" cy="545586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923066" y="5075895"/>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922009" y="1002219"/>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pic>
        <p:nvPicPr>
          <p:cNvPr id="7" name="Graphic 6">
            <a:extLst>
              <a:ext uri="{FF2B5EF4-FFF2-40B4-BE49-F238E27FC236}">
                <a16:creationId xmlns:a16="http://schemas.microsoft.com/office/drawing/2014/main" id="{FBDA91F4-0EDF-45F7-BE99-6872894A1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a:solidFill>
            <a:srgbClr val="E5E5E5"/>
          </a:solidFill>
        </p:spPr>
        <p:txBody>
          <a:bodyPr lIns="91440" tIns="1005840" rIns="91440"/>
          <a:lstStyle>
            <a:lvl1pPr>
              <a:defRPr sz="1600" b="1" spc="0"/>
            </a:lvl1pPr>
            <a:lvl2pPr>
              <a:defRPr sz="1600" b="0">
                <a:solidFill>
                  <a:schemeClr val="tx1"/>
                </a:solidFill>
              </a:defRPr>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a:extLst>
              <a:ext uri="{FF2B5EF4-FFF2-40B4-BE49-F238E27FC236}">
                <a16:creationId xmlns:a16="http://schemas.microsoft.com/office/drawing/2014/main" id="{B0A7138E-6EE9-4E16-AB30-D7C7DA3DCEFF}"/>
              </a:ext>
            </a:extLst>
          </p:cNvPr>
          <p:cNvSpPr>
            <a:spLocks noGrp="1"/>
          </p:cNvSpPr>
          <p:nvPr>
            <p:ph type="body" sz="quarter" idx="24" hasCustomPrompt="1"/>
          </p:nvPr>
        </p:nvSpPr>
        <p:spPr>
          <a:xfrm>
            <a:off x="998538" y="1630363"/>
            <a:ext cx="1906587" cy="563562"/>
          </a:xfrm>
          <a:solidFill>
            <a:srgbClr val="1E49E2"/>
          </a:solidFill>
        </p:spPr>
        <p:txBody>
          <a:bodyPr anchor="ctr"/>
          <a:lstStyle>
            <a:lvl1pPr algn="ctr">
              <a:defRPr sz="1800" b="1" kern="0">
                <a:solidFill>
                  <a:schemeClr val="bg1"/>
                </a:solidFill>
              </a:defRPr>
            </a:lvl1pPr>
          </a:lstStyle>
          <a:p>
            <a:pPr lvl="0"/>
            <a:r>
              <a:rPr lang="en-US" dirty="0"/>
              <a:t>Subtitle</a:t>
            </a:r>
          </a:p>
        </p:txBody>
      </p:sp>
      <p:sp>
        <p:nvSpPr>
          <p:cNvPr id="15" name="Text Placeholder 3">
            <a:extLst>
              <a:ext uri="{FF2B5EF4-FFF2-40B4-BE49-F238E27FC236}">
                <a16:creationId xmlns:a16="http://schemas.microsoft.com/office/drawing/2014/main" id="{4E652417-F61A-4ABE-AAED-E30436B90B12}"/>
              </a:ext>
            </a:extLst>
          </p:cNvPr>
          <p:cNvSpPr>
            <a:spLocks noGrp="1"/>
          </p:cNvSpPr>
          <p:nvPr>
            <p:ph type="body" sz="quarter" idx="25" hasCustomPrompt="1"/>
          </p:nvPr>
        </p:nvSpPr>
        <p:spPr>
          <a:xfrm>
            <a:off x="3073464" y="1630363"/>
            <a:ext cx="1906587" cy="563562"/>
          </a:xfrm>
          <a:solidFill>
            <a:schemeClr val="tx2"/>
          </a:solidFill>
        </p:spPr>
        <p:txBody>
          <a:bodyPr anchor="ctr"/>
          <a:lstStyle>
            <a:lvl1pPr algn="ctr">
              <a:defRPr sz="1800" b="1" kern="0">
                <a:solidFill>
                  <a:schemeClr val="bg1"/>
                </a:solidFill>
              </a:defRPr>
            </a:lvl1pPr>
          </a:lstStyle>
          <a:p>
            <a:pPr lvl="0"/>
            <a:r>
              <a:rPr lang="en-US" dirty="0"/>
              <a:t>Subtitle</a:t>
            </a:r>
          </a:p>
        </p:txBody>
      </p:sp>
      <p:sp>
        <p:nvSpPr>
          <p:cNvPr id="16" name="Text Placeholder 3">
            <a:extLst>
              <a:ext uri="{FF2B5EF4-FFF2-40B4-BE49-F238E27FC236}">
                <a16:creationId xmlns:a16="http://schemas.microsoft.com/office/drawing/2014/main" id="{31218554-B99A-45E3-9AE4-434D8CA5AD2C}"/>
              </a:ext>
            </a:extLst>
          </p:cNvPr>
          <p:cNvSpPr>
            <a:spLocks noGrp="1"/>
          </p:cNvSpPr>
          <p:nvPr>
            <p:ph type="body" sz="quarter" idx="26" hasCustomPrompt="1"/>
          </p:nvPr>
        </p:nvSpPr>
        <p:spPr>
          <a:xfrm>
            <a:off x="5140699" y="1630363"/>
            <a:ext cx="1906587" cy="563562"/>
          </a:xfrm>
          <a:solidFill>
            <a:schemeClr val="accent4"/>
          </a:solidFill>
        </p:spPr>
        <p:txBody>
          <a:bodyPr anchor="ctr"/>
          <a:lstStyle>
            <a:lvl1pPr algn="ctr">
              <a:defRPr sz="1800" b="1" kern="0">
                <a:solidFill>
                  <a:schemeClr val="bg1"/>
                </a:solidFill>
              </a:defRPr>
            </a:lvl1pPr>
          </a:lstStyle>
          <a:p>
            <a:pPr lvl="0"/>
            <a:r>
              <a:rPr lang="en-US" dirty="0"/>
              <a:t>Subtitle</a:t>
            </a:r>
          </a:p>
        </p:txBody>
      </p:sp>
      <p:sp>
        <p:nvSpPr>
          <p:cNvPr id="17" name="Text Placeholder 3">
            <a:extLst>
              <a:ext uri="{FF2B5EF4-FFF2-40B4-BE49-F238E27FC236}">
                <a16:creationId xmlns:a16="http://schemas.microsoft.com/office/drawing/2014/main" id="{BFCA38BE-76B7-4635-8179-9D7DD99CD973}"/>
              </a:ext>
            </a:extLst>
          </p:cNvPr>
          <p:cNvSpPr>
            <a:spLocks noGrp="1"/>
          </p:cNvSpPr>
          <p:nvPr>
            <p:ph type="body" sz="quarter" idx="27" hasCustomPrompt="1"/>
          </p:nvPr>
        </p:nvSpPr>
        <p:spPr>
          <a:xfrm>
            <a:off x="7207934" y="1630363"/>
            <a:ext cx="1906587" cy="563562"/>
          </a:xfrm>
          <a:solidFill>
            <a:schemeClr val="accent3"/>
          </a:solidFill>
        </p:spPr>
        <p:txBody>
          <a:bodyPr anchor="ctr"/>
          <a:lstStyle>
            <a:lvl1pPr algn="ctr">
              <a:defRPr sz="1800" b="1" kern="0">
                <a:solidFill>
                  <a:schemeClr val="bg1"/>
                </a:solidFill>
              </a:defRPr>
            </a:lvl1pPr>
          </a:lstStyle>
          <a:p>
            <a:pPr lvl="0"/>
            <a:r>
              <a:rPr lang="en-US" dirty="0"/>
              <a:t>Subtitle</a:t>
            </a:r>
          </a:p>
        </p:txBody>
      </p:sp>
      <p:sp>
        <p:nvSpPr>
          <p:cNvPr id="18" name="Text Placeholder 3">
            <a:extLst>
              <a:ext uri="{FF2B5EF4-FFF2-40B4-BE49-F238E27FC236}">
                <a16:creationId xmlns:a16="http://schemas.microsoft.com/office/drawing/2014/main" id="{D2020005-E0B8-4233-8022-8AC559F11D2F}"/>
              </a:ext>
            </a:extLst>
          </p:cNvPr>
          <p:cNvSpPr>
            <a:spLocks noGrp="1"/>
          </p:cNvSpPr>
          <p:nvPr>
            <p:ph type="body" sz="quarter" idx="28" hasCustomPrompt="1"/>
          </p:nvPr>
        </p:nvSpPr>
        <p:spPr>
          <a:xfrm>
            <a:off x="9280798" y="1630363"/>
            <a:ext cx="1906587" cy="563562"/>
          </a:xfrm>
          <a:solidFill>
            <a:schemeClr val="accent1"/>
          </a:solidFill>
        </p:spPr>
        <p:txBody>
          <a:bodyPr anchor="ctr"/>
          <a:lstStyle>
            <a:lvl1pPr algn="ctr">
              <a:defRPr sz="1800" b="1" kern="0">
                <a:solidFill>
                  <a:schemeClr val="bg1"/>
                </a:solidFill>
              </a:defRPr>
            </a:lvl1pPr>
          </a:lstStyle>
          <a:p>
            <a:pPr lvl="0"/>
            <a:r>
              <a:rPr lang="en-US" dirty="0"/>
              <a:t>Subtitle</a:t>
            </a:r>
          </a:p>
        </p:txBody>
      </p:sp>
    </p:spTree>
    <p:extLst>
      <p:ext uri="{BB962C8B-B14F-4D97-AF65-F5344CB8AC3E}">
        <p14:creationId xmlns:p14="http://schemas.microsoft.com/office/powerpoint/2010/main" val="3212639141"/>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36958581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3604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55353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13" name="Text Placeholder 8"/>
          <p:cNvSpPr>
            <a:spLocks noGrp="1"/>
          </p:cNvSpPr>
          <p:nvPr>
            <p:ph type="body" sz="quarter" idx="19"/>
          </p:nvPr>
        </p:nvSpPr>
        <p:spPr>
          <a:xfrm>
            <a:off x="100320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3604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3604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556956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4325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43250"/>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Click to 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722336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US" sz="1000" b="0" noProof="0" dirty="0">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741301" y="1470479"/>
            <a:ext cx="6350010" cy="4445007"/>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1017666"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9" name="Graphic 8">
            <a:extLst>
              <a:ext uri="{FF2B5EF4-FFF2-40B4-BE49-F238E27FC236}">
                <a16:creationId xmlns:a16="http://schemas.microsoft.com/office/drawing/2014/main" id="{3AE81D1E-EC03-4E35-9F55-9751C67CE0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76276910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686675" y="736722"/>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953138" y="5075895"/>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ctrTitle" hasCustomPrompt="1"/>
          </p:nvPr>
        </p:nvSpPr>
        <p:spPr>
          <a:xfrm>
            <a:off x="7953138" y="1002219"/>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pic>
        <p:nvPicPr>
          <p:cNvPr id="11"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741301" y="1470479"/>
            <a:ext cx="3099633"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userDrawn="1">
            <p:ph type="body" sz="quarter" idx="11"/>
          </p:nvPr>
        </p:nvSpPr>
        <p:spPr>
          <a:xfrm>
            <a:off x="1017666"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7" name="Graphic 6">
            <a:extLst>
              <a:ext uri="{FF2B5EF4-FFF2-40B4-BE49-F238E27FC236}">
                <a16:creationId xmlns:a16="http://schemas.microsoft.com/office/drawing/2014/main" id="{38ADB91F-075F-40EA-BBF8-09E1B53E1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25359334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656602" y="736722"/>
            <a:ext cx="7794097" cy="545586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923066" y="5075895"/>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922009" y="1002219"/>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pic>
        <p:nvPicPr>
          <p:cNvPr id="7" name="Graphic 6">
            <a:extLst>
              <a:ext uri="{FF2B5EF4-FFF2-40B4-BE49-F238E27FC236}">
                <a16:creationId xmlns:a16="http://schemas.microsoft.com/office/drawing/2014/main" id="{FBDA91F4-0EDF-45F7-BE99-6872894A1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55502974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686675" y="736722"/>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953138" y="5075895"/>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2" name="Title 1"/>
          <p:cNvSpPr>
            <a:spLocks noGrp="1"/>
          </p:cNvSpPr>
          <p:nvPr>
            <p:ph type="ctrTitle" hasCustomPrompt="1"/>
          </p:nvPr>
        </p:nvSpPr>
        <p:spPr>
          <a:xfrm>
            <a:off x="7953138" y="1002219"/>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pic>
        <p:nvPicPr>
          <p:cNvPr id="11"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5532838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741301" y="1468380"/>
            <a:ext cx="5885053" cy="4087973"/>
          </a:xfrm>
          <a:solidFill>
            <a:schemeClr val="accent1"/>
          </a:solidFill>
        </p:spPr>
        <p:txBody>
          <a:bodyPr anchor="ctr"/>
          <a:lstStyle>
            <a:lvl1pPr algn="ctr">
              <a:defRPr sz="1000" b="0">
                <a:solidFill>
                  <a:schemeClr val="bg1"/>
                </a:solidFill>
              </a:defRPr>
            </a:lvl1pPr>
          </a:lstStyle>
          <a:p>
            <a:r>
              <a:rPr lang="en-US" dirty="0"/>
              <a:t>Click icon to add picture</a:t>
            </a:r>
            <a:endParaRPr lang="en-GB" dirty="0"/>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10" name="Graphic 9">
            <a:extLst>
              <a:ext uri="{FF2B5EF4-FFF2-40B4-BE49-F238E27FC236}">
                <a16:creationId xmlns:a16="http://schemas.microsoft.com/office/drawing/2014/main" id="{7C82C8FF-4554-4D33-9E91-3BB7D4A856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2337" y="736722"/>
            <a:ext cx="914400" cy="368346"/>
          </a:xfrm>
          <a:prstGeom prst="rect">
            <a:avLst/>
          </a:prstGeom>
        </p:spPr>
      </p:pic>
    </p:spTree>
    <p:extLst>
      <p:ext uri="{BB962C8B-B14F-4D97-AF65-F5344CB8AC3E}">
        <p14:creationId xmlns:p14="http://schemas.microsoft.com/office/powerpoint/2010/main" val="3945456511"/>
      </p:ext>
    </p:extLst>
  </p:cSld>
  <p:clrMapOvr>
    <a:masterClrMapping/>
  </p:clrMapOvr>
  <p:extLst>
    <p:ext uri="{DCECCB84-F9BA-43D5-87BE-67443E8EF086}">
      <p15:sldGuideLst xmlns:p15="http://schemas.microsoft.com/office/powerpoint/2012/main">
        <p15:guide id="1" orient="horz" pos="349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741301" y="732868"/>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8" name="Graphic 7">
            <a:extLst>
              <a:ext uri="{FF2B5EF4-FFF2-40B4-BE49-F238E27FC236}">
                <a16:creationId xmlns:a16="http://schemas.microsoft.com/office/drawing/2014/main" id="{20418D56-2AD4-4649-A855-7B7DABEE4F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89910" y="736722"/>
            <a:ext cx="914400" cy="368346"/>
          </a:xfrm>
          <a:prstGeom prst="rect">
            <a:avLst/>
          </a:prstGeom>
        </p:spPr>
      </p:pic>
    </p:spTree>
    <p:extLst>
      <p:ext uri="{BB962C8B-B14F-4D97-AF65-F5344CB8AC3E}">
        <p14:creationId xmlns:p14="http://schemas.microsoft.com/office/powerpoint/2010/main" val="4806759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09676"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3432043"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3432043"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1477511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E7BB0B-BEED-EA64-D388-F1FAE4B6B7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Title 1"/>
          <p:cNvSpPr>
            <a:spLocks noGrp="1"/>
          </p:cNvSpPr>
          <p:nvPr>
            <p:ph type="ctrTitle" hasCustomPrompt="1"/>
          </p:nvPr>
        </p:nvSpPr>
        <p:spPr>
          <a:xfrm>
            <a:off x="741302" y="1456388"/>
            <a:ext cx="5506648" cy="3442681"/>
          </a:xfrm>
          <a:noFill/>
          <a:ln w="3175">
            <a:noFill/>
            <a:prstDash val="lgDash"/>
          </a:ln>
        </p:spPr>
        <p:txBody>
          <a:bodyPr lIns="0" tIns="0" rIns="0" bIns="0" anchor="t" anchorCtr="0">
            <a:noAutofit/>
          </a:bodyPr>
          <a:lstStyle>
            <a:lvl1pPr algn="l">
              <a:defRPr sz="6600" baseline="0">
                <a:solidFill>
                  <a:srgbClr val="00338D"/>
                </a:solidFill>
              </a:defRPr>
            </a:lvl1pPr>
          </a:lstStyle>
          <a:p>
            <a:r>
              <a:rPr lang="en-GB" dirty="0"/>
              <a:t>Title slide text only</a:t>
            </a:r>
            <a:endParaRPr lang="en-US" dirty="0"/>
          </a:p>
        </p:txBody>
      </p:sp>
      <p:sp>
        <p:nvSpPr>
          <p:cNvPr id="6" name="Text Placeholder 3"/>
          <p:cNvSpPr>
            <a:spLocks noGrp="1"/>
          </p:cNvSpPr>
          <p:nvPr userDrawn="1">
            <p:ph type="body" sz="quarter" idx="11"/>
          </p:nvPr>
        </p:nvSpPr>
        <p:spPr>
          <a:xfrm>
            <a:off x="741302" y="5007009"/>
            <a:ext cx="5506648" cy="810000"/>
          </a:xfrm>
          <a:ln w="3175">
            <a:noFill/>
            <a:prstDash val="lgDash"/>
          </a:ln>
        </p:spPr>
        <p:txBody>
          <a:bodyPr wrap="square" anchor="b">
            <a:noAutofit/>
          </a:bodyPr>
          <a:lstStyle>
            <a:lvl1pPr>
              <a:defRPr sz="1400">
                <a:solidFill>
                  <a:srgbClr val="00338D"/>
                </a:solidFill>
              </a:defRPr>
            </a:lvl1pPr>
            <a:lvl2pPr>
              <a:defRPr sz="1400">
                <a:solidFill>
                  <a:srgbClr val="00338D"/>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pic>
        <p:nvPicPr>
          <p:cNvPr id="9"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749815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Right Vertical Window Image_Cobalt Blu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93DE53-C5AB-FDC7-66DC-C0632177EB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Title 1"/>
          <p:cNvSpPr>
            <a:spLocks noGrp="1"/>
          </p:cNvSpPr>
          <p:nvPr>
            <p:ph type="ctrTitle" hasCustomPrompt="1"/>
          </p:nvPr>
        </p:nvSpPr>
        <p:spPr>
          <a:xfrm>
            <a:off x="741302" y="1456389"/>
            <a:ext cx="5506648" cy="1169854"/>
          </a:xfrm>
          <a:noFill/>
          <a:ln w="3175">
            <a:noFill/>
            <a:prstDash val="lgDash"/>
          </a:ln>
        </p:spPr>
        <p:txBody>
          <a:bodyPr lIns="0" tIns="0" rIns="0" bIns="0" anchor="t" anchorCtr="0">
            <a:noAutofit/>
          </a:bodyPr>
          <a:lstStyle>
            <a:lvl1pPr algn="l">
              <a:defRPr sz="6600" baseline="0">
                <a:solidFill>
                  <a:srgbClr val="00338D"/>
                </a:solidFill>
              </a:defRPr>
            </a:lvl1pPr>
          </a:lstStyle>
          <a:p>
            <a:r>
              <a:rPr lang="en-GB" dirty="0"/>
              <a:t>Title slide text only</a:t>
            </a:r>
            <a:endParaRPr lang="en-US" dirty="0"/>
          </a:p>
        </p:txBody>
      </p:sp>
      <p:sp>
        <p:nvSpPr>
          <p:cNvPr id="6" name="Text Placeholder 3"/>
          <p:cNvSpPr>
            <a:spLocks noGrp="1"/>
          </p:cNvSpPr>
          <p:nvPr userDrawn="1">
            <p:ph type="body" sz="quarter" idx="11"/>
          </p:nvPr>
        </p:nvSpPr>
        <p:spPr>
          <a:xfrm>
            <a:off x="741302" y="2977565"/>
            <a:ext cx="5506648" cy="913952"/>
          </a:xfrm>
          <a:ln w="3175">
            <a:noFill/>
            <a:prstDash val="lgDash"/>
          </a:ln>
        </p:spPr>
        <p:txBody>
          <a:bodyPr wrap="square" anchor="b">
            <a:noAutofit/>
          </a:bodyPr>
          <a:lstStyle>
            <a:lvl1pPr>
              <a:defRPr sz="1400">
                <a:solidFill>
                  <a:srgbClr val="00338D"/>
                </a:solidFill>
              </a:defRPr>
            </a:lvl1pPr>
            <a:lvl2pPr>
              <a:defRPr sz="1400">
                <a:solidFill>
                  <a:srgbClr val="00338D"/>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Edit Master text styles</a:t>
            </a:r>
          </a:p>
          <a:p>
            <a:pPr lvl="1"/>
            <a:r>
              <a:rPr lang="en-US" dirty="0"/>
              <a:t>Second level</a:t>
            </a:r>
          </a:p>
        </p:txBody>
      </p:sp>
      <p:pic>
        <p:nvPicPr>
          <p:cNvPr id="9"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0444535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3676440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w/ super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a:xfrm>
            <a:off x="995364" y="431800"/>
            <a:ext cx="10204704" cy="5334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993648" y="189259"/>
            <a:ext cx="10204704" cy="184666"/>
          </a:xfrm>
        </p:spPr>
        <p:txBody>
          <a:bodyPr>
            <a:noAutofit/>
          </a:bodyPr>
          <a:lstStyle>
            <a:lvl1pPr>
              <a:defRPr sz="1200"/>
            </a:lvl1pPr>
          </a:lstStyle>
          <a:p>
            <a:pPr lvl="0"/>
            <a:r>
              <a:rPr lang="en-US"/>
              <a:t>Edit Master text styles</a:t>
            </a:r>
          </a:p>
        </p:txBody>
      </p:sp>
    </p:spTree>
    <p:extLst>
      <p:ext uri="{BB962C8B-B14F-4D97-AF65-F5344CB8AC3E}">
        <p14:creationId xmlns:p14="http://schemas.microsoft.com/office/powerpoint/2010/main" val="37766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741301" y="1468380"/>
            <a:ext cx="5885053" cy="4087973"/>
          </a:xfrm>
          <a:solidFill>
            <a:schemeClr val="accent1"/>
          </a:solidFill>
        </p:spPr>
        <p:txBody>
          <a:bodyPr anchor="ctr"/>
          <a:lstStyle>
            <a:lvl1pPr algn="ctr">
              <a:defRPr sz="1000" b="0">
                <a:solidFill>
                  <a:schemeClr val="bg1"/>
                </a:solidFill>
              </a:defRPr>
            </a:lvl1pPr>
          </a:lstStyle>
          <a:p>
            <a:r>
              <a:rPr lang="en-US" dirty="0"/>
              <a:t>Click icon to add picture</a:t>
            </a:r>
            <a:endParaRPr lang="en-GB" dirty="0"/>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7C82C8FF-4554-4D33-9E91-3BB7D4A856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2337" y="736722"/>
            <a:ext cx="914400" cy="368346"/>
          </a:xfrm>
          <a:prstGeom prst="rect">
            <a:avLst/>
          </a:prstGeom>
        </p:spPr>
      </p:pic>
    </p:spTree>
    <p:extLst>
      <p:ext uri="{BB962C8B-B14F-4D97-AF65-F5344CB8AC3E}">
        <p14:creationId xmlns:p14="http://schemas.microsoft.com/office/powerpoint/2010/main" val="4033362024"/>
      </p:ext>
    </p:extLst>
  </p:cSld>
  <p:clrMapOvr>
    <a:masterClrMapping/>
  </p:clrMapOvr>
  <p:extLst>
    <p:ext uri="{DCECCB84-F9BA-43D5-87BE-67443E8EF086}">
      <p15:sldGuideLst xmlns:p15="http://schemas.microsoft.com/office/powerpoint/2012/main">
        <p15:guide id="1" orient="horz" pos="349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30643802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Only - Dark BG colour w/ supertitle">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
        <p:nvSpPr>
          <p:cNvPr id="6" name="Text Placeholder 3"/>
          <p:cNvSpPr>
            <a:spLocks noGrp="1"/>
          </p:cNvSpPr>
          <p:nvPr>
            <p:ph type="body" sz="quarter" idx="10"/>
          </p:nvPr>
        </p:nvSpPr>
        <p:spPr>
          <a:xfrm>
            <a:off x="993648" y="189259"/>
            <a:ext cx="10204704" cy="184666"/>
          </a:xfrm>
        </p:spPr>
        <p:txBody>
          <a:bodyPr>
            <a:noAutofit/>
          </a:bodyPr>
          <a:lstStyle>
            <a:lvl1pPr>
              <a:defRPr sz="1200">
                <a:solidFill>
                  <a:schemeClr val="bg1"/>
                </a:solidFill>
              </a:defRPr>
            </a:lvl1pPr>
          </a:lstStyle>
          <a:p>
            <a:pPr lvl="0"/>
            <a:r>
              <a:rPr lang="en-US"/>
              <a:t>Edit Master text styles</a:t>
            </a:r>
          </a:p>
        </p:txBody>
      </p:sp>
    </p:spTree>
    <p:extLst>
      <p:ext uri="{BB962C8B-B14F-4D97-AF65-F5344CB8AC3E}">
        <p14:creationId xmlns:p14="http://schemas.microsoft.com/office/powerpoint/2010/main" val="30026381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45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4254459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One Column Text w/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10204704"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a:xfrm>
            <a:off x="995364" y="431800"/>
            <a:ext cx="10204704" cy="533400"/>
          </a:xfrm>
        </p:spPr>
        <p:txBody>
          <a:bodyPr/>
          <a:lstStyle/>
          <a:p>
            <a:r>
              <a:rPr lang="en-US"/>
              <a:t>Click to edit Master title style</a:t>
            </a:r>
            <a:endParaRPr lang="en-GB" dirty="0"/>
          </a:p>
        </p:txBody>
      </p:sp>
      <p:sp>
        <p:nvSpPr>
          <p:cNvPr id="4" name="Text Placeholder 3"/>
          <p:cNvSpPr>
            <a:spLocks noGrp="1"/>
          </p:cNvSpPr>
          <p:nvPr>
            <p:ph type="body" sz="quarter" idx="11"/>
          </p:nvPr>
        </p:nvSpPr>
        <p:spPr>
          <a:xfrm>
            <a:off x="993648" y="189259"/>
            <a:ext cx="10204704" cy="184666"/>
          </a:xfrm>
        </p:spPr>
        <p:txBody>
          <a:bodyPr>
            <a:noAutofit/>
          </a:bodyPr>
          <a:lstStyle>
            <a:lvl1pPr>
              <a:defRPr sz="1200"/>
            </a:lvl1pPr>
          </a:lstStyle>
          <a:p>
            <a:pPr lvl="0"/>
            <a:r>
              <a:rPr lang="en-US"/>
              <a:t>Edit Master text styles</a:t>
            </a:r>
          </a:p>
        </p:txBody>
      </p:sp>
    </p:spTree>
    <p:extLst>
      <p:ext uri="{BB962C8B-B14F-4D97-AF65-F5344CB8AC3E}">
        <p14:creationId xmlns:p14="http://schemas.microsoft.com/office/powerpoint/2010/main" val="21058589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a:xfrm>
            <a:off x="995364" y="431800"/>
            <a:ext cx="10204704" cy="533400"/>
          </a:xfrm>
        </p:spPr>
        <p:txBody>
          <a:bodyPr/>
          <a:lstStyle>
            <a:lvl1pPr>
              <a:defRPr/>
            </a:lvl1pPr>
          </a:lstStyle>
          <a:p>
            <a:r>
              <a:rPr lang="en-US" dirty="0"/>
              <a:t>Click to edit </a:t>
            </a:r>
            <a:br>
              <a:rPr lang="en-US" dirty="0"/>
            </a:br>
            <a:r>
              <a:rPr lang="en-US" dirty="0"/>
              <a:t>Master title style</a:t>
            </a:r>
            <a:endParaRPr lang="en-GB" dirty="0"/>
          </a:p>
        </p:txBody>
      </p:sp>
    </p:spTree>
    <p:extLst>
      <p:ext uri="{BB962C8B-B14F-4D97-AF65-F5344CB8AC3E}">
        <p14:creationId xmlns:p14="http://schemas.microsoft.com/office/powerpoint/2010/main" val="3098331813"/>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7" y="1700213"/>
            <a:ext cx="10204704"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a:xfrm>
            <a:off x="995364" y="431800"/>
            <a:ext cx="10204704" cy="533400"/>
          </a:xfrm>
        </p:spPr>
        <p:txBody>
          <a:bodyPr/>
          <a:lstStyle>
            <a:lvl1pPr>
              <a:defRPr>
                <a:solidFill>
                  <a:schemeClr val="bg1"/>
                </a:solidFill>
              </a:defRPr>
            </a:lvl1pPr>
          </a:lstStyle>
          <a:p>
            <a:r>
              <a:rPr lang="en-US" dirty="0"/>
              <a:t>Click to edit </a:t>
            </a:r>
            <a:br>
              <a:rPr lang="en-US" dirty="0"/>
            </a:br>
            <a:r>
              <a:rPr lang="en-US" dirty="0"/>
              <a:t>Master title style</a:t>
            </a:r>
            <a:endParaRPr lang="en-GB" dirty="0"/>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1" name="TextBox 10">
            <a:extLst>
              <a:ext uri="{FF2B5EF4-FFF2-40B4-BE49-F238E27FC236}">
                <a16:creationId xmlns:a16="http://schemas.microsoft.com/office/drawing/2014/main" id="{EAD0735C-5333-49B3-9BB3-2DB5B223D2C2}"/>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321799929"/>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399" y="1330126"/>
            <a:ext cx="10204704"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a:xfrm>
            <a:off x="995364" y="431800"/>
            <a:ext cx="10204704" cy="533400"/>
          </a:xfrm>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0" name="TextBox 9">
            <a:extLst>
              <a:ext uri="{FF2B5EF4-FFF2-40B4-BE49-F238E27FC236}">
                <a16:creationId xmlns:a16="http://schemas.microsoft.com/office/drawing/2014/main" id="{8A67E0C1-2833-414F-8465-5CA23A34800F}"/>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1430006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349921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dirty="0"/>
          </a:p>
        </p:txBody>
      </p:sp>
      <p:sp>
        <p:nvSpPr>
          <p:cNvPr id="11" name="TextBox 10">
            <a:extLst>
              <a:ext uri="{FF2B5EF4-FFF2-40B4-BE49-F238E27FC236}">
                <a16:creationId xmlns:a16="http://schemas.microsoft.com/office/drawing/2014/main" id="{68764BCC-8A0E-43E4-96F7-738E1F0CB82A}"/>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NDPXXXXXX-XX</a:t>
            </a:r>
          </a:p>
        </p:txBody>
      </p:sp>
    </p:spTree>
    <p:extLst>
      <p:ext uri="{BB962C8B-B14F-4D97-AF65-F5344CB8AC3E}">
        <p14:creationId xmlns:p14="http://schemas.microsoft.com/office/powerpoint/2010/main" val="19661512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931936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741301" y="732868"/>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20418D56-2AD4-4649-A855-7B7DABEE4F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89910" y="736722"/>
            <a:ext cx="914400" cy="368346"/>
          </a:xfrm>
          <a:prstGeom prst="rect">
            <a:avLst/>
          </a:prstGeom>
        </p:spPr>
      </p:pic>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08410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dirty="0"/>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dirty="0"/>
              <a:t>Click icon to add chart</a:t>
            </a:r>
            <a:endParaRPr lang="en-GB" dirty="0"/>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955672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dirty="0"/>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dirty="0"/>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dirty="0"/>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463213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p:spPr>
        <p:txBody>
          <a:bodyPr/>
          <a:lstStyle>
            <a:lvl1pPr>
              <a:defRPr sz="1600" b="1" kern="0" spc="0">
                <a:solidFill>
                  <a:srgbClr val="00338D"/>
                </a:solidFill>
              </a:defRPr>
            </a:lvl1pPr>
            <a:lvl2pPr>
              <a:defRPr sz="1600" b="0" kern="0">
                <a:solidFill>
                  <a:schemeClr val="tx1"/>
                </a:solidFill>
              </a:defRPr>
            </a:lvl2pPr>
            <a:lvl3pPr>
              <a:defRPr sz="1600" kern="0">
                <a:solidFill>
                  <a:schemeClr val="tx1"/>
                </a:solidFill>
              </a:defRPr>
            </a:lvl3pPr>
            <a:lvl4pPr>
              <a:defRPr sz="1600" kern="0">
                <a:solidFill>
                  <a:schemeClr val="tx1"/>
                </a:solidFill>
              </a:defRPr>
            </a:lvl4pPr>
            <a:lvl5pPr marL="461963" indent="-231775">
              <a:buClr>
                <a:schemeClr val="tx2"/>
              </a:buClr>
              <a:buFont typeface="Arial" panose="020B0604020202020204" pitchFamily="34" charset="0"/>
              <a:buChar char="-"/>
              <a:defRPr sz="1600" kern="0">
                <a:solidFill>
                  <a:schemeClr val="tx1"/>
                </a:solidFill>
              </a:defRPr>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12760191"/>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765020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bg1">
              <a:lumMod val="8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38452060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9" name="Text Placeholder 8"/>
          <p:cNvSpPr>
            <a:spLocks noGrp="1"/>
          </p:cNvSpPr>
          <p:nvPr>
            <p:ph type="body" sz="quarter" idx="10"/>
          </p:nvPr>
        </p:nvSpPr>
        <p:spPr>
          <a:xfrm>
            <a:off x="1003200"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0888"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18576"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176264"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9233951" y="2009775"/>
            <a:ext cx="1981300"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8929900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2482044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bg1">
              <a:lumMod val="85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3887225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_PROCESS FIVE COLUMN">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2C7EC625-DE37-4829-ACBE-0373F0B82962}"/>
              </a:ext>
            </a:extLst>
          </p:cNvPr>
          <p:cNvSpPr>
            <a:spLocks noGrp="1"/>
          </p:cNvSpPr>
          <p:nvPr>
            <p:ph type="body" sz="quarter" idx="14"/>
          </p:nvPr>
        </p:nvSpPr>
        <p:spPr>
          <a:xfrm>
            <a:off x="1003200" y="1322388"/>
            <a:ext cx="1899657" cy="4554538"/>
          </a:xfrm>
          <a:solidFill>
            <a:srgbClr val="E5E5E5"/>
          </a:solidFill>
        </p:spPr>
        <p:txBody>
          <a:bodyPr lIns="91440" tIns="1005840" rIns="91440"/>
          <a:lstStyle>
            <a:lvl1pPr>
              <a:defRPr sz="1600" b="1" spc="0"/>
            </a:lvl1pPr>
            <a:lvl2pPr>
              <a:defRPr sz="1600" b="0">
                <a:solidFill>
                  <a:schemeClr val="tx1"/>
                </a:solidFill>
              </a:defRPr>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1003200" y="432000"/>
            <a:ext cx="10185600" cy="518400"/>
          </a:xfrm>
        </p:spPr>
        <p:txBody>
          <a:bodyPr/>
          <a:lstStyle>
            <a:lvl1pPr>
              <a:defRPr kern="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8037C46F-D057-4106-9B45-A730A557B5D9}"/>
              </a:ext>
            </a:extLst>
          </p:cNvPr>
          <p:cNvSpPr>
            <a:spLocks noGrp="1"/>
          </p:cNvSpPr>
          <p:nvPr>
            <p:ph type="body" sz="quarter" idx="20"/>
          </p:nvPr>
        </p:nvSpPr>
        <p:spPr>
          <a:xfrm>
            <a:off x="30726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a:extLst>
              <a:ext uri="{FF2B5EF4-FFF2-40B4-BE49-F238E27FC236}">
                <a16:creationId xmlns:a16="http://schemas.microsoft.com/office/drawing/2014/main" id="{FE33DBCF-2199-4682-AAC2-C3FC0CBE92A8}"/>
              </a:ext>
            </a:extLst>
          </p:cNvPr>
          <p:cNvSpPr>
            <a:spLocks noGrp="1"/>
          </p:cNvSpPr>
          <p:nvPr>
            <p:ph type="body" sz="quarter" idx="21"/>
          </p:nvPr>
        </p:nvSpPr>
        <p:spPr>
          <a:xfrm>
            <a:off x="51420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8">
            <a:extLst>
              <a:ext uri="{FF2B5EF4-FFF2-40B4-BE49-F238E27FC236}">
                <a16:creationId xmlns:a16="http://schemas.microsoft.com/office/drawing/2014/main" id="{E130E5C8-8660-4D01-AD3B-CEEFB37F7538}"/>
              </a:ext>
            </a:extLst>
          </p:cNvPr>
          <p:cNvSpPr>
            <a:spLocks noGrp="1"/>
          </p:cNvSpPr>
          <p:nvPr>
            <p:ph type="body" sz="quarter" idx="22"/>
          </p:nvPr>
        </p:nvSpPr>
        <p:spPr>
          <a:xfrm>
            <a:off x="7211400"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F404CCF0-6C3D-42EE-9F8D-FE237FEEB13D}"/>
              </a:ext>
            </a:extLst>
          </p:cNvPr>
          <p:cNvSpPr>
            <a:spLocks noGrp="1"/>
          </p:cNvSpPr>
          <p:nvPr>
            <p:ph type="body" sz="quarter" idx="23"/>
          </p:nvPr>
        </p:nvSpPr>
        <p:spPr>
          <a:xfrm>
            <a:off x="9280798" y="1322388"/>
            <a:ext cx="1899657" cy="4554538"/>
          </a:xfrm>
          <a:solidFill>
            <a:srgbClr val="E5E5E5"/>
          </a:solidFill>
        </p:spPr>
        <p:txBody>
          <a:bodyPr lIns="91440" tIns="1005840" rIns="91440"/>
          <a:lstStyle>
            <a:lvl1pPr>
              <a:defRPr sz="1600" b="1" spc="0"/>
            </a:lvl1pPr>
            <a:lvl2pPr>
              <a:defRPr sz="1600" b="0"/>
            </a:lvl2pPr>
            <a:lvl3pPr>
              <a:defRPr sz="1600" kern="0"/>
            </a:lvl3pPr>
            <a:lvl4pPr>
              <a:defRPr sz="1600" kern="0"/>
            </a:lvl4pPr>
            <a:lvl5pPr marL="461963" indent="-231775">
              <a:buClr>
                <a:schemeClr val="tx2"/>
              </a:buClr>
              <a:buFont typeface="Arial" panose="020B0604020202020204" pitchFamily="34" charset="0"/>
              <a:buChar char="-"/>
              <a:defRPr sz="1600" kern="0"/>
            </a:lvl5pPr>
            <a:lvl7pPr>
              <a:defRPr sz="1600"/>
            </a:lvl7pPr>
            <a:lvl8pPr>
              <a:defRPr sz="1600"/>
            </a:lvl8pPr>
            <a:lvl9pPr marL="1090613" indent="-228600">
              <a:lnSpc>
                <a:spcPct val="100000"/>
              </a:lnSpc>
              <a:spcBef>
                <a:spcPts val="0"/>
              </a:spcBef>
              <a:spcAft>
                <a:spcPts val="600"/>
              </a:spcAft>
              <a:defRPr sz="1600">
                <a:solidFill>
                  <a:srgbClr val="00338D"/>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a:extLst>
              <a:ext uri="{FF2B5EF4-FFF2-40B4-BE49-F238E27FC236}">
                <a16:creationId xmlns:a16="http://schemas.microsoft.com/office/drawing/2014/main" id="{B0A7138E-6EE9-4E16-AB30-D7C7DA3DCEFF}"/>
              </a:ext>
            </a:extLst>
          </p:cNvPr>
          <p:cNvSpPr>
            <a:spLocks noGrp="1"/>
          </p:cNvSpPr>
          <p:nvPr>
            <p:ph type="body" sz="quarter" idx="24" hasCustomPrompt="1"/>
          </p:nvPr>
        </p:nvSpPr>
        <p:spPr>
          <a:xfrm>
            <a:off x="998538" y="1630363"/>
            <a:ext cx="1906587" cy="563562"/>
          </a:xfrm>
          <a:solidFill>
            <a:srgbClr val="1E49E2"/>
          </a:solidFill>
        </p:spPr>
        <p:txBody>
          <a:bodyPr anchor="ctr"/>
          <a:lstStyle>
            <a:lvl1pPr algn="ctr">
              <a:defRPr sz="1800" b="1" kern="0">
                <a:solidFill>
                  <a:schemeClr val="bg1"/>
                </a:solidFill>
              </a:defRPr>
            </a:lvl1pPr>
          </a:lstStyle>
          <a:p>
            <a:pPr lvl="0"/>
            <a:r>
              <a:rPr lang="en-US" dirty="0"/>
              <a:t>Subtitle</a:t>
            </a:r>
          </a:p>
        </p:txBody>
      </p:sp>
      <p:sp>
        <p:nvSpPr>
          <p:cNvPr id="15" name="Text Placeholder 3">
            <a:extLst>
              <a:ext uri="{FF2B5EF4-FFF2-40B4-BE49-F238E27FC236}">
                <a16:creationId xmlns:a16="http://schemas.microsoft.com/office/drawing/2014/main" id="{4E652417-F61A-4ABE-AAED-E30436B90B12}"/>
              </a:ext>
            </a:extLst>
          </p:cNvPr>
          <p:cNvSpPr>
            <a:spLocks noGrp="1"/>
          </p:cNvSpPr>
          <p:nvPr>
            <p:ph type="body" sz="quarter" idx="25" hasCustomPrompt="1"/>
          </p:nvPr>
        </p:nvSpPr>
        <p:spPr>
          <a:xfrm>
            <a:off x="3073464" y="1630363"/>
            <a:ext cx="1906587" cy="563562"/>
          </a:xfrm>
          <a:solidFill>
            <a:schemeClr val="tx2"/>
          </a:solidFill>
        </p:spPr>
        <p:txBody>
          <a:bodyPr anchor="ctr"/>
          <a:lstStyle>
            <a:lvl1pPr algn="ctr">
              <a:defRPr sz="1800" b="1" kern="0">
                <a:solidFill>
                  <a:schemeClr val="bg1"/>
                </a:solidFill>
              </a:defRPr>
            </a:lvl1pPr>
          </a:lstStyle>
          <a:p>
            <a:pPr lvl="0"/>
            <a:r>
              <a:rPr lang="en-US" dirty="0"/>
              <a:t>Subtitle</a:t>
            </a:r>
          </a:p>
        </p:txBody>
      </p:sp>
      <p:sp>
        <p:nvSpPr>
          <p:cNvPr id="16" name="Text Placeholder 3">
            <a:extLst>
              <a:ext uri="{FF2B5EF4-FFF2-40B4-BE49-F238E27FC236}">
                <a16:creationId xmlns:a16="http://schemas.microsoft.com/office/drawing/2014/main" id="{31218554-B99A-45E3-9AE4-434D8CA5AD2C}"/>
              </a:ext>
            </a:extLst>
          </p:cNvPr>
          <p:cNvSpPr>
            <a:spLocks noGrp="1"/>
          </p:cNvSpPr>
          <p:nvPr>
            <p:ph type="body" sz="quarter" idx="26" hasCustomPrompt="1"/>
          </p:nvPr>
        </p:nvSpPr>
        <p:spPr>
          <a:xfrm>
            <a:off x="5140699" y="1630363"/>
            <a:ext cx="1906587" cy="563562"/>
          </a:xfrm>
          <a:solidFill>
            <a:schemeClr val="accent4"/>
          </a:solidFill>
        </p:spPr>
        <p:txBody>
          <a:bodyPr anchor="ctr"/>
          <a:lstStyle>
            <a:lvl1pPr algn="ctr">
              <a:defRPr sz="1800" b="1" kern="0">
                <a:solidFill>
                  <a:schemeClr val="bg1"/>
                </a:solidFill>
              </a:defRPr>
            </a:lvl1pPr>
          </a:lstStyle>
          <a:p>
            <a:pPr lvl="0"/>
            <a:r>
              <a:rPr lang="en-US" dirty="0"/>
              <a:t>Subtitle</a:t>
            </a:r>
          </a:p>
        </p:txBody>
      </p:sp>
      <p:sp>
        <p:nvSpPr>
          <p:cNvPr id="17" name="Text Placeholder 3">
            <a:extLst>
              <a:ext uri="{FF2B5EF4-FFF2-40B4-BE49-F238E27FC236}">
                <a16:creationId xmlns:a16="http://schemas.microsoft.com/office/drawing/2014/main" id="{BFCA38BE-76B7-4635-8179-9D7DD99CD973}"/>
              </a:ext>
            </a:extLst>
          </p:cNvPr>
          <p:cNvSpPr>
            <a:spLocks noGrp="1"/>
          </p:cNvSpPr>
          <p:nvPr>
            <p:ph type="body" sz="quarter" idx="27" hasCustomPrompt="1"/>
          </p:nvPr>
        </p:nvSpPr>
        <p:spPr>
          <a:xfrm>
            <a:off x="7207934" y="1630363"/>
            <a:ext cx="1906587" cy="563562"/>
          </a:xfrm>
          <a:solidFill>
            <a:schemeClr val="accent3"/>
          </a:solidFill>
        </p:spPr>
        <p:txBody>
          <a:bodyPr anchor="ctr"/>
          <a:lstStyle>
            <a:lvl1pPr algn="ctr">
              <a:defRPr sz="1800" b="1" kern="0">
                <a:solidFill>
                  <a:schemeClr val="bg1"/>
                </a:solidFill>
              </a:defRPr>
            </a:lvl1pPr>
          </a:lstStyle>
          <a:p>
            <a:pPr lvl="0"/>
            <a:r>
              <a:rPr lang="en-US" dirty="0"/>
              <a:t>Subtitle</a:t>
            </a:r>
          </a:p>
        </p:txBody>
      </p:sp>
      <p:sp>
        <p:nvSpPr>
          <p:cNvPr id="18" name="Text Placeholder 3">
            <a:extLst>
              <a:ext uri="{FF2B5EF4-FFF2-40B4-BE49-F238E27FC236}">
                <a16:creationId xmlns:a16="http://schemas.microsoft.com/office/drawing/2014/main" id="{D2020005-E0B8-4233-8022-8AC559F11D2F}"/>
              </a:ext>
            </a:extLst>
          </p:cNvPr>
          <p:cNvSpPr>
            <a:spLocks noGrp="1"/>
          </p:cNvSpPr>
          <p:nvPr>
            <p:ph type="body" sz="quarter" idx="28" hasCustomPrompt="1"/>
          </p:nvPr>
        </p:nvSpPr>
        <p:spPr>
          <a:xfrm>
            <a:off x="9280798" y="1630363"/>
            <a:ext cx="1906587" cy="563562"/>
          </a:xfrm>
          <a:solidFill>
            <a:schemeClr val="accent1"/>
          </a:solidFill>
        </p:spPr>
        <p:txBody>
          <a:bodyPr anchor="ctr"/>
          <a:lstStyle>
            <a:lvl1pPr algn="ctr">
              <a:defRPr sz="1800" b="1" kern="0">
                <a:solidFill>
                  <a:schemeClr val="bg1"/>
                </a:solidFill>
              </a:defRPr>
            </a:lvl1pPr>
          </a:lstStyle>
          <a:p>
            <a:pPr lvl="0"/>
            <a:r>
              <a:rPr lang="en-US" dirty="0"/>
              <a:t>Subtitle</a:t>
            </a:r>
          </a:p>
        </p:txBody>
      </p:sp>
    </p:spTree>
    <p:extLst>
      <p:ext uri="{BB962C8B-B14F-4D97-AF65-F5344CB8AC3E}">
        <p14:creationId xmlns:p14="http://schemas.microsoft.com/office/powerpoint/2010/main" val="2323413411"/>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09676"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3432043"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3432043"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8261752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bg1">
              <a:lumMod val="85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bg1">
              <a:lumMod val="85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Edit Master text styles</a:t>
            </a:r>
          </a:p>
        </p:txBody>
      </p:sp>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7379801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16" name="Text Placeholder 8"/>
          <p:cNvSpPr>
            <a:spLocks noGrp="1"/>
          </p:cNvSpPr>
          <p:nvPr>
            <p:ph type="body" sz="quarter" idx="21"/>
          </p:nvPr>
        </p:nvSpPr>
        <p:spPr>
          <a:xfrm>
            <a:off x="6236040" y="1720713"/>
            <a:ext cx="4968000" cy="4156211"/>
          </a:xfrm>
          <a:solidFill>
            <a:schemeClr val="bg1">
              <a:lumMod val="85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1004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13" name="Text Placeholder 8"/>
          <p:cNvSpPr>
            <a:spLocks noGrp="1"/>
          </p:cNvSpPr>
          <p:nvPr>
            <p:ph type="body" sz="quarter" idx="19"/>
          </p:nvPr>
        </p:nvSpPr>
        <p:spPr>
          <a:xfrm>
            <a:off x="100320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15" name="Text Placeholder 8"/>
          <p:cNvSpPr>
            <a:spLocks noGrp="1"/>
          </p:cNvSpPr>
          <p:nvPr>
            <p:ph type="body" sz="quarter" idx="21"/>
          </p:nvPr>
        </p:nvSpPr>
        <p:spPr>
          <a:xfrm>
            <a:off x="6236040" y="1720714"/>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21" name="Text Placeholder 8"/>
          <p:cNvSpPr>
            <a:spLocks noGrp="1"/>
          </p:cNvSpPr>
          <p:nvPr>
            <p:ph type="body" sz="quarter" idx="23"/>
          </p:nvPr>
        </p:nvSpPr>
        <p:spPr>
          <a:xfrm>
            <a:off x="100320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23" name="Text Placeholder 8"/>
          <p:cNvSpPr>
            <a:spLocks noGrp="1"/>
          </p:cNvSpPr>
          <p:nvPr>
            <p:ph type="body" sz="quarter" idx="25"/>
          </p:nvPr>
        </p:nvSpPr>
        <p:spPr>
          <a:xfrm>
            <a:off x="6236040" y="4130720"/>
            <a:ext cx="4968000" cy="1746205"/>
          </a:xfrm>
          <a:solidFill>
            <a:schemeClr val="bg1">
              <a:lumMod val="85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Edit Master text styles</a:t>
            </a:r>
          </a:p>
        </p:txBody>
      </p:sp>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252167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41681077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4325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7687431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43250"/>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8969013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4114354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US" sz="1000" b="0" noProof="0" dirty="0">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41640342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998460" y="1343857"/>
            <a:ext cx="6581117" cy="3510000"/>
          </a:xfrm>
        </p:spPr>
        <p:txBody>
          <a:bodyPr anchor="t" anchorCtr="0"/>
          <a:lstStyle>
            <a:lvl1pPr algn="l">
              <a:lnSpc>
                <a:spcPct val="85000"/>
              </a:lnSpc>
              <a:defRPr sz="7200" baseline="0">
                <a:solidFill>
                  <a:schemeClr val="bg1"/>
                </a:solidFill>
                <a:latin typeface="+mn-lt"/>
              </a:defRPr>
            </a:lvl1pPr>
          </a:lstStyle>
          <a:p>
            <a:r>
              <a:rPr lang="en-US" noProof="0"/>
              <a:t>Title slide 1</a:t>
            </a:r>
            <a:br>
              <a:rPr lang="en-US" noProof="0"/>
            </a:br>
            <a:r>
              <a:rPr lang="en-US" noProof="0"/>
              <a:t>dark right </a:t>
            </a:r>
            <a:br>
              <a:rPr lang="en-US" noProof="0"/>
            </a:br>
            <a:r>
              <a:rPr lang="en-US" noProof="0"/>
              <a:t>vertical image</a:t>
            </a:r>
          </a:p>
        </p:txBody>
      </p:sp>
      <p:sp>
        <p:nvSpPr>
          <p:cNvPr id="6" name="Text Placeholder 3"/>
          <p:cNvSpPr>
            <a:spLocks noGrp="1"/>
          </p:cNvSpPr>
          <p:nvPr>
            <p:ph type="body" sz="quarter" idx="11" hasCustomPrompt="1"/>
          </p:nvPr>
        </p:nvSpPr>
        <p:spPr>
          <a:xfrm>
            <a:off x="998460"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t>Subtitle here</a:t>
            </a:r>
          </a:p>
        </p:txBody>
      </p:sp>
      <p:sp>
        <p:nvSpPr>
          <p:cNvPr id="7" name="Text Placeholder 4"/>
          <p:cNvSpPr>
            <a:spLocks noGrp="1"/>
          </p:cNvSpPr>
          <p:nvPr>
            <p:ph type="body" sz="quarter" idx="12" hasCustomPrompt="1"/>
          </p:nvPr>
        </p:nvSpPr>
        <p:spPr>
          <a:xfrm>
            <a:off x="998460" y="5732107"/>
            <a:ext cx="1889125" cy="487363"/>
          </a:xfrm>
        </p:spPr>
        <p:txBody>
          <a:bodyPr/>
          <a:lstStyle>
            <a:lvl1pPr>
              <a:defRPr sz="1400" b="0">
                <a:solidFill>
                  <a:schemeClr val="bg1"/>
                </a:solidFill>
              </a:defRPr>
            </a:lvl1pPr>
          </a:lstStyle>
          <a:p>
            <a:pPr lvl="0"/>
            <a:r>
              <a:rPr lang="en-US"/>
              <a:t>Date here</a:t>
            </a:r>
          </a:p>
        </p:txBody>
      </p:sp>
    </p:spTree>
    <p:extLst>
      <p:ext uri="{BB962C8B-B14F-4D97-AF65-F5344CB8AC3E}">
        <p14:creationId xmlns:p14="http://schemas.microsoft.com/office/powerpoint/2010/main" val="4180436308"/>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2424363"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2424363" y="1343857"/>
            <a:ext cx="6581117" cy="2000922"/>
          </a:xfrm>
        </p:spPr>
        <p:txBody>
          <a:bodyPr anchor="t" anchorCtr="0"/>
          <a:lstStyle>
            <a:lvl1pPr algn="l">
              <a:lnSpc>
                <a:spcPct val="85000"/>
              </a:lnSpc>
              <a:defRPr sz="7200" baseline="0">
                <a:solidFill>
                  <a:schemeClr val="tx2"/>
                </a:solidFill>
                <a:latin typeface="+mn-lt"/>
              </a:defRPr>
            </a:lvl1pPr>
          </a:lstStyle>
          <a:p>
            <a:r>
              <a:rPr lang="en-US" noProof="0"/>
              <a:t>Title slide 4 light right vertical image</a:t>
            </a:r>
          </a:p>
        </p:txBody>
      </p:sp>
      <p:sp>
        <p:nvSpPr>
          <p:cNvPr id="9"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4" name="Text Placeholder 3"/>
          <p:cNvSpPr>
            <a:spLocks noGrp="1"/>
          </p:cNvSpPr>
          <p:nvPr>
            <p:ph type="body" sz="quarter" idx="13" hasCustomPrompt="1"/>
          </p:nvPr>
        </p:nvSpPr>
        <p:spPr>
          <a:xfrm>
            <a:off x="2424363"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t>Subtitle here</a:t>
            </a:r>
          </a:p>
        </p:txBody>
      </p:sp>
      <p:sp>
        <p:nvSpPr>
          <p:cNvPr id="15" name="Text Placeholder 4"/>
          <p:cNvSpPr>
            <a:spLocks noGrp="1"/>
          </p:cNvSpPr>
          <p:nvPr>
            <p:ph type="body" sz="quarter" idx="14" hasCustomPrompt="1"/>
          </p:nvPr>
        </p:nvSpPr>
        <p:spPr>
          <a:xfrm>
            <a:off x="2424363" y="5732107"/>
            <a:ext cx="1889125" cy="487363"/>
          </a:xfrm>
        </p:spPr>
        <p:txBody>
          <a:bodyPr/>
          <a:lstStyle>
            <a:lvl1pPr>
              <a:defRPr sz="1400" b="0">
                <a:solidFill>
                  <a:schemeClr val="tx2"/>
                </a:solidFill>
              </a:defRPr>
            </a:lvl1pPr>
          </a:lstStyle>
          <a:p>
            <a:pPr lvl="0"/>
            <a:r>
              <a:rPr lang="en-US"/>
              <a:t>Date here</a:t>
            </a:r>
          </a:p>
        </p:txBody>
      </p:sp>
    </p:spTree>
    <p:extLst>
      <p:ext uri="{BB962C8B-B14F-4D97-AF65-F5344CB8AC3E}">
        <p14:creationId xmlns:p14="http://schemas.microsoft.com/office/powerpoint/2010/main" val="301101369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41302" y="1456388"/>
            <a:ext cx="5506648"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741302" y="5007009"/>
            <a:ext cx="550664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686141" y="736722"/>
            <a:ext cx="3764557" cy="539125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dirty="0"/>
              <a:t>Click icon to add picture</a:t>
            </a:r>
            <a:endParaRPr lang="en-GB" dirty="0"/>
          </a:p>
        </p:txBody>
      </p:sp>
      <p:pic>
        <p:nvPicPr>
          <p:cNvPr id="10" name="Graphic 9">
            <a:extLst>
              <a:ext uri="{FF2B5EF4-FFF2-40B4-BE49-F238E27FC236}">
                <a16:creationId xmlns:a16="http://schemas.microsoft.com/office/drawing/2014/main" id="{9A84BD71-38D7-4AC1-B38A-7DE8843A6D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9482082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chemeClr val="accent1"/>
        </a:solidFill>
        <a:effectLst/>
      </p:bgPr>
    </p:bg>
    <p:spTree>
      <p:nvGrpSpPr>
        <p:cNvPr id="1" name=""/>
        <p:cNvGrpSpPr/>
        <p:nvPr/>
      </p:nvGrpSpPr>
      <p:grpSpPr>
        <a:xfrm>
          <a:off x="0" y="0"/>
          <a:ext cx="0" cy="0"/>
          <a:chOff x="0" y="0"/>
          <a:chExt cx="0" cy="0"/>
        </a:xfrm>
      </p:grpSpPr>
      <p:sp>
        <p:nvSpPr>
          <p:cNvPr id="10" name="Freeform 19"/>
          <p:cNvSpPr>
            <a:spLocks noEditPoints="1"/>
          </p:cNvSpPr>
          <p:nvPr userDrawn="1"/>
        </p:nvSpPr>
        <p:spPr bwMode="auto">
          <a:xfrm>
            <a:off x="998460"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noProof="0" dirty="0">
              <a:solidFill>
                <a:srgbClr val="00338D"/>
              </a:solidFill>
            </a:endParaRPr>
          </a:p>
        </p:txBody>
      </p:sp>
      <p:sp>
        <p:nvSpPr>
          <p:cNvPr id="8" name="Title 1"/>
          <p:cNvSpPr>
            <a:spLocks noGrp="1"/>
          </p:cNvSpPr>
          <p:nvPr>
            <p:ph type="ctrTitle" hasCustomPrompt="1"/>
          </p:nvPr>
        </p:nvSpPr>
        <p:spPr>
          <a:xfrm>
            <a:off x="998460" y="1343857"/>
            <a:ext cx="6581117" cy="3510000"/>
          </a:xfrm>
        </p:spPr>
        <p:txBody>
          <a:bodyPr anchor="t" anchorCtr="0"/>
          <a:lstStyle>
            <a:lvl1pPr algn="l">
              <a:lnSpc>
                <a:spcPct val="85000"/>
              </a:lnSpc>
              <a:defRPr sz="7200" baseline="0">
                <a:solidFill>
                  <a:srgbClr val="00338D"/>
                </a:solidFill>
                <a:latin typeface="+mn-lt"/>
              </a:defRPr>
            </a:lvl1pPr>
          </a:lstStyle>
          <a:p>
            <a:r>
              <a:rPr lang="en-US" noProof="0"/>
              <a:t>Title slide 1</a:t>
            </a:r>
            <a:br>
              <a:rPr lang="en-US" noProof="0"/>
            </a:br>
            <a:r>
              <a:rPr lang="en-US" noProof="0"/>
              <a:t>dark right </a:t>
            </a:r>
            <a:br>
              <a:rPr lang="en-US" noProof="0"/>
            </a:br>
            <a:r>
              <a:rPr lang="en-US" noProof="0"/>
              <a:t>vertical image</a:t>
            </a:r>
          </a:p>
        </p:txBody>
      </p:sp>
      <p:sp>
        <p:nvSpPr>
          <p:cNvPr id="6" name="Text Placeholder 3"/>
          <p:cNvSpPr>
            <a:spLocks noGrp="1"/>
          </p:cNvSpPr>
          <p:nvPr>
            <p:ph type="body" sz="quarter" idx="11" hasCustomPrompt="1"/>
          </p:nvPr>
        </p:nvSpPr>
        <p:spPr>
          <a:xfrm>
            <a:off x="998460"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rgbClr val="00338D"/>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t>Subtitle here</a:t>
            </a:r>
          </a:p>
        </p:txBody>
      </p:sp>
      <p:sp>
        <p:nvSpPr>
          <p:cNvPr id="7" name="Text Placeholder 4"/>
          <p:cNvSpPr>
            <a:spLocks noGrp="1"/>
          </p:cNvSpPr>
          <p:nvPr>
            <p:ph type="body" sz="quarter" idx="12" hasCustomPrompt="1"/>
          </p:nvPr>
        </p:nvSpPr>
        <p:spPr>
          <a:xfrm>
            <a:off x="998460" y="5732107"/>
            <a:ext cx="1889125" cy="487363"/>
          </a:xfrm>
        </p:spPr>
        <p:txBody>
          <a:bodyPr/>
          <a:lstStyle>
            <a:lvl1pPr>
              <a:defRPr sz="1400" b="0">
                <a:solidFill>
                  <a:srgbClr val="00338D"/>
                </a:solidFill>
              </a:defRPr>
            </a:lvl1pPr>
          </a:lstStyle>
          <a:p>
            <a:pPr lvl="0"/>
            <a:r>
              <a:rPr lang="en-US"/>
              <a:t>Date here</a:t>
            </a:r>
          </a:p>
        </p:txBody>
      </p:sp>
    </p:spTree>
    <p:extLst>
      <p:ext uri="{BB962C8B-B14F-4D97-AF65-F5344CB8AC3E}">
        <p14:creationId xmlns:p14="http://schemas.microsoft.com/office/powerpoint/2010/main" val="1405196937"/>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7">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2"/>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hasCustomPrompt="1"/>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a:t>Title slide 7 – </a:t>
            </a:r>
            <a:br>
              <a:rPr lang="en-US" noProof="0"/>
            </a:br>
            <a:r>
              <a:rPr lang="en-US" noProof="0"/>
              <a:t>dark singular image</a:t>
            </a:r>
          </a:p>
        </p:txBody>
      </p:sp>
      <p:sp>
        <p:nvSpPr>
          <p:cNvPr id="10"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6"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t>Subtitle here</a:t>
            </a:r>
          </a:p>
        </p:txBody>
      </p:sp>
      <p:sp>
        <p:nvSpPr>
          <p:cNvPr id="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a:t>Date here</a:t>
            </a:r>
          </a:p>
        </p:txBody>
      </p:sp>
    </p:spTree>
    <p:extLst>
      <p:ext uri="{BB962C8B-B14F-4D97-AF65-F5344CB8AC3E}">
        <p14:creationId xmlns:p14="http://schemas.microsoft.com/office/powerpoint/2010/main" val="19611346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10">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10" name="Freeform 19"/>
          <p:cNvSpPr>
            <a:spLocks noEditPoints="1"/>
          </p:cNvSpPr>
          <p:nvPr userDrawn="1"/>
        </p:nvSpPr>
        <p:spPr bwMode="auto">
          <a:xfrm>
            <a:off x="3848752" y="524433"/>
            <a:ext cx="1080816"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8" name="Title 1"/>
          <p:cNvSpPr>
            <a:spLocks noGrp="1"/>
          </p:cNvSpPr>
          <p:nvPr>
            <p:ph type="ctrTitle" hasCustomPrompt="1"/>
          </p:nvPr>
        </p:nvSpPr>
        <p:spPr>
          <a:xfrm>
            <a:off x="3848752" y="1343857"/>
            <a:ext cx="6581117" cy="3510000"/>
          </a:xfrm>
        </p:spPr>
        <p:txBody>
          <a:bodyPr anchor="t" anchorCtr="0"/>
          <a:lstStyle>
            <a:lvl1pPr algn="l">
              <a:lnSpc>
                <a:spcPct val="85000"/>
              </a:lnSpc>
              <a:defRPr sz="7200" baseline="0">
                <a:solidFill>
                  <a:schemeClr val="bg1"/>
                </a:solidFill>
                <a:latin typeface="+mn-lt"/>
              </a:defRPr>
            </a:lvl1pPr>
          </a:lstStyle>
          <a:p>
            <a:r>
              <a:rPr lang="en-US" noProof="0"/>
              <a:t>Title slide 10</a:t>
            </a:r>
            <a:br>
              <a:rPr lang="en-US" noProof="0"/>
            </a:br>
            <a:r>
              <a:rPr lang="en-US" noProof="0"/>
              <a:t>dark left</a:t>
            </a:r>
            <a:br>
              <a:rPr lang="en-US" noProof="0"/>
            </a:br>
            <a:r>
              <a:rPr lang="en-US" noProof="0"/>
              <a:t>vertical image</a:t>
            </a:r>
          </a:p>
        </p:txBody>
      </p:sp>
      <p:sp>
        <p:nvSpPr>
          <p:cNvPr id="6" name="Text Placeholder 3"/>
          <p:cNvSpPr>
            <a:spLocks noGrp="1"/>
          </p:cNvSpPr>
          <p:nvPr>
            <p:ph type="body" sz="quarter" idx="11" hasCustomPrompt="1"/>
          </p:nvPr>
        </p:nvSpPr>
        <p:spPr>
          <a:xfrm>
            <a:off x="3848752" y="5299457"/>
            <a:ext cx="6541518" cy="216000"/>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t>Subtitle here</a:t>
            </a:r>
          </a:p>
        </p:txBody>
      </p:sp>
      <p:sp>
        <p:nvSpPr>
          <p:cNvPr id="7" name="Text Placeholder 4"/>
          <p:cNvSpPr>
            <a:spLocks noGrp="1"/>
          </p:cNvSpPr>
          <p:nvPr>
            <p:ph type="body" sz="quarter" idx="12" hasCustomPrompt="1"/>
          </p:nvPr>
        </p:nvSpPr>
        <p:spPr>
          <a:xfrm>
            <a:off x="3848752" y="5732107"/>
            <a:ext cx="1889125" cy="487363"/>
          </a:xfrm>
        </p:spPr>
        <p:txBody>
          <a:bodyPr/>
          <a:lstStyle>
            <a:lvl1pPr>
              <a:defRPr sz="1400" b="0">
                <a:solidFill>
                  <a:schemeClr val="bg1"/>
                </a:solidFill>
              </a:defRPr>
            </a:lvl1pPr>
          </a:lstStyle>
          <a:p>
            <a:pPr lvl="0"/>
            <a:r>
              <a:rPr lang="en-US"/>
              <a:t>Date here</a:t>
            </a:r>
          </a:p>
        </p:txBody>
      </p:sp>
    </p:spTree>
    <p:extLst>
      <p:ext uri="{BB962C8B-B14F-4D97-AF65-F5344CB8AC3E}">
        <p14:creationId xmlns:p14="http://schemas.microsoft.com/office/powerpoint/2010/main" val="234101254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No image">
    <p:bg>
      <p:bgPr>
        <a:solidFill>
          <a:schemeClr val="accent1"/>
        </a:solidFill>
        <a:effectLst/>
      </p:bgPr>
    </p:bg>
    <p:spTree>
      <p:nvGrpSpPr>
        <p:cNvPr id="1" name=""/>
        <p:cNvGrpSpPr/>
        <p:nvPr/>
      </p:nvGrpSpPr>
      <p:grpSpPr>
        <a:xfrm>
          <a:off x="0" y="0"/>
          <a:ext cx="0" cy="0"/>
          <a:chOff x="0" y="0"/>
          <a:chExt cx="0" cy="0"/>
        </a:xfrm>
      </p:grpSpPr>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6" name="Title 1"/>
          <p:cNvSpPr>
            <a:spLocks noGrp="1"/>
          </p:cNvSpPr>
          <p:nvPr>
            <p:ph type="ctrTitle" hasCustomPrompt="1"/>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a:t>Title slide – </a:t>
            </a:r>
            <a:br>
              <a:rPr lang="en-US" noProof="0"/>
            </a:br>
            <a:r>
              <a:rPr lang="en-US" noProof="0"/>
              <a:t>no image</a:t>
            </a:r>
          </a:p>
        </p:txBody>
      </p:sp>
      <p:sp>
        <p:nvSpPr>
          <p:cNvPr id="17"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8"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t>Subtitle here</a:t>
            </a:r>
          </a:p>
        </p:txBody>
      </p:sp>
      <p:sp>
        <p:nvSpPr>
          <p:cNvPr id="19" name="Text Placeholder 4"/>
          <p:cNvSpPr>
            <a:spLocks noGrp="1"/>
          </p:cNvSpPr>
          <p:nvPr>
            <p:ph type="body" sz="quarter" idx="12" hasCustomPrompt="1"/>
          </p:nvPr>
        </p:nvSpPr>
        <p:spPr>
          <a:xfrm>
            <a:off x="2424363" y="5748733"/>
            <a:ext cx="1889125" cy="487363"/>
          </a:xfrm>
        </p:spPr>
        <p:txBody>
          <a:bodyPr/>
          <a:lstStyle>
            <a:lvl1pPr>
              <a:defRPr sz="1400" b="0">
                <a:solidFill>
                  <a:schemeClr val="bg1"/>
                </a:solidFill>
              </a:defRPr>
            </a:lvl1pPr>
          </a:lstStyle>
          <a:p>
            <a:pPr lvl="0"/>
            <a:r>
              <a:rPr lang="en-US"/>
              <a:t>Date here</a:t>
            </a:r>
          </a:p>
        </p:txBody>
      </p:sp>
    </p:spTree>
    <p:extLst>
      <p:ext uri="{BB962C8B-B14F-4D97-AF65-F5344CB8AC3E}">
        <p14:creationId xmlns:p14="http://schemas.microsoft.com/office/powerpoint/2010/main" val="15676359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7335854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with Super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280699702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7887879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ONE COLUMN TEXT with Super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p:cNvSpPr>
            <a:spLocks noGrp="1"/>
          </p:cNvSpPr>
          <p:nvPr>
            <p:ph type="title"/>
          </p:nvPr>
        </p:nvSpPr>
        <p:spPr/>
        <p:txBody>
          <a:bodyPr/>
          <a:lstStyle/>
          <a:p>
            <a:r>
              <a:rPr lang="en-US" noProof="0"/>
              <a:t>Click to edit Master title style</a:t>
            </a:r>
          </a:p>
        </p:txBody>
      </p:sp>
      <p:sp>
        <p:nvSpPr>
          <p:cNvPr id="4" name="Text Placeholder 4"/>
          <p:cNvSpPr>
            <a:spLocks noGrp="1"/>
          </p:cNvSpPr>
          <p:nvPr>
            <p:ph type="body" sz="quarter" idx="12" hasCustomPrompt="1"/>
          </p:nvPr>
        </p:nvSpPr>
        <p:spPr>
          <a:xfrm>
            <a:off x="998400" y="227993"/>
            <a:ext cx="10195200" cy="173736"/>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7425047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1"/>
          </p:nvPr>
        </p:nvSpPr>
        <p:spPr>
          <a:xfrm>
            <a:off x="62208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53027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9" name="Text Placeholder 8"/>
          <p:cNvSpPr>
            <a:spLocks noGrp="1"/>
          </p:cNvSpPr>
          <p:nvPr>
            <p:ph type="body" sz="quarter" idx="10"/>
          </p:nvPr>
        </p:nvSpPr>
        <p:spPr>
          <a:xfrm>
            <a:off x="1003200" y="1330126"/>
            <a:ext cx="4968000" cy="454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372859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396672828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9" name="Text Placeholder 8"/>
          <p:cNvSpPr>
            <a:spLocks noGrp="1"/>
          </p:cNvSpPr>
          <p:nvPr>
            <p:ph type="body" sz="quarter" idx="10"/>
          </p:nvPr>
        </p:nvSpPr>
        <p:spPr>
          <a:xfrm>
            <a:off x="1003200" y="3742126"/>
            <a:ext cx="10195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noProof="0" dirty="0"/>
              <a:t>Click icon to add chart</a:t>
            </a:r>
          </a:p>
        </p:txBody>
      </p:sp>
    </p:spTree>
    <p:extLst>
      <p:ext uri="{BB962C8B-B14F-4D97-AF65-F5344CB8AC3E}">
        <p14:creationId xmlns:p14="http://schemas.microsoft.com/office/powerpoint/2010/main" val="14140643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noProof="0" dirty="0"/>
              <a:t>Click icon to add chart</a:t>
            </a:r>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noProof="0" dirty="0"/>
              <a:t>Click icon to add chart</a:t>
            </a:r>
          </a:p>
        </p:txBody>
      </p:sp>
      <p:sp>
        <p:nvSpPr>
          <p:cNvPr id="7" name="Text Placeholder 8"/>
          <p:cNvSpPr>
            <a:spLocks noGrp="1"/>
          </p:cNvSpPr>
          <p:nvPr>
            <p:ph type="body" sz="quarter" idx="10"/>
          </p:nvPr>
        </p:nvSpPr>
        <p:spPr>
          <a:xfrm>
            <a:off x="10032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noProof="0" dirty="0"/>
              <a:t>Click icon to add chart</a:t>
            </a:r>
          </a:p>
        </p:txBody>
      </p:sp>
      <p:sp>
        <p:nvSpPr>
          <p:cNvPr id="9" name="Text Placeholder 8"/>
          <p:cNvSpPr>
            <a:spLocks noGrp="1"/>
          </p:cNvSpPr>
          <p:nvPr>
            <p:ph type="body" sz="quarter" idx="14"/>
          </p:nvPr>
        </p:nvSpPr>
        <p:spPr>
          <a:xfrm>
            <a:off x="45024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5"/>
          </p:nvPr>
        </p:nvSpPr>
        <p:spPr>
          <a:xfrm>
            <a:off x="8001600" y="3742126"/>
            <a:ext cx="3187200" cy="213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021523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add text</a:t>
            </a:r>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add text</a:t>
            </a:r>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add text</a:t>
            </a:r>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add text</a:t>
            </a:r>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add text</a:t>
            </a:r>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65557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add text</a:t>
            </a:r>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add text</a:t>
            </a:r>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add text</a:t>
            </a:r>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add text</a:t>
            </a:r>
          </a:p>
        </p:txBody>
      </p:sp>
    </p:spTree>
    <p:extLst>
      <p:ext uri="{BB962C8B-B14F-4D97-AF65-F5344CB8AC3E}">
        <p14:creationId xmlns:p14="http://schemas.microsoft.com/office/powerpoint/2010/main" val="40650642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noProof="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US" sz="1200" noProof="0" dirty="0">
              <a:solidFill>
                <a:srgbClr val="483698"/>
              </a:solidFill>
              <a:latin typeface="+mn-lt"/>
            </a:endParaRPr>
          </a:p>
        </p:txBody>
      </p:sp>
    </p:spTree>
    <p:extLst>
      <p:ext uri="{BB962C8B-B14F-4D97-AF65-F5344CB8AC3E}">
        <p14:creationId xmlns:p14="http://schemas.microsoft.com/office/powerpoint/2010/main" val="3020513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2578074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noProof="0"/>
              <a:t>Click to edit Master title style</a:t>
            </a:r>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noProof="0"/>
              <a:t>Click to edit Master text styles</a:t>
            </a:r>
          </a:p>
        </p:txBody>
      </p:sp>
    </p:spTree>
    <p:extLst>
      <p:ext uri="{BB962C8B-B14F-4D97-AF65-F5344CB8AC3E}">
        <p14:creationId xmlns:p14="http://schemas.microsoft.com/office/powerpoint/2010/main" val="250269361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a:t>Click to edit Master title style</a:t>
            </a:r>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t>Subtitle here</a:t>
            </a:r>
          </a:p>
        </p:txBody>
      </p:sp>
    </p:spTree>
    <p:extLst>
      <p:ext uri="{BB962C8B-B14F-4D97-AF65-F5344CB8AC3E}">
        <p14:creationId xmlns:p14="http://schemas.microsoft.com/office/powerpoint/2010/main" val="25895585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tx2"/>
        </a:solidFill>
        <a:effectLst/>
      </p:bgPr>
    </p:bg>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p:nvPr>
        </p:nvSpPr>
        <p:spPr>
          <a:xfrm>
            <a:off x="2424363" y="1360483"/>
            <a:ext cx="7836168" cy="3510000"/>
          </a:xfrm>
        </p:spPr>
        <p:txBody>
          <a:bodyPr anchor="t" anchorCtr="0"/>
          <a:lstStyle>
            <a:lvl1pPr algn="l">
              <a:lnSpc>
                <a:spcPct val="85000"/>
              </a:lnSpc>
              <a:defRPr sz="7200" baseline="0">
                <a:solidFill>
                  <a:schemeClr val="bg1"/>
                </a:solidFill>
                <a:latin typeface="+mn-lt"/>
              </a:defRPr>
            </a:lvl1pPr>
          </a:lstStyle>
          <a:p>
            <a:r>
              <a:rPr lang="en-US" noProof="0"/>
              <a:t>Click to edit Master title style</a:t>
            </a:r>
          </a:p>
        </p:txBody>
      </p:sp>
      <p:sp>
        <p:nvSpPr>
          <p:cNvPr id="11" name="Freeform 19"/>
          <p:cNvSpPr>
            <a:spLocks noChangeAspect="1" noEditPoints="1"/>
          </p:cNvSpPr>
          <p:nvPr userDrawn="1"/>
        </p:nvSpPr>
        <p:spPr bwMode="auto">
          <a:xfrm>
            <a:off x="24243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2" name="Text Placeholder 3"/>
          <p:cNvSpPr>
            <a:spLocks noGrp="1"/>
          </p:cNvSpPr>
          <p:nvPr>
            <p:ph type="body" sz="quarter" idx="11" hasCustomPrompt="1"/>
          </p:nvPr>
        </p:nvSpPr>
        <p:spPr>
          <a:xfrm>
            <a:off x="2424363" y="5316082"/>
            <a:ext cx="7836168" cy="218443"/>
          </a:xfrm>
        </p:spPr>
        <p:txBody>
          <a:bodyPr/>
          <a:lstStyle>
            <a:lvl1pPr marL="0" marR="0" indent="0" algn="l" defTabSz="914400" rtl="0" eaLnBrk="1" fontAlgn="auto" latinLnBrk="0" hangingPunct="1">
              <a:lnSpc>
                <a:spcPct val="100000"/>
              </a:lnSpc>
              <a:spcBef>
                <a:spcPts val="0"/>
              </a:spcBef>
              <a:spcAft>
                <a:spcPts val="600"/>
              </a:spcAft>
              <a:buClrTx/>
              <a:buSzTx/>
              <a:buFontTx/>
              <a:buNone/>
              <a:tabLst/>
              <a:defRPr sz="14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t>Subtitle here</a:t>
            </a:r>
          </a:p>
        </p:txBody>
      </p:sp>
    </p:spTree>
    <p:extLst>
      <p:ext uri="{BB962C8B-B14F-4D97-AF65-F5344CB8AC3E}">
        <p14:creationId xmlns:p14="http://schemas.microsoft.com/office/powerpoint/2010/main" val="29237211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704"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995361" y="1330325"/>
            <a:ext cx="10204704"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accent2"/>
                </a:solidFill>
                <a:latin typeface="+mn-lt"/>
                <a:ea typeface="Arial"/>
                <a:cs typeface="Arial" panose="020B0604020202020204" pitchFamily="34" charset="0"/>
              </a:rPr>
              <a:pPr algn="r"/>
              <a:t>‹#›</a:t>
            </a:fld>
            <a:endParaRPr lang="en-GB" sz="900" dirty="0">
              <a:solidFill>
                <a:schemeClr val="accent2"/>
              </a:solidFill>
              <a:latin typeface="+mn-lt"/>
              <a:ea typeface="Arial"/>
              <a:cs typeface="Arial" panose="020B0604020202020204" pitchFamily="34" charset="0"/>
            </a:endParaRPr>
          </a:p>
        </p:txBody>
      </p:sp>
      <p:sp>
        <p:nvSpPr>
          <p:cNvPr id="8" name="TextBox 7">
            <a:extLs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USCS007885-1A</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83" r:id="rId2"/>
    <p:sldLayoutId id="2147483749" r:id="rId3"/>
    <p:sldLayoutId id="2147483750" r:id="rId4"/>
    <p:sldLayoutId id="2147483767" r:id="rId5"/>
    <p:sldLayoutId id="2147483768" r:id="rId6"/>
    <p:sldLayoutId id="2147483765" r:id="rId7"/>
    <p:sldLayoutId id="2147483766" r:id="rId8"/>
    <p:sldLayoutId id="2147483666" r:id="rId9"/>
    <p:sldLayoutId id="2147483791" r:id="rId10"/>
    <p:sldLayoutId id="2147483712" r:id="rId11"/>
    <p:sldLayoutId id="2147483792" r:id="rId12"/>
    <p:sldLayoutId id="2147483664" r:id="rId13"/>
    <p:sldLayoutId id="2147483793" r:id="rId14"/>
    <p:sldLayoutId id="2147483769" r:id="rId15"/>
    <p:sldLayoutId id="2147483770" r:id="rId16"/>
    <p:sldLayoutId id="2147483714" r:id="rId17"/>
    <p:sldLayoutId id="2147483689" r:id="rId18"/>
    <p:sldLayoutId id="2147483716" r:id="rId19"/>
    <p:sldLayoutId id="2147483690" r:id="rId20"/>
    <p:sldLayoutId id="2147483692" r:id="rId21"/>
    <p:sldLayoutId id="2147483691" r:id="rId22"/>
    <p:sldLayoutId id="2147483693" r:id="rId23"/>
    <p:sldLayoutId id="2147483790" r:id="rId24"/>
    <p:sldLayoutId id="2147483701" r:id="rId25"/>
    <p:sldLayoutId id="2147483771" r:id="rId26"/>
    <p:sldLayoutId id="2147483752" r:id="rId27"/>
    <p:sldLayoutId id="2147483697" r:id="rId28"/>
    <p:sldLayoutId id="2147483772" r:id="rId29"/>
    <p:sldLayoutId id="2147483787" r:id="rId30"/>
    <p:sldLayoutId id="2147483754" r:id="rId31"/>
    <p:sldLayoutId id="2147483699" r:id="rId32"/>
    <p:sldLayoutId id="2147483700" r:id="rId33"/>
    <p:sldLayoutId id="2147483682" r:id="rId34"/>
    <p:sldLayoutId id="2147483745" r:id="rId35"/>
    <p:sldLayoutId id="2147483746" r:id="rId36"/>
    <p:sldLayoutId id="2147483784" r:id="rId37"/>
    <p:sldLayoutId id="2147483773" r:id="rId38"/>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704"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995361" y="1330325"/>
            <a:ext cx="10204704" cy="4546600"/>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accent2"/>
                </a:solidFill>
                <a:latin typeface="+mn-lt"/>
                <a:ea typeface="Arial"/>
                <a:cs typeface="Arial" panose="020B0604020202020204" pitchFamily="34" charset="0"/>
              </a:rPr>
              <a:pPr algn="r"/>
              <a:t>‹#›</a:t>
            </a:fld>
            <a:endParaRPr lang="en-GB" sz="900" dirty="0">
              <a:solidFill>
                <a:schemeClr val="accent2"/>
              </a:solidFill>
              <a:latin typeface="+mn-lt"/>
              <a:ea typeface="Arial"/>
              <a:cs typeface="Arial" panose="020B0604020202020204" pitchFamily="34" charset="0"/>
            </a:endParaRPr>
          </a:p>
        </p:txBody>
      </p:sp>
      <p:sp>
        <p:nvSpPr>
          <p:cNvPr id="8" name="TextBox 7">
            <a:extLs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a member firm of the KPMG global organization of independent member firms affiliated with KPMG International Limited, a private English company limited by guarantee. All rights reserved. USCS001700-1A</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dirty="0"/>
          </a:p>
        </p:txBody>
      </p:sp>
    </p:spTree>
    <p:extLst>
      <p:ext uri="{BB962C8B-B14F-4D97-AF65-F5344CB8AC3E}">
        <p14:creationId xmlns:p14="http://schemas.microsoft.com/office/powerpoint/2010/main" val="360848999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rgbClr val="00338D"/>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noProof="0"/>
              <a:t>Click to edit Master title style</a:t>
            </a:r>
          </a:p>
        </p:txBody>
      </p:sp>
      <p:sp>
        <p:nvSpPr>
          <p:cNvPr id="3" name="Text Placeholder 2"/>
          <p:cNvSpPr>
            <a:spLocks noGrp="1"/>
          </p:cNvSpPr>
          <p:nvPr>
            <p:ph type="body" idx="1"/>
          </p:nvPr>
        </p:nvSpPr>
        <p:spPr>
          <a:xfrm>
            <a:off x="998400" y="1331360"/>
            <a:ext cx="10194470" cy="4545566"/>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Shape 8"/>
          <p:cNvSpPr txBox="1">
            <a:spLocks/>
          </p:cNvSpPr>
          <p:nvPr userDrawn="1"/>
        </p:nvSpPr>
        <p:spPr>
          <a:xfrm>
            <a:off x="11173544"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noProof="0" smtClean="0">
                <a:solidFill>
                  <a:schemeClr val="tx2"/>
                </a:solidFill>
                <a:latin typeface="+mn-lt"/>
                <a:ea typeface="Arial"/>
                <a:cs typeface="Arial" panose="020B0604020202020204" pitchFamily="34" charset="0"/>
              </a:rPr>
              <a:pPr algn="r"/>
              <a:t>‹#›</a:t>
            </a:fld>
            <a:endParaRPr lang="en-US" sz="1000" noProof="0" dirty="0">
              <a:solidFill>
                <a:schemeClr val="tx2"/>
              </a:solidFill>
              <a:latin typeface="+mn-lt"/>
              <a:ea typeface="Arial"/>
              <a:cs typeface="Arial" panose="020B0604020202020204" pitchFamily="34" charset="0"/>
            </a:endParaRPr>
          </a:p>
        </p:txBody>
      </p:sp>
      <p:sp>
        <p:nvSpPr>
          <p:cNvPr id="30" name="TextBox 29"/>
          <p:cNvSpPr txBox="1"/>
          <p:nvPr userDrawn="1"/>
        </p:nvSpPr>
        <p:spPr>
          <a:xfrm>
            <a:off x="2234935" y="6266997"/>
            <a:ext cx="5843663"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LLP, a Delaware limited liability partnership and the U.S. member firm of the KPMG network of independent member firms affiliated with KPMG International Cooperative (“KPMG International”), a Swiss entity. All rights reserved.</a:t>
            </a:r>
            <a:endParaRPr lang="en-GB" sz="600" kern="1200" noProof="0" dirty="0">
              <a:solidFill>
                <a:schemeClr val="bg1">
                  <a:lumMod val="65000"/>
                </a:schemeClr>
              </a:solidFill>
              <a:latin typeface="+mn-lt"/>
              <a:ea typeface="+mn-ea"/>
              <a:cs typeface="+mn-cs"/>
            </a:endParaRPr>
          </a:p>
        </p:txBody>
      </p:sp>
      <p:sp>
        <p:nvSpPr>
          <p:cNvPr id="26" name="Freeform 19"/>
          <p:cNvSpPr>
            <a:spLocks noEditPoints="1"/>
          </p:cNvSpPr>
          <p:nvPr userDrawn="1"/>
        </p:nvSpPr>
        <p:spPr bwMode="auto">
          <a:xfrm>
            <a:off x="998400"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197698503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Lst>
  <p:txStyles>
    <p:titleStyle>
      <a:lvl1pPr algn="l" defTabSz="914400" rtl="0" eaLnBrk="1" latinLnBrk="0" hangingPunct="1">
        <a:lnSpc>
          <a:spcPct val="90000"/>
        </a:lnSpc>
        <a:spcBef>
          <a:spcPct val="0"/>
        </a:spcBef>
        <a:buNone/>
        <a:defRPr sz="2600" kern="1200">
          <a:solidFill>
            <a:schemeClr val="tx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1"/>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3.emf"/><Relationship Id="rId2" Type="http://schemas.microsoft.com/office/2018/10/relationships/comments" Target="../comments/modernComment_1060_FC5ECF1D.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microsoft.com/office/2018/10/relationships/comments" Target="../comments/modernComment_7FFFD01C_7D37A441.xml"/><Relationship Id="rId1" Type="http://schemas.openxmlformats.org/officeDocument/2006/relationships/slideLayout" Target="../slideLayouts/slideLayout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05F_4D070741.xml"/><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kpmgoneuk-my.sharepoint.com/personal/mike_poole_kpmg_co_uk/Documents/Desktop/Templates%20for%20ESG/KPMG%20ESG%20A4%20portrait%20template%20(RGB).pptx?web=1" TargetMode="External"/><Relationship Id="rId2" Type="http://schemas.openxmlformats.org/officeDocument/2006/relationships/slideLayout" Target="../slideLayouts/slideLayout37.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microsoft.com/office/2018/10/relationships/comments" Target="../comments/modernComment_7FFFD01E_E085EF0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microsoft.com/office/2018/10/relationships/comments" Target="../comments/modernComment_7FFFD022_E44D241E.xm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microsoft.com/office/2018/10/relationships/comments" Target="../comments/modernComment_7FFFD01D_DF58987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microsoft.com/office/2018/10/relationships/comments" Target="../comments/modernComment_7FFFD01F_3E9F6AD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BC0AF3-B408-431E-A492-EBD7991A7E2C}"/>
              </a:ext>
            </a:extLst>
          </p:cNvPr>
          <p:cNvSpPr>
            <a:spLocks noGrp="1"/>
          </p:cNvSpPr>
          <p:nvPr>
            <p:ph type="ctrTitle"/>
          </p:nvPr>
        </p:nvSpPr>
        <p:spPr/>
        <p:txBody>
          <a:bodyPr/>
          <a:lstStyle/>
          <a:p>
            <a:r>
              <a:rPr lang="en-GB" sz="9600" dirty="0"/>
              <a:t>Identity and Access Management</a:t>
            </a:r>
          </a:p>
        </p:txBody>
      </p:sp>
      <p:sp>
        <p:nvSpPr>
          <p:cNvPr id="5" name="Subtitle 4"/>
          <p:cNvSpPr>
            <a:spLocks noGrp="1"/>
          </p:cNvSpPr>
          <p:nvPr>
            <p:ph type="body" sz="quarter" idx="11"/>
          </p:nvPr>
        </p:nvSpPr>
        <p:spPr/>
        <p:txBody>
          <a:bodyPr/>
          <a:lstStyle/>
          <a:p>
            <a:pPr lvl="1"/>
            <a:r>
              <a:rPr lang="en-GB" dirty="0"/>
              <a:t>November 2023</a:t>
            </a:r>
            <a:endParaRPr lang="en-GB" noProof="0" dirty="0"/>
          </a:p>
        </p:txBody>
      </p:sp>
    </p:spTree>
    <p:extLst>
      <p:ext uri="{BB962C8B-B14F-4D97-AF65-F5344CB8AC3E}">
        <p14:creationId xmlns:p14="http://schemas.microsoft.com/office/powerpoint/2010/main" val="1978335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endParaRPr lang="en-US" dirty="0"/>
          </a:p>
        </p:txBody>
      </p:sp>
      <p:sp>
        <p:nvSpPr>
          <p:cNvPr id="6" name="TextBox 5">
            <a:extLst>
              <a:ext uri="{FF2B5EF4-FFF2-40B4-BE49-F238E27FC236}">
                <a16:creationId xmlns:a16="http://schemas.microsoft.com/office/drawing/2014/main" id="{9ABC694F-09BD-A143-E0F8-92653E13ADCE}"/>
              </a:ext>
            </a:extLst>
          </p:cNvPr>
          <p:cNvSpPr txBox="1"/>
          <p:nvPr/>
        </p:nvSpPr>
        <p:spPr>
          <a:xfrm>
            <a:off x="5713668" y="1481967"/>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Data management</a:t>
            </a:r>
          </a:p>
        </p:txBody>
      </p:sp>
      <p:sp>
        <p:nvSpPr>
          <p:cNvPr id="27" name="TextBox 26">
            <a:extLst>
              <a:ext uri="{FF2B5EF4-FFF2-40B4-BE49-F238E27FC236}">
                <a16:creationId xmlns:a16="http://schemas.microsoft.com/office/drawing/2014/main" id="{F873DB6F-B3B5-D989-4C47-EB0700F57521}"/>
              </a:ext>
            </a:extLst>
          </p:cNvPr>
          <p:cNvSpPr txBox="1"/>
          <p:nvPr/>
        </p:nvSpPr>
        <p:spPr>
          <a:xfrm>
            <a:off x="5713668" y="2131735"/>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1E49E2"/>
                </a:solidFill>
                <a:effectLst/>
                <a:latin typeface="KPMG Bold" panose="020B0803030202040204" pitchFamily="34" charset="0"/>
                <a:ea typeface="Calibri" panose="020F0502020204030204" pitchFamily="34" charset="0"/>
                <a:cs typeface="Times New Roman" panose="02020603050405020304" pitchFamily="18" charset="0"/>
              </a:rPr>
              <a:t>Technical development team (ETL)</a:t>
            </a:r>
          </a:p>
        </p:txBody>
      </p:sp>
      <p:sp>
        <p:nvSpPr>
          <p:cNvPr id="28" name="TextBox 27">
            <a:extLst>
              <a:ext uri="{FF2B5EF4-FFF2-40B4-BE49-F238E27FC236}">
                <a16:creationId xmlns:a16="http://schemas.microsoft.com/office/drawing/2014/main" id="{EF13EDBD-0BDD-5CFB-9896-CDD52BD46C06}"/>
              </a:ext>
            </a:extLst>
          </p:cNvPr>
          <p:cNvSpPr txBox="1"/>
          <p:nvPr/>
        </p:nvSpPr>
        <p:spPr>
          <a:xfrm>
            <a:off x="5713668" y="2781503"/>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00B8F5"/>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29" name="TextBox 28">
            <a:extLst>
              <a:ext uri="{FF2B5EF4-FFF2-40B4-BE49-F238E27FC236}">
                <a16:creationId xmlns:a16="http://schemas.microsoft.com/office/drawing/2014/main" id="{BBFA8BA3-79B4-3B7D-5E48-32AE118FF12E}"/>
              </a:ext>
            </a:extLst>
          </p:cNvPr>
          <p:cNvSpPr txBox="1"/>
          <p:nvPr/>
        </p:nvSpPr>
        <p:spPr>
          <a:xfrm>
            <a:off x="5713668" y="3431271"/>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76D2FF"/>
                </a:solidFill>
                <a:effectLst/>
                <a:latin typeface="KPMG Bold" panose="020B0803030202040204" pitchFamily="34" charset="0"/>
                <a:ea typeface="Calibri" panose="020F0502020204030204" pitchFamily="34" charset="0"/>
                <a:cs typeface="Times New Roman" panose="02020603050405020304" pitchFamily="18" charset="0"/>
              </a:rPr>
              <a:t>Audit and compliance</a:t>
            </a:r>
          </a:p>
        </p:txBody>
      </p:sp>
      <p:sp>
        <p:nvSpPr>
          <p:cNvPr id="30" name="TextBox 29">
            <a:extLst>
              <a:ext uri="{FF2B5EF4-FFF2-40B4-BE49-F238E27FC236}">
                <a16:creationId xmlns:a16="http://schemas.microsoft.com/office/drawing/2014/main" id="{0CB4A80B-E39B-88D8-0D36-05042774D37C}"/>
              </a:ext>
            </a:extLst>
          </p:cNvPr>
          <p:cNvSpPr txBox="1"/>
          <p:nvPr/>
        </p:nvSpPr>
        <p:spPr>
          <a:xfrm>
            <a:off x="5713668" y="4081039"/>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0C233C"/>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31" name="TextBox 30">
            <a:extLst>
              <a:ext uri="{FF2B5EF4-FFF2-40B4-BE49-F238E27FC236}">
                <a16:creationId xmlns:a16="http://schemas.microsoft.com/office/drawing/2014/main" id="{9A5B7307-07F3-9BC9-933C-B7E0CD68FB42}"/>
              </a:ext>
            </a:extLst>
          </p:cNvPr>
          <p:cNvSpPr txBox="1"/>
          <p:nvPr/>
        </p:nvSpPr>
        <p:spPr>
          <a:xfrm>
            <a:off x="5713668" y="4730807"/>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098E7E"/>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32" name="TextBox 31">
            <a:extLst>
              <a:ext uri="{FF2B5EF4-FFF2-40B4-BE49-F238E27FC236}">
                <a16:creationId xmlns:a16="http://schemas.microsoft.com/office/drawing/2014/main" id="{4305C9D0-5CE4-7227-4E7D-ECC6327C4166}"/>
              </a:ext>
            </a:extLst>
          </p:cNvPr>
          <p:cNvSpPr txBox="1"/>
          <p:nvPr/>
        </p:nvSpPr>
        <p:spPr>
          <a:xfrm>
            <a:off x="5713668" y="5380575"/>
            <a:ext cx="5486400" cy="344710"/>
          </a:xfrm>
          <a:prstGeom prst="rect">
            <a:avLst/>
          </a:prstGeom>
          <a:noFill/>
        </p:spPr>
        <p:txBody>
          <a:bodyPr wrap="square" lIns="0" tIns="0" rIns="0" bIns="0">
            <a:spAutoFit/>
          </a:bodyPr>
          <a:lstStyle/>
          <a:p>
            <a:pPr marL="0" marR="0" lvl="2">
              <a:lnSpc>
                <a:spcPct val="80000"/>
              </a:lnSpc>
              <a:spcAft>
                <a:spcPts val="600"/>
              </a:spcAft>
              <a:tabLst>
                <a:tab pos="647700" algn="l"/>
              </a:tabLst>
            </a:pPr>
            <a:r>
              <a:rPr lang="en-US" sz="2800" dirty="0">
                <a:solidFill>
                  <a:srgbClr val="00C0AE"/>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00338D"/>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1E49E2"/>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00B8F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76D2FF"/>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0C233C"/>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098E7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00C0A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9" name="Oval 128">
            <a:extLst>
              <a:ext uri="{FF2B5EF4-FFF2-40B4-BE49-F238E27FC236}">
                <a16:creationId xmlns:a16="http://schemas.microsoft.com/office/drawing/2014/main" id="{945E660C-5C63-1F2B-937B-CA978F1C007D}"/>
              </a:ext>
            </a:extLst>
          </p:cNvPr>
          <p:cNvSpPr/>
          <p:nvPr/>
        </p:nvSpPr>
        <p:spPr>
          <a:xfrm>
            <a:off x="5092075" y="1470906"/>
            <a:ext cx="366834" cy="366832"/>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0" name="Oval 129">
            <a:extLst>
              <a:ext uri="{FF2B5EF4-FFF2-40B4-BE49-F238E27FC236}">
                <a16:creationId xmlns:a16="http://schemas.microsoft.com/office/drawing/2014/main" id="{C54CF596-B2D8-930E-63B6-58ADD7334255}"/>
              </a:ext>
            </a:extLst>
          </p:cNvPr>
          <p:cNvSpPr/>
          <p:nvPr/>
        </p:nvSpPr>
        <p:spPr>
          <a:xfrm>
            <a:off x="5092075" y="2120674"/>
            <a:ext cx="366834" cy="366832"/>
          </a:xfrm>
          <a:prstGeom prst="ellipse">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1" name="Oval 130">
            <a:extLst>
              <a:ext uri="{FF2B5EF4-FFF2-40B4-BE49-F238E27FC236}">
                <a16:creationId xmlns:a16="http://schemas.microsoft.com/office/drawing/2014/main" id="{2143A559-477D-B957-36D0-750B779D0951}"/>
              </a:ext>
            </a:extLst>
          </p:cNvPr>
          <p:cNvSpPr/>
          <p:nvPr/>
        </p:nvSpPr>
        <p:spPr>
          <a:xfrm>
            <a:off x="5092075" y="2770442"/>
            <a:ext cx="366834" cy="366832"/>
          </a:xfrm>
          <a:prstGeom prst="ellipse">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2" name="Oval 131">
            <a:extLst>
              <a:ext uri="{FF2B5EF4-FFF2-40B4-BE49-F238E27FC236}">
                <a16:creationId xmlns:a16="http://schemas.microsoft.com/office/drawing/2014/main" id="{F2FC5E10-EDF9-FCDC-81F2-9428E6A35DDE}"/>
              </a:ext>
            </a:extLst>
          </p:cNvPr>
          <p:cNvSpPr/>
          <p:nvPr/>
        </p:nvSpPr>
        <p:spPr>
          <a:xfrm>
            <a:off x="5092075" y="3420210"/>
            <a:ext cx="366834" cy="366832"/>
          </a:xfrm>
          <a:prstGeom prst="ellipse">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3" name="Oval 132">
            <a:extLst>
              <a:ext uri="{FF2B5EF4-FFF2-40B4-BE49-F238E27FC236}">
                <a16:creationId xmlns:a16="http://schemas.microsoft.com/office/drawing/2014/main" id="{54AAB03F-DE84-F2CC-EE8C-8D587D2DC176}"/>
              </a:ext>
            </a:extLst>
          </p:cNvPr>
          <p:cNvSpPr/>
          <p:nvPr/>
        </p:nvSpPr>
        <p:spPr>
          <a:xfrm>
            <a:off x="5092075" y="4069978"/>
            <a:ext cx="366834" cy="366832"/>
          </a:xfrm>
          <a:prstGeom prst="ellipse">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4" name="Oval 133">
            <a:extLst>
              <a:ext uri="{FF2B5EF4-FFF2-40B4-BE49-F238E27FC236}">
                <a16:creationId xmlns:a16="http://schemas.microsoft.com/office/drawing/2014/main" id="{BB1CE27F-B4E2-502B-D67D-61ECBA37CF90}"/>
              </a:ext>
            </a:extLst>
          </p:cNvPr>
          <p:cNvSpPr/>
          <p:nvPr/>
        </p:nvSpPr>
        <p:spPr>
          <a:xfrm>
            <a:off x="5092075" y="4719746"/>
            <a:ext cx="366834" cy="366832"/>
          </a:xfrm>
          <a:prstGeom prst="ellipse">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35" name="Oval 134">
            <a:extLst>
              <a:ext uri="{FF2B5EF4-FFF2-40B4-BE49-F238E27FC236}">
                <a16:creationId xmlns:a16="http://schemas.microsoft.com/office/drawing/2014/main" id="{0B18A921-7446-0255-ECB9-0B60BEE4B3CB}"/>
              </a:ext>
            </a:extLst>
          </p:cNvPr>
          <p:cNvSpPr/>
          <p:nvPr/>
        </p:nvSpPr>
        <p:spPr>
          <a:xfrm>
            <a:off x="5092075" y="5369514"/>
            <a:ext cx="366834" cy="366832"/>
          </a:xfrm>
          <a:prstGeom prst="ellipse">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cxnSp>
        <p:nvCxnSpPr>
          <p:cNvPr id="137" name="Straight Connector 136">
            <a:extLst>
              <a:ext uri="{FF2B5EF4-FFF2-40B4-BE49-F238E27FC236}">
                <a16:creationId xmlns:a16="http://schemas.microsoft.com/office/drawing/2014/main" id="{7B4ACC38-7DD6-91BF-0BBE-22FD28BA999E}"/>
              </a:ext>
            </a:extLst>
          </p:cNvPr>
          <p:cNvCxnSpPr>
            <a:cxnSpLocks/>
          </p:cNvCxnSpPr>
          <p:nvPr/>
        </p:nvCxnSpPr>
        <p:spPr>
          <a:xfrm>
            <a:off x="5713668" y="1979206"/>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4F07D14-AE32-7360-0C4E-CDD143682CC4}"/>
              </a:ext>
            </a:extLst>
          </p:cNvPr>
          <p:cNvCxnSpPr>
            <a:cxnSpLocks/>
          </p:cNvCxnSpPr>
          <p:nvPr/>
        </p:nvCxnSpPr>
        <p:spPr>
          <a:xfrm>
            <a:off x="5713668" y="2628974"/>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8ADBCB1-09C4-C79C-5AE5-AB4AA034F2FE}"/>
              </a:ext>
            </a:extLst>
          </p:cNvPr>
          <p:cNvCxnSpPr>
            <a:cxnSpLocks/>
          </p:cNvCxnSpPr>
          <p:nvPr/>
        </p:nvCxnSpPr>
        <p:spPr>
          <a:xfrm>
            <a:off x="5713668" y="3278742"/>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F70211F-F055-A3DF-7B9C-CAAA3126931A}"/>
              </a:ext>
            </a:extLst>
          </p:cNvPr>
          <p:cNvCxnSpPr>
            <a:cxnSpLocks/>
          </p:cNvCxnSpPr>
          <p:nvPr/>
        </p:nvCxnSpPr>
        <p:spPr>
          <a:xfrm>
            <a:off x="5713668" y="3928510"/>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D9F1219-0A40-1EC2-5BBC-81C6B023C969}"/>
              </a:ext>
            </a:extLst>
          </p:cNvPr>
          <p:cNvCxnSpPr>
            <a:cxnSpLocks/>
          </p:cNvCxnSpPr>
          <p:nvPr/>
        </p:nvCxnSpPr>
        <p:spPr>
          <a:xfrm>
            <a:off x="5713668" y="4578278"/>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494C207-7E0D-15B8-F556-CFE160EA1116}"/>
              </a:ext>
            </a:extLst>
          </p:cNvPr>
          <p:cNvCxnSpPr>
            <a:cxnSpLocks/>
          </p:cNvCxnSpPr>
          <p:nvPr/>
        </p:nvCxnSpPr>
        <p:spPr>
          <a:xfrm>
            <a:off x="5713668" y="5228046"/>
            <a:ext cx="5486400" cy="0"/>
          </a:xfrm>
          <a:prstGeom prst="line">
            <a:avLst/>
          </a:prstGeom>
          <a:ln w="6350">
            <a:solidFill>
              <a:srgbClr val="989898"/>
            </a:solidFill>
            <a:prstDash val="dash"/>
          </a:ln>
        </p:spPr>
        <p:style>
          <a:lnRef idx="1">
            <a:schemeClr val="accent1"/>
          </a:lnRef>
          <a:fillRef idx="0">
            <a:schemeClr val="accent1"/>
          </a:fillRef>
          <a:effectRef idx="0">
            <a:schemeClr val="accent1"/>
          </a:effectRef>
          <a:fontRef idx="minor">
            <a:schemeClr val="tx1"/>
          </a:fontRef>
        </p:style>
      </p:cxnSp>
      <p:sp>
        <p:nvSpPr>
          <p:cNvPr id="145" name="Freeform: Shape 144">
            <a:extLst>
              <a:ext uri="{FF2B5EF4-FFF2-40B4-BE49-F238E27FC236}">
                <a16:creationId xmlns:a16="http://schemas.microsoft.com/office/drawing/2014/main" id="{CB0DF838-9D1B-64A6-B62A-37FBE5335DE5}"/>
              </a:ext>
            </a:extLst>
          </p:cNvPr>
          <p:cNvSpPr/>
          <p:nvPr/>
        </p:nvSpPr>
        <p:spPr>
          <a:xfrm>
            <a:off x="2505065" y="1438275"/>
            <a:ext cx="2581285" cy="200025"/>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reeform: Shape 145">
            <a:extLst>
              <a:ext uri="{FF2B5EF4-FFF2-40B4-BE49-F238E27FC236}">
                <a16:creationId xmlns:a16="http://schemas.microsoft.com/office/drawing/2014/main" id="{654167DC-96E0-EEF4-C7DE-FC047BED7B36}"/>
              </a:ext>
            </a:extLst>
          </p:cNvPr>
          <p:cNvSpPr/>
          <p:nvPr/>
        </p:nvSpPr>
        <p:spPr>
          <a:xfrm>
            <a:off x="3763107" y="2028146"/>
            <a:ext cx="1323243" cy="286389"/>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1E49E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Freeform: Shape 146">
            <a:extLst>
              <a:ext uri="{FF2B5EF4-FFF2-40B4-BE49-F238E27FC236}">
                <a16:creationId xmlns:a16="http://schemas.microsoft.com/office/drawing/2014/main" id="{01E459E6-B109-BD40-2975-D1EB91B74597}"/>
              </a:ext>
            </a:extLst>
          </p:cNvPr>
          <p:cNvSpPr/>
          <p:nvPr/>
        </p:nvSpPr>
        <p:spPr>
          <a:xfrm>
            <a:off x="4230943" y="2662485"/>
            <a:ext cx="855407" cy="286389"/>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00B8F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Freeform: Shape 147">
            <a:extLst>
              <a:ext uri="{FF2B5EF4-FFF2-40B4-BE49-F238E27FC236}">
                <a16:creationId xmlns:a16="http://schemas.microsoft.com/office/drawing/2014/main" id="{EBD61A7A-19A3-ADDF-4FEF-4BD36715E545}"/>
              </a:ext>
            </a:extLst>
          </p:cNvPr>
          <p:cNvSpPr/>
          <p:nvPr/>
        </p:nvSpPr>
        <p:spPr>
          <a:xfrm flipV="1">
            <a:off x="4230943" y="4275242"/>
            <a:ext cx="855407" cy="286389"/>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0C233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Freeform: Shape 148">
            <a:extLst>
              <a:ext uri="{FF2B5EF4-FFF2-40B4-BE49-F238E27FC236}">
                <a16:creationId xmlns:a16="http://schemas.microsoft.com/office/drawing/2014/main" id="{1F13178F-EEA9-170E-D90A-45C1DBB330AC}"/>
              </a:ext>
            </a:extLst>
          </p:cNvPr>
          <p:cNvSpPr/>
          <p:nvPr/>
        </p:nvSpPr>
        <p:spPr>
          <a:xfrm flipV="1">
            <a:off x="2606172" y="5597632"/>
            <a:ext cx="2480178" cy="176580"/>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00C0A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Freeform: Shape 149">
            <a:extLst>
              <a:ext uri="{FF2B5EF4-FFF2-40B4-BE49-F238E27FC236}">
                <a16:creationId xmlns:a16="http://schemas.microsoft.com/office/drawing/2014/main" id="{BDCFCA4F-E9B0-FBD0-252D-65DB57ED1215}"/>
              </a:ext>
            </a:extLst>
          </p:cNvPr>
          <p:cNvSpPr/>
          <p:nvPr/>
        </p:nvSpPr>
        <p:spPr>
          <a:xfrm flipV="1">
            <a:off x="3591279" y="4944266"/>
            <a:ext cx="1495071" cy="405131"/>
          </a:xfrm>
          <a:custGeom>
            <a:avLst/>
            <a:gdLst>
              <a:gd name="connsiteX0" fmla="*/ 0 w 2457450"/>
              <a:gd name="connsiteY0" fmla="*/ 0 h 200025"/>
              <a:gd name="connsiteX1" fmla="*/ 1905000 w 2457450"/>
              <a:gd name="connsiteY1" fmla="*/ 0 h 200025"/>
              <a:gd name="connsiteX2" fmla="*/ 2457450 w 2457450"/>
              <a:gd name="connsiteY2" fmla="*/ 200025 h 200025"/>
            </a:gdLst>
            <a:ahLst/>
            <a:cxnLst>
              <a:cxn ang="0">
                <a:pos x="connsiteX0" y="connsiteY0"/>
              </a:cxn>
              <a:cxn ang="0">
                <a:pos x="connsiteX1" y="connsiteY1"/>
              </a:cxn>
              <a:cxn ang="0">
                <a:pos x="connsiteX2" y="connsiteY2"/>
              </a:cxn>
            </a:cxnLst>
            <a:rect l="l" t="t" r="r" b="b"/>
            <a:pathLst>
              <a:path w="2457450" h="200025">
                <a:moveTo>
                  <a:pt x="0" y="0"/>
                </a:moveTo>
                <a:lnTo>
                  <a:pt x="1905000" y="0"/>
                </a:lnTo>
                <a:lnTo>
                  <a:pt x="2457450" y="200025"/>
                </a:lnTo>
              </a:path>
            </a:pathLst>
          </a:custGeom>
          <a:noFill/>
          <a:ln w="6350">
            <a:solidFill>
              <a:srgbClr val="098E7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3" name="Straight Connector 152">
            <a:extLst>
              <a:ext uri="{FF2B5EF4-FFF2-40B4-BE49-F238E27FC236}">
                <a16:creationId xmlns:a16="http://schemas.microsoft.com/office/drawing/2014/main" id="{DC8E05C9-ACEF-728E-5EA0-9ED1B66754DC}"/>
              </a:ext>
            </a:extLst>
          </p:cNvPr>
          <p:cNvCxnSpPr>
            <a:cxnSpLocks/>
          </p:cNvCxnSpPr>
          <p:nvPr/>
        </p:nvCxnSpPr>
        <p:spPr>
          <a:xfrm flipH="1">
            <a:off x="4455319" y="3603626"/>
            <a:ext cx="636756" cy="0"/>
          </a:xfrm>
          <a:prstGeom prst="line">
            <a:avLst/>
          </a:prstGeom>
          <a:noFill/>
          <a:ln w="6350">
            <a:solidFill>
              <a:srgbClr val="76D2FF"/>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 name="Rectangle 1">
            <a:extLst>
              <a:ext uri="{FF2B5EF4-FFF2-40B4-BE49-F238E27FC236}">
                <a16:creationId xmlns:a16="http://schemas.microsoft.com/office/drawing/2014/main" id="{34767170-35D6-C043-5798-B9D31C9A0E9D}"/>
              </a:ext>
            </a:extLst>
          </p:cNvPr>
          <p:cNvSpPr/>
          <p:nvPr/>
        </p:nvSpPr>
        <p:spPr>
          <a:xfrm>
            <a:off x="-1" y="1330325"/>
            <a:ext cx="2274181" cy="4546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CS</a:t>
            </a:r>
          </a:p>
        </p:txBody>
      </p:sp>
      <p:sp>
        <p:nvSpPr>
          <p:cNvPr id="155" name="Arrow: Chevron 154">
            <a:extLst>
              <a:ext uri="{FF2B5EF4-FFF2-40B4-BE49-F238E27FC236}">
                <a16:creationId xmlns:a16="http://schemas.microsoft.com/office/drawing/2014/main" id="{3BFA7DC5-6320-A612-A0CA-B2BBCFDD1356}"/>
              </a:ext>
            </a:extLst>
          </p:cNvPr>
          <p:cNvSpPr/>
          <p:nvPr/>
        </p:nvSpPr>
        <p:spPr>
          <a:xfrm>
            <a:off x="5199944" y="1578775"/>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56" name="Arrow: Chevron 155">
            <a:extLst>
              <a:ext uri="{FF2B5EF4-FFF2-40B4-BE49-F238E27FC236}">
                <a16:creationId xmlns:a16="http://schemas.microsoft.com/office/drawing/2014/main" id="{9B2C20CC-9F8F-C7B4-6134-FB39D431669D}"/>
              </a:ext>
            </a:extLst>
          </p:cNvPr>
          <p:cNvSpPr/>
          <p:nvPr/>
        </p:nvSpPr>
        <p:spPr>
          <a:xfrm>
            <a:off x="5199944" y="2228543"/>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57" name="Arrow: Chevron 156">
            <a:extLst>
              <a:ext uri="{FF2B5EF4-FFF2-40B4-BE49-F238E27FC236}">
                <a16:creationId xmlns:a16="http://schemas.microsoft.com/office/drawing/2014/main" id="{1F1615BF-9C48-DBB1-EB34-E3AA827807E7}"/>
              </a:ext>
            </a:extLst>
          </p:cNvPr>
          <p:cNvSpPr/>
          <p:nvPr/>
        </p:nvSpPr>
        <p:spPr>
          <a:xfrm>
            <a:off x="5199944" y="2878311"/>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58" name="Arrow: Chevron 157">
            <a:extLst>
              <a:ext uri="{FF2B5EF4-FFF2-40B4-BE49-F238E27FC236}">
                <a16:creationId xmlns:a16="http://schemas.microsoft.com/office/drawing/2014/main" id="{A7CA797D-1A09-A186-50D1-9BCC96FBA3C6}"/>
              </a:ext>
            </a:extLst>
          </p:cNvPr>
          <p:cNvSpPr/>
          <p:nvPr/>
        </p:nvSpPr>
        <p:spPr>
          <a:xfrm>
            <a:off x="5199944" y="3528079"/>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59" name="Arrow: Chevron 158">
            <a:extLst>
              <a:ext uri="{FF2B5EF4-FFF2-40B4-BE49-F238E27FC236}">
                <a16:creationId xmlns:a16="http://schemas.microsoft.com/office/drawing/2014/main" id="{F14C882E-AB29-CD1F-912C-2B3906471B2E}"/>
              </a:ext>
            </a:extLst>
          </p:cNvPr>
          <p:cNvSpPr/>
          <p:nvPr/>
        </p:nvSpPr>
        <p:spPr>
          <a:xfrm>
            <a:off x="5199944" y="4177847"/>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60" name="Arrow: Chevron 159">
            <a:extLst>
              <a:ext uri="{FF2B5EF4-FFF2-40B4-BE49-F238E27FC236}">
                <a16:creationId xmlns:a16="http://schemas.microsoft.com/office/drawing/2014/main" id="{768AC7A3-D63A-2B27-921C-60501BE76524}"/>
              </a:ext>
            </a:extLst>
          </p:cNvPr>
          <p:cNvSpPr/>
          <p:nvPr/>
        </p:nvSpPr>
        <p:spPr>
          <a:xfrm>
            <a:off x="5199944" y="4827615"/>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61" name="Arrow: Chevron 160">
            <a:extLst>
              <a:ext uri="{FF2B5EF4-FFF2-40B4-BE49-F238E27FC236}">
                <a16:creationId xmlns:a16="http://schemas.microsoft.com/office/drawing/2014/main" id="{14863B23-FFDF-6278-4E6E-32F9CD50FD44}"/>
              </a:ext>
            </a:extLst>
          </p:cNvPr>
          <p:cNvSpPr/>
          <p:nvPr/>
        </p:nvSpPr>
        <p:spPr>
          <a:xfrm>
            <a:off x="5199944" y="5477383"/>
            <a:ext cx="151096" cy="151095"/>
          </a:xfrm>
          <a:prstGeom prst="chevron">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62" name="Rectangle 161">
            <a:extLst>
              <a:ext uri="{FF2B5EF4-FFF2-40B4-BE49-F238E27FC236}">
                <a16:creationId xmlns:a16="http://schemas.microsoft.com/office/drawing/2014/main" id="{2A4EC90C-527D-81A2-2130-8902EE367172}"/>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9" name="Picture 8" descr="A person in a white coat waving&#10;&#10;Description automatically generated">
            <a:extLst>
              <a:ext uri="{FF2B5EF4-FFF2-40B4-BE49-F238E27FC236}">
                <a16:creationId xmlns:a16="http://schemas.microsoft.com/office/drawing/2014/main" id="{9CD6C1AB-0AE9-4F80-C316-06E27889B9C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649"/>
          <a:stretch/>
        </p:blipFill>
        <p:spPr>
          <a:xfrm>
            <a:off x="0" y="1330325"/>
            <a:ext cx="2274180" cy="2950864"/>
          </a:xfrm>
          <a:prstGeom prst="rect">
            <a:avLst/>
          </a:prstGeom>
        </p:spPr>
      </p:pic>
      <p:pic>
        <p:nvPicPr>
          <p:cNvPr id="10" name="Picture 9" descr="A person in a white coat waving&#10;&#10;Description automatically generated">
            <a:extLst>
              <a:ext uri="{FF2B5EF4-FFF2-40B4-BE49-F238E27FC236}">
                <a16:creationId xmlns:a16="http://schemas.microsoft.com/office/drawing/2014/main" id="{6FC37E3C-92E4-86DF-F237-7C30C7741356}"/>
              </a:ext>
            </a:extLst>
          </p:cNvPr>
          <p:cNvPicPr>
            <a:picLocks noChangeAspect="1"/>
          </p:cNvPicPr>
          <p:nvPr/>
        </p:nvPicPr>
        <p:blipFill rotWithShape="1">
          <a:blip r:embed="rId3">
            <a:extLst>
              <a:ext uri="{28A0092B-C50C-407E-A947-70E740481C1C}">
                <a14:useLocalDpi xmlns:a14="http://schemas.microsoft.com/office/drawing/2010/main" val="0"/>
              </a:ext>
            </a:extLst>
          </a:blip>
          <a:srcRect l="56649" t="92214"/>
          <a:stretch/>
        </p:blipFill>
        <p:spPr>
          <a:xfrm>
            <a:off x="0" y="4051433"/>
            <a:ext cx="2274180" cy="1825492"/>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23220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9929-93A4-D82C-BAEA-DF9B31154FED}"/>
              </a:ext>
            </a:extLst>
          </p:cNvPr>
          <p:cNvSpPr>
            <a:spLocks noGrp="1"/>
          </p:cNvSpPr>
          <p:nvPr>
            <p:ph type="title"/>
          </p:nvPr>
        </p:nvSpPr>
        <p:spPr>
          <a:xfrm>
            <a:off x="995364" y="431800"/>
            <a:ext cx="10204704" cy="533400"/>
          </a:xfrm>
        </p:spPr>
        <p:txBody>
          <a:bodyPr/>
          <a:lstStyle/>
          <a:p>
            <a:r>
              <a:rPr lang="en-US" dirty="0"/>
              <a:t>Main objectives for IAM</a:t>
            </a:r>
          </a:p>
        </p:txBody>
      </p:sp>
      <p:sp>
        <p:nvSpPr>
          <p:cNvPr id="5" name="Freeform 54">
            <a:extLst>
              <a:ext uri="{FF2B5EF4-FFF2-40B4-BE49-F238E27FC236}">
                <a16:creationId xmlns:a16="http://schemas.microsoft.com/office/drawing/2014/main" id="{7C3FC34F-AC1C-0E63-6B0E-24847F6329F0}"/>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chemeClr val="tx2"/>
          </a:solidFill>
          <a:ln w="9525">
            <a:noFill/>
            <a:round/>
            <a:headEnd/>
            <a:tailEnd/>
          </a:ln>
        </p:spPr>
        <p:txBody>
          <a:bodyPr/>
          <a:lstStyle/>
          <a:p>
            <a:endParaRPr lang="en-US" sz="1600" dirty="0"/>
          </a:p>
        </p:txBody>
      </p:sp>
      <p:sp>
        <p:nvSpPr>
          <p:cNvPr id="6" name="TextBox 5">
            <a:extLst>
              <a:ext uri="{FF2B5EF4-FFF2-40B4-BE49-F238E27FC236}">
                <a16:creationId xmlns:a16="http://schemas.microsoft.com/office/drawing/2014/main" id="{720FEC53-3195-1EF7-F86D-BDECC32DA46D}"/>
              </a:ext>
            </a:extLst>
          </p:cNvPr>
          <p:cNvSpPr txBox="1"/>
          <p:nvPr/>
        </p:nvSpPr>
        <p:spPr>
          <a:xfrm>
            <a:off x="3814373" y="2274075"/>
            <a:ext cx="1010327" cy="443198"/>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FFFFFF"/>
                </a:solidFill>
                <a:latin typeface="KPMG Bold" panose="020B0803030202040204" pitchFamily="34" charset="0"/>
                <a:cs typeface="Times New Roman" panose="02020603050405020304" pitchFamily="18" charset="0"/>
              </a:rPr>
              <a:t>Application Onboarding / Management</a:t>
            </a:r>
          </a:p>
        </p:txBody>
      </p:sp>
      <p:grpSp>
        <p:nvGrpSpPr>
          <p:cNvPr id="7" name="Group 111">
            <a:extLst>
              <a:ext uri="{FF2B5EF4-FFF2-40B4-BE49-F238E27FC236}">
                <a16:creationId xmlns:a16="http://schemas.microsoft.com/office/drawing/2014/main" id="{B79AA6A6-D0BE-82D4-C257-431E3B452EEC}"/>
              </a:ext>
            </a:extLst>
          </p:cNvPr>
          <p:cNvGrpSpPr>
            <a:grpSpLocks noChangeAspect="1"/>
          </p:cNvGrpSpPr>
          <p:nvPr/>
        </p:nvGrpSpPr>
        <p:grpSpPr bwMode="auto">
          <a:xfrm>
            <a:off x="3720305" y="2672085"/>
            <a:ext cx="456693" cy="379577"/>
            <a:chOff x="1982" y="1641"/>
            <a:chExt cx="610" cy="507"/>
          </a:xfrm>
          <a:noFill/>
        </p:grpSpPr>
        <p:sp>
          <p:nvSpPr>
            <p:cNvPr id="8" name="Oval 112">
              <a:extLst>
                <a:ext uri="{FF2B5EF4-FFF2-40B4-BE49-F238E27FC236}">
                  <a16:creationId xmlns:a16="http://schemas.microsoft.com/office/drawing/2014/main" id="{83B8C01D-97FB-169C-48EA-2F6608B85E28}"/>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9" name="Freeform 113">
              <a:extLst>
                <a:ext uri="{FF2B5EF4-FFF2-40B4-BE49-F238E27FC236}">
                  <a16:creationId xmlns:a16="http://schemas.microsoft.com/office/drawing/2014/main" id="{C7F7820F-83D5-47E7-7F82-F52FFB0B1F68}"/>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0" name="Freeform 114">
              <a:extLst>
                <a:ext uri="{FF2B5EF4-FFF2-40B4-BE49-F238E27FC236}">
                  <a16:creationId xmlns:a16="http://schemas.microsoft.com/office/drawing/2014/main" id="{C3F7069B-5DC9-249D-82F0-076DBDB27C90}"/>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1" name="Oval 115">
              <a:extLst>
                <a:ext uri="{FF2B5EF4-FFF2-40B4-BE49-F238E27FC236}">
                  <a16:creationId xmlns:a16="http://schemas.microsoft.com/office/drawing/2014/main" id="{044B2282-E4C8-356D-2439-122AABDF7D1C}"/>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2" name="Oval 116">
              <a:extLst>
                <a:ext uri="{FF2B5EF4-FFF2-40B4-BE49-F238E27FC236}">
                  <a16:creationId xmlns:a16="http://schemas.microsoft.com/office/drawing/2014/main" id="{17E1C7C9-946A-28EE-370F-E347DEB2AE9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3" name="Oval 117">
              <a:extLst>
                <a:ext uri="{FF2B5EF4-FFF2-40B4-BE49-F238E27FC236}">
                  <a16:creationId xmlns:a16="http://schemas.microsoft.com/office/drawing/2014/main" id="{3B416EB0-80AA-069E-B8BF-02DE803F334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4" name="Oval 118">
              <a:extLst>
                <a:ext uri="{FF2B5EF4-FFF2-40B4-BE49-F238E27FC236}">
                  <a16:creationId xmlns:a16="http://schemas.microsoft.com/office/drawing/2014/main" id="{E6767F22-8050-E2FF-6B77-A291DEBC566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5" name="Oval 119">
              <a:extLst>
                <a:ext uri="{FF2B5EF4-FFF2-40B4-BE49-F238E27FC236}">
                  <a16:creationId xmlns:a16="http://schemas.microsoft.com/office/drawing/2014/main" id="{F03BD2F6-87AD-5B0C-DD16-E5100C9CDE2A}"/>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6" name="Oval 120">
              <a:extLst>
                <a:ext uri="{FF2B5EF4-FFF2-40B4-BE49-F238E27FC236}">
                  <a16:creationId xmlns:a16="http://schemas.microsoft.com/office/drawing/2014/main" id="{1D9E12E1-3EBF-652C-119C-E66748E1BBCE}"/>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17" name="Freeform 52">
            <a:extLst>
              <a:ext uri="{FF2B5EF4-FFF2-40B4-BE49-F238E27FC236}">
                <a16:creationId xmlns:a16="http://schemas.microsoft.com/office/drawing/2014/main" id="{600404C3-2ABB-B8BD-11B6-BAC060888864}"/>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chemeClr val="accent4"/>
          </a:solidFill>
          <a:ln w="9525">
            <a:noFill/>
            <a:round/>
            <a:headEnd/>
            <a:tailEnd/>
          </a:ln>
        </p:spPr>
        <p:txBody>
          <a:bodyPr/>
          <a:lstStyle/>
          <a:p>
            <a:endParaRPr lang="en-US" sz="1600" dirty="0"/>
          </a:p>
        </p:txBody>
      </p:sp>
      <p:sp>
        <p:nvSpPr>
          <p:cNvPr id="18" name="Freeform 55">
            <a:extLst>
              <a:ext uri="{FF2B5EF4-FFF2-40B4-BE49-F238E27FC236}">
                <a16:creationId xmlns:a16="http://schemas.microsoft.com/office/drawing/2014/main" id="{475AC34C-96BB-C432-3962-39CD6007AD70}"/>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76D2FF"/>
          </a:solidFill>
          <a:ln w="9525">
            <a:noFill/>
            <a:round/>
            <a:headEnd/>
            <a:tailEnd/>
          </a:ln>
        </p:spPr>
        <p:txBody>
          <a:bodyPr/>
          <a:lstStyle/>
          <a:p>
            <a:endParaRPr lang="en-US" sz="1600" dirty="0"/>
          </a:p>
        </p:txBody>
      </p:sp>
      <p:sp>
        <p:nvSpPr>
          <p:cNvPr id="19" name="Freeform 49">
            <a:extLst>
              <a:ext uri="{FF2B5EF4-FFF2-40B4-BE49-F238E27FC236}">
                <a16:creationId xmlns:a16="http://schemas.microsoft.com/office/drawing/2014/main" id="{7DC0A604-7571-4BF7-9534-5C9237DCAC9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098E7E"/>
          </a:solidFill>
          <a:ln w="9525">
            <a:noFill/>
            <a:round/>
            <a:headEnd/>
            <a:tailEnd/>
          </a:ln>
        </p:spPr>
        <p:txBody>
          <a:bodyPr/>
          <a:lstStyle/>
          <a:p>
            <a:endParaRPr lang="en-US" sz="1600" dirty="0"/>
          </a:p>
        </p:txBody>
      </p:sp>
      <p:sp>
        <p:nvSpPr>
          <p:cNvPr id="20" name="Freeform 50">
            <a:extLst>
              <a:ext uri="{FF2B5EF4-FFF2-40B4-BE49-F238E27FC236}">
                <a16:creationId xmlns:a16="http://schemas.microsoft.com/office/drawing/2014/main" id="{16C8B45E-61E6-5960-28EA-17B7DA9EAA62}"/>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0C233C"/>
          </a:solidFill>
          <a:ln w="9525">
            <a:noFill/>
            <a:round/>
            <a:headEnd/>
            <a:tailEnd/>
          </a:ln>
        </p:spPr>
        <p:txBody>
          <a:bodyPr/>
          <a:lstStyle/>
          <a:p>
            <a:endParaRPr lang="en-US" sz="1600" dirty="0"/>
          </a:p>
        </p:txBody>
      </p:sp>
      <p:sp>
        <p:nvSpPr>
          <p:cNvPr id="21" name="Freeform 51">
            <a:extLst>
              <a:ext uri="{FF2B5EF4-FFF2-40B4-BE49-F238E27FC236}">
                <a16:creationId xmlns:a16="http://schemas.microsoft.com/office/drawing/2014/main" id="{8BEDE70F-588B-FD8C-6B04-266D00B86138}"/>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00C0AE"/>
          </a:solidFill>
          <a:ln w="9525">
            <a:noFill/>
            <a:round/>
            <a:headEnd/>
            <a:tailEnd/>
          </a:ln>
        </p:spPr>
        <p:txBody>
          <a:bodyPr/>
          <a:lstStyle/>
          <a:p>
            <a:endParaRPr lang="en-US" sz="1600" dirty="0"/>
          </a:p>
        </p:txBody>
      </p:sp>
      <p:sp>
        <p:nvSpPr>
          <p:cNvPr id="22" name="Freeform 53">
            <a:extLst>
              <a:ext uri="{FF2B5EF4-FFF2-40B4-BE49-F238E27FC236}">
                <a16:creationId xmlns:a16="http://schemas.microsoft.com/office/drawing/2014/main" id="{227855B5-7295-AD4B-1B99-F39E376F4387}"/>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chemeClr val="accent1"/>
          </a:solidFill>
          <a:ln w="9525">
            <a:noFill/>
            <a:round/>
            <a:headEnd/>
            <a:tailEnd/>
          </a:ln>
        </p:spPr>
        <p:txBody>
          <a:bodyPr/>
          <a:lstStyle/>
          <a:p>
            <a:endParaRPr lang="en-US" sz="1600" dirty="0"/>
          </a:p>
        </p:txBody>
      </p:sp>
      <p:sp>
        <p:nvSpPr>
          <p:cNvPr id="23" name="TextBox 22">
            <a:extLst>
              <a:ext uri="{FF2B5EF4-FFF2-40B4-BE49-F238E27FC236}">
                <a16:creationId xmlns:a16="http://schemas.microsoft.com/office/drawing/2014/main" id="{2CA08C4A-DFAB-446A-4682-FB3FD71B9123}"/>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24" name="TextBox 23">
            <a:extLst>
              <a:ext uri="{FF2B5EF4-FFF2-40B4-BE49-F238E27FC236}">
                <a16:creationId xmlns:a16="http://schemas.microsoft.com/office/drawing/2014/main" id="{4B909635-99ED-69C4-691D-2867EB89AB3C}"/>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25" name="TextBox 24">
            <a:extLst>
              <a:ext uri="{FF2B5EF4-FFF2-40B4-BE49-F238E27FC236}">
                <a16:creationId xmlns:a16="http://schemas.microsoft.com/office/drawing/2014/main" id="{6E73E157-E5EB-1172-325D-B940B822FD07}"/>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26" name="TextBox 25">
            <a:extLst>
              <a:ext uri="{FF2B5EF4-FFF2-40B4-BE49-F238E27FC236}">
                <a16:creationId xmlns:a16="http://schemas.microsoft.com/office/drawing/2014/main" id="{D471E212-7EC5-56A0-194C-AE2077D11E30}"/>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27" name="TextBox 26">
            <a:extLst>
              <a:ext uri="{FF2B5EF4-FFF2-40B4-BE49-F238E27FC236}">
                <a16:creationId xmlns:a16="http://schemas.microsoft.com/office/drawing/2014/main" id="{31A6AC3C-DDEB-7896-3B01-FC5040E23A57}"/>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28" name="TextBox 27">
            <a:extLst>
              <a:ext uri="{FF2B5EF4-FFF2-40B4-BE49-F238E27FC236}">
                <a16:creationId xmlns:a16="http://schemas.microsoft.com/office/drawing/2014/main" id="{A178ED10-2EC9-B783-7F6C-BAE066B0AB49}"/>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29" name="Group 56">
            <a:extLst>
              <a:ext uri="{FF2B5EF4-FFF2-40B4-BE49-F238E27FC236}">
                <a16:creationId xmlns:a16="http://schemas.microsoft.com/office/drawing/2014/main" id="{B0695B72-B548-CD5A-B544-2E97F99528CC}"/>
              </a:ext>
            </a:extLst>
          </p:cNvPr>
          <p:cNvGrpSpPr>
            <a:grpSpLocks noChangeAspect="1"/>
          </p:cNvGrpSpPr>
          <p:nvPr/>
        </p:nvGrpSpPr>
        <p:grpSpPr bwMode="auto">
          <a:xfrm>
            <a:off x="2169487" y="2970821"/>
            <a:ext cx="588807" cy="456782"/>
            <a:chOff x="5769" y="969"/>
            <a:chExt cx="611" cy="474"/>
          </a:xfrm>
          <a:noFill/>
        </p:grpSpPr>
        <p:sp>
          <p:nvSpPr>
            <p:cNvPr id="30" name="Freeform 57">
              <a:extLst>
                <a:ext uri="{FF2B5EF4-FFF2-40B4-BE49-F238E27FC236}">
                  <a16:creationId xmlns:a16="http://schemas.microsoft.com/office/drawing/2014/main" id="{EA3A5A58-DCB6-E48A-C512-6581528F4BD1}"/>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Freeform 58">
              <a:extLst>
                <a:ext uri="{FF2B5EF4-FFF2-40B4-BE49-F238E27FC236}">
                  <a16:creationId xmlns:a16="http://schemas.microsoft.com/office/drawing/2014/main" id="{94067DD3-C466-AD52-22CF-B307759C1902}"/>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2" name="Freeform 59">
              <a:extLst>
                <a:ext uri="{FF2B5EF4-FFF2-40B4-BE49-F238E27FC236}">
                  <a16:creationId xmlns:a16="http://schemas.microsoft.com/office/drawing/2014/main" id="{543210D9-BB23-08F6-6B70-EA78009400AA}"/>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3" name="Freeform 60">
              <a:extLst>
                <a:ext uri="{FF2B5EF4-FFF2-40B4-BE49-F238E27FC236}">
                  <a16:creationId xmlns:a16="http://schemas.microsoft.com/office/drawing/2014/main" id="{A255498A-CA2B-2871-8EE5-7CAC67DB6EA2}"/>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4" name="Group 264">
            <a:extLst>
              <a:ext uri="{FF2B5EF4-FFF2-40B4-BE49-F238E27FC236}">
                <a16:creationId xmlns:a16="http://schemas.microsoft.com/office/drawing/2014/main" id="{08E60F99-AD84-93F1-5F42-A13895B40877}"/>
              </a:ext>
            </a:extLst>
          </p:cNvPr>
          <p:cNvGrpSpPr>
            <a:grpSpLocks noChangeAspect="1"/>
          </p:cNvGrpSpPr>
          <p:nvPr/>
        </p:nvGrpSpPr>
        <p:grpSpPr bwMode="auto">
          <a:xfrm>
            <a:off x="2791374" y="4309954"/>
            <a:ext cx="414767" cy="450701"/>
            <a:chOff x="4832" y="3857"/>
            <a:chExt cx="554" cy="602"/>
          </a:xfrm>
          <a:noFill/>
        </p:grpSpPr>
        <p:sp>
          <p:nvSpPr>
            <p:cNvPr id="35" name="Freeform 265">
              <a:extLst>
                <a:ext uri="{FF2B5EF4-FFF2-40B4-BE49-F238E27FC236}">
                  <a16:creationId xmlns:a16="http://schemas.microsoft.com/office/drawing/2014/main" id="{0FAA5465-BC71-307B-F2F7-C96607B3084F}"/>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6" name="Freeform 266">
              <a:extLst>
                <a:ext uri="{FF2B5EF4-FFF2-40B4-BE49-F238E27FC236}">
                  <a16:creationId xmlns:a16="http://schemas.microsoft.com/office/drawing/2014/main" id="{618BE001-DE98-36C5-803D-1ECC53E40EEF}"/>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7" name="Line 267">
              <a:extLst>
                <a:ext uri="{FF2B5EF4-FFF2-40B4-BE49-F238E27FC236}">
                  <a16:creationId xmlns:a16="http://schemas.microsoft.com/office/drawing/2014/main" id="{1E81FD18-2012-3E4D-33DE-F7C495A90BAC}"/>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Line 268">
              <a:extLst>
                <a:ext uri="{FF2B5EF4-FFF2-40B4-BE49-F238E27FC236}">
                  <a16:creationId xmlns:a16="http://schemas.microsoft.com/office/drawing/2014/main" id="{18E04963-2D99-42B9-9E7E-DEA0DE240B8E}"/>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Freeform 269">
              <a:extLst>
                <a:ext uri="{FF2B5EF4-FFF2-40B4-BE49-F238E27FC236}">
                  <a16:creationId xmlns:a16="http://schemas.microsoft.com/office/drawing/2014/main" id="{65B31304-4AF6-A9A7-317F-18E7623E46D5}"/>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Freeform 270">
              <a:extLst>
                <a:ext uri="{FF2B5EF4-FFF2-40B4-BE49-F238E27FC236}">
                  <a16:creationId xmlns:a16="http://schemas.microsoft.com/office/drawing/2014/main" id="{D46304F4-2E22-9436-6D20-A767C2599F78}"/>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Freeform 271">
              <a:extLst>
                <a:ext uri="{FF2B5EF4-FFF2-40B4-BE49-F238E27FC236}">
                  <a16:creationId xmlns:a16="http://schemas.microsoft.com/office/drawing/2014/main" id="{D883B4F0-B88E-5A63-DE8A-7DD7223FABD2}"/>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Line 272">
              <a:extLst>
                <a:ext uri="{FF2B5EF4-FFF2-40B4-BE49-F238E27FC236}">
                  <a16:creationId xmlns:a16="http://schemas.microsoft.com/office/drawing/2014/main" id="{1FC0C4A5-98BC-CD2A-B139-DBC9EB6A5124}"/>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3" name="Line 273">
              <a:extLst>
                <a:ext uri="{FF2B5EF4-FFF2-40B4-BE49-F238E27FC236}">
                  <a16:creationId xmlns:a16="http://schemas.microsoft.com/office/drawing/2014/main" id="{D19611A0-59B2-8053-03E7-B9D1F3276525}"/>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44" name="Group 55">
            <a:extLst>
              <a:ext uri="{FF2B5EF4-FFF2-40B4-BE49-F238E27FC236}">
                <a16:creationId xmlns:a16="http://schemas.microsoft.com/office/drawing/2014/main" id="{8DCB4D94-2955-AA0D-A30A-7CC38CFA5F86}"/>
              </a:ext>
            </a:extLst>
          </p:cNvPr>
          <p:cNvGrpSpPr>
            <a:grpSpLocks noChangeAspect="1"/>
          </p:cNvGrpSpPr>
          <p:nvPr/>
        </p:nvGrpSpPr>
        <p:grpSpPr bwMode="auto">
          <a:xfrm>
            <a:off x="3818747" y="4147943"/>
            <a:ext cx="458188" cy="398294"/>
            <a:chOff x="5919" y="831"/>
            <a:chExt cx="612" cy="532"/>
          </a:xfrm>
          <a:noFill/>
        </p:grpSpPr>
        <p:sp>
          <p:nvSpPr>
            <p:cNvPr id="45" name="Freeform 56">
              <a:extLst>
                <a:ext uri="{FF2B5EF4-FFF2-40B4-BE49-F238E27FC236}">
                  <a16:creationId xmlns:a16="http://schemas.microsoft.com/office/drawing/2014/main" id="{45728321-45B1-DA09-5CE6-B76C476A6AFF}"/>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6" name="Line 57">
              <a:extLst>
                <a:ext uri="{FF2B5EF4-FFF2-40B4-BE49-F238E27FC236}">
                  <a16:creationId xmlns:a16="http://schemas.microsoft.com/office/drawing/2014/main" id="{E01796A2-BD0C-C421-C421-552AF37DAF50}"/>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7" name="Oval 58">
              <a:extLst>
                <a:ext uri="{FF2B5EF4-FFF2-40B4-BE49-F238E27FC236}">
                  <a16:creationId xmlns:a16="http://schemas.microsoft.com/office/drawing/2014/main" id="{B3570FE4-E800-80CD-410A-A33E5043E83F}"/>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48" name="Group 41">
            <a:extLst>
              <a:ext uri="{FF2B5EF4-FFF2-40B4-BE49-F238E27FC236}">
                <a16:creationId xmlns:a16="http://schemas.microsoft.com/office/drawing/2014/main" id="{AEDC7BB2-5949-14BD-4FF6-557D513C7562}"/>
              </a:ext>
            </a:extLst>
          </p:cNvPr>
          <p:cNvGrpSpPr>
            <a:grpSpLocks noChangeAspect="1"/>
          </p:cNvGrpSpPr>
          <p:nvPr/>
        </p:nvGrpSpPr>
        <p:grpSpPr bwMode="auto">
          <a:xfrm>
            <a:off x="3923352" y="3410798"/>
            <a:ext cx="446959" cy="437225"/>
            <a:chOff x="6536" y="720"/>
            <a:chExt cx="597" cy="584"/>
          </a:xfrm>
          <a:noFill/>
        </p:grpSpPr>
        <p:sp>
          <p:nvSpPr>
            <p:cNvPr id="49" name="Freeform 42">
              <a:extLst>
                <a:ext uri="{FF2B5EF4-FFF2-40B4-BE49-F238E27FC236}">
                  <a16:creationId xmlns:a16="http://schemas.microsoft.com/office/drawing/2014/main" id="{C5DD1575-2825-1850-1B53-48C11F5AF49C}"/>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0" name="Freeform 43">
              <a:extLst>
                <a:ext uri="{FF2B5EF4-FFF2-40B4-BE49-F238E27FC236}">
                  <a16:creationId xmlns:a16="http://schemas.microsoft.com/office/drawing/2014/main" id="{4D023C15-50F2-FC59-4E9D-CDE212CB7E62}"/>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1" name="Oval 44">
              <a:extLst>
                <a:ext uri="{FF2B5EF4-FFF2-40B4-BE49-F238E27FC236}">
                  <a16:creationId xmlns:a16="http://schemas.microsoft.com/office/drawing/2014/main" id="{C5F9E322-8BEB-9A9D-8A03-CCEC828A68DD}"/>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2" name="Oval 45">
              <a:extLst>
                <a:ext uri="{FF2B5EF4-FFF2-40B4-BE49-F238E27FC236}">
                  <a16:creationId xmlns:a16="http://schemas.microsoft.com/office/drawing/2014/main" id="{1BA505C7-2D2A-C945-049E-AA6678F2BBA0}"/>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3" name="Oval 46">
              <a:extLst>
                <a:ext uri="{FF2B5EF4-FFF2-40B4-BE49-F238E27FC236}">
                  <a16:creationId xmlns:a16="http://schemas.microsoft.com/office/drawing/2014/main" id="{3BF2B8FB-3D9B-7445-D5F2-F9F2AA41E1E5}"/>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4" name="Freeform 47">
              <a:extLst>
                <a:ext uri="{FF2B5EF4-FFF2-40B4-BE49-F238E27FC236}">
                  <a16:creationId xmlns:a16="http://schemas.microsoft.com/office/drawing/2014/main" id="{694DC008-05B4-969E-9320-6ED5AFA9E458}"/>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5" name="Group 59">
            <a:extLst>
              <a:ext uri="{FF2B5EF4-FFF2-40B4-BE49-F238E27FC236}">
                <a16:creationId xmlns:a16="http://schemas.microsoft.com/office/drawing/2014/main" id="{85313372-BB3B-C035-D469-8013AA1968E2}"/>
              </a:ext>
            </a:extLst>
          </p:cNvPr>
          <p:cNvGrpSpPr>
            <a:grpSpLocks noChangeAspect="1"/>
          </p:cNvGrpSpPr>
          <p:nvPr/>
        </p:nvGrpSpPr>
        <p:grpSpPr bwMode="auto">
          <a:xfrm>
            <a:off x="2945912" y="2370866"/>
            <a:ext cx="408779" cy="450704"/>
            <a:chOff x="5420" y="958"/>
            <a:chExt cx="546" cy="602"/>
          </a:xfrm>
          <a:noFill/>
        </p:grpSpPr>
        <p:sp>
          <p:nvSpPr>
            <p:cNvPr id="56" name="Freeform 60">
              <a:extLst>
                <a:ext uri="{FF2B5EF4-FFF2-40B4-BE49-F238E27FC236}">
                  <a16:creationId xmlns:a16="http://schemas.microsoft.com/office/drawing/2014/main" id="{A28C251F-5B6F-EE0C-E783-5A090970C952}"/>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Line 61">
              <a:extLst>
                <a:ext uri="{FF2B5EF4-FFF2-40B4-BE49-F238E27FC236}">
                  <a16:creationId xmlns:a16="http://schemas.microsoft.com/office/drawing/2014/main" id="{E81AF3AD-6783-129E-7D11-0C3F5A2393A1}"/>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Oval 62">
              <a:extLst>
                <a:ext uri="{FF2B5EF4-FFF2-40B4-BE49-F238E27FC236}">
                  <a16:creationId xmlns:a16="http://schemas.microsoft.com/office/drawing/2014/main" id="{37F34787-7CD6-D81B-2DBE-991BBB72725F}"/>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3">
              <a:extLst>
                <a:ext uri="{FF2B5EF4-FFF2-40B4-BE49-F238E27FC236}">
                  <a16:creationId xmlns:a16="http://schemas.microsoft.com/office/drawing/2014/main" id="{1D078707-D764-DD88-AA17-062417CD7549}"/>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4">
              <a:extLst>
                <a:ext uri="{FF2B5EF4-FFF2-40B4-BE49-F238E27FC236}">
                  <a16:creationId xmlns:a16="http://schemas.microsoft.com/office/drawing/2014/main" id="{80E513EA-0737-AF7E-A23D-107F1FBF0ECD}"/>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1" name="Freeform 65">
              <a:extLst>
                <a:ext uri="{FF2B5EF4-FFF2-40B4-BE49-F238E27FC236}">
                  <a16:creationId xmlns:a16="http://schemas.microsoft.com/office/drawing/2014/main" id="{5262766E-DAFD-BEDE-C16E-2B7F63B0E726}"/>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2" name="Freeform 66">
              <a:extLst>
                <a:ext uri="{FF2B5EF4-FFF2-40B4-BE49-F238E27FC236}">
                  <a16:creationId xmlns:a16="http://schemas.microsoft.com/office/drawing/2014/main" id="{5730F3EE-2B99-5A85-DB24-BD51E65F2ED3}"/>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3" name="Group 99">
            <a:extLst>
              <a:ext uri="{FF2B5EF4-FFF2-40B4-BE49-F238E27FC236}">
                <a16:creationId xmlns:a16="http://schemas.microsoft.com/office/drawing/2014/main" id="{9161E2A7-BEF0-1BD1-B9DF-7A40C4DDB174}"/>
              </a:ext>
            </a:extLst>
          </p:cNvPr>
          <p:cNvGrpSpPr>
            <a:grpSpLocks noChangeAspect="1"/>
          </p:cNvGrpSpPr>
          <p:nvPr/>
        </p:nvGrpSpPr>
        <p:grpSpPr bwMode="auto">
          <a:xfrm>
            <a:off x="2103560" y="3756858"/>
            <a:ext cx="446959" cy="454447"/>
            <a:chOff x="2932" y="1690"/>
            <a:chExt cx="597" cy="607"/>
          </a:xfrm>
          <a:noFill/>
        </p:grpSpPr>
        <p:sp>
          <p:nvSpPr>
            <p:cNvPr id="64" name="Oval 100">
              <a:extLst>
                <a:ext uri="{FF2B5EF4-FFF2-40B4-BE49-F238E27FC236}">
                  <a16:creationId xmlns:a16="http://schemas.microsoft.com/office/drawing/2014/main" id="{C6728B43-78D6-1F2B-1BB1-2415DBC8A4B8}"/>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Oval 101">
              <a:extLst>
                <a:ext uri="{FF2B5EF4-FFF2-40B4-BE49-F238E27FC236}">
                  <a16:creationId xmlns:a16="http://schemas.microsoft.com/office/drawing/2014/main" id="{59950E51-C0F7-D606-E41F-EF33E1CB83F4}"/>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2">
              <a:extLst>
                <a:ext uri="{FF2B5EF4-FFF2-40B4-BE49-F238E27FC236}">
                  <a16:creationId xmlns:a16="http://schemas.microsoft.com/office/drawing/2014/main" id="{55AE6D2A-76F0-5588-D4DC-FCEE1399FF7F}"/>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3">
              <a:extLst>
                <a:ext uri="{FF2B5EF4-FFF2-40B4-BE49-F238E27FC236}">
                  <a16:creationId xmlns:a16="http://schemas.microsoft.com/office/drawing/2014/main" id="{D4A23319-AD78-34FB-7104-A69347B9A8D9}"/>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4">
              <a:extLst>
                <a:ext uri="{FF2B5EF4-FFF2-40B4-BE49-F238E27FC236}">
                  <a16:creationId xmlns:a16="http://schemas.microsoft.com/office/drawing/2014/main" id="{544153A2-A1B5-E79B-1AAA-05155D816F2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Line 105">
              <a:extLst>
                <a:ext uri="{FF2B5EF4-FFF2-40B4-BE49-F238E27FC236}">
                  <a16:creationId xmlns:a16="http://schemas.microsoft.com/office/drawing/2014/main" id="{EDB96CE8-F23E-0DCC-7CBF-B5890F9D89C6}"/>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6">
              <a:extLst>
                <a:ext uri="{FF2B5EF4-FFF2-40B4-BE49-F238E27FC236}">
                  <a16:creationId xmlns:a16="http://schemas.microsoft.com/office/drawing/2014/main" id="{97C72BFC-FBD7-F730-8E05-7F75365E3F9C}"/>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1" name="Freeform 107">
              <a:extLst>
                <a:ext uri="{FF2B5EF4-FFF2-40B4-BE49-F238E27FC236}">
                  <a16:creationId xmlns:a16="http://schemas.microsoft.com/office/drawing/2014/main" id="{5DE51C58-5188-75BF-E89C-7B44CA2F37FC}"/>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2" name="Freeform 108">
              <a:extLst>
                <a:ext uri="{FF2B5EF4-FFF2-40B4-BE49-F238E27FC236}">
                  <a16:creationId xmlns:a16="http://schemas.microsoft.com/office/drawing/2014/main" id="{EF1A1670-A17E-0ED6-5A14-5DF63AA08822}"/>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73" name="Oval 72">
            <a:extLst>
              <a:ext uri="{FF2B5EF4-FFF2-40B4-BE49-F238E27FC236}">
                <a16:creationId xmlns:a16="http://schemas.microsoft.com/office/drawing/2014/main" id="{B24DDD3B-59FD-8903-A0A3-50639AA6346B}"/>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sp>
        <p:nvSpPr>
          <p:cNvPr id="74" name="Rectangle 73">
            <a:extLst>
              <a:ext uri="{FF2B5EF4-FFF2-40B4-BE49-F238E27FC236}">
                <a16:creationId xmlns:a16="http://schemas.microsoft.com/office/drawing/2014/main" id="{AD2041CE-1984-8709-865C-F89574F7DDAA}"/>
              </a:ext>
            </a:extLst>
          </p:cNvPr>
          <p:cNvSpPr/>
          <p:nvPr/>
        </p:nvSpPr>
        <p:spPr>
          <a:xfrm>
            <a:off x="5827719" y="1335675"/>
            <a:ext cx="45720" cy="454125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76" name="TextBox 75">
            <a:extLst>
              <a:ext uri="{FF2B5EF4-FFF2-40B4-BE49-F238E27FC236}">
                <a16:creationId xmlns:a16="http://schemas.microsoft.com/office/drawing/2014/main" id="{31598895-08DE-5C29-2DDD-ECEF3F87EE33}"/>
              </a:ext>
            </a:extLst>
          </p:cNvPr>
          <p:cNvSpPr txBox="1"/>
          <p:nvPr/>
        </p:nvSpPr>
        <p:spPr>
          <a:xfrm>
            <a:off x="7030982" y="3393431"/>
            <a:ext cx="4169086" cy="787908"/>
          </a:xfrm>
          <a:prstGeom prst="rect">
            <a:avLst/>
          </a:prstGeom>
          <a:noFill/>
        </p:spPr>
        <p:txBody>
          <a:bodyPr wrap="square" lIns="0" tIns="0" rIns="0" bIns="0">
            <a:spAutoFit/>
          </a:bodyPr>
          <a:lstStyle/>
          <a:p>
            <a:pPr marR="0">
              <a:lnSpc>
                <a:spcPct val="80000"/>
              </a:lnSpc>
              <a:spcBef>
                <a:spcPts val="0"/>
              </a:spcBef>
              <a:spcAft>
                <a:spcPts val="600"/>
              </a:spcAft>
            </a:pPr>
            <a:r>
              <a:rPr lang="en-US" sz="3200" dirty="0">
                <a:solidFill>
                  <a:srgbClr val="00338D"/>
                </a:solidFill>
                <a:effectLst/>
                <a:latin typeface="KPMG Bold" panose="020B0803030202040204" pitchFamily="34" charset="0"/>
                <a:ea typeface="Times New Roman" panose="02020603050405020304" pitchFamily="18" charset="0"/>
                <a:cs typeface="Calibri" panose="020F0502020204030204" pitchFamily="34" charset="0"/>
              </a:rPr>
              <a:t>Establish self-contained IAM organization</a:t>
            </a:r>
            <a:endParaRPr lang="en-US" sz="3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endParaRPr>
          </a:p>
        </p:txBody>
      </p:sp>
      <p:sp>
        <p:nvSpPr>
          <p:cNvPr id="77" name="Oval 76">
            <a:extLst>
              <a:ext uri="{FF2B5EF4-FFF2-40B4-BE49-F238E27FC236}">
                <a16:creationId xmlns:a16="http://schemas.microsoft.com/office/drawing/2014/main" id="{2C4CF777-DEBE-4AFA-73C8-2F131DB49E1F}"/>
              </a:ext>
            </a:extLst>
          </p:cNvPr>
          <p:cNvSpPr/>
          <p:nvPr/>
        </p:nvSpPr>
        <p:spPr>
          <a:xfrm>
            <a:off x="6076963" y="2148952"/>
            <a:ext cx="753000" cy="753000"/>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80000"/>
              </a:lnSpc>
            </a:pPr>
            <a:r>
              <a:rPr lang="en-US" sz="4400" dirty="0">
                <a:solidFill>
                  <a:srgbClr val="00338D"/>
                </a:solidFill>
                <a:latin typeface="KPMG Bold" panose="020B0803030202040204" pitchFamily="34" charset="0"/>
              </a:rPr>
              <a:t>1</a:t>
            </a:r>
          </a:p>
        </p:txBody>
      </p:sp>
      <p:sp>
        <p:nvSpPr>
          <p:cNvPr id="78" name="TextBox 77">
            <a:extLst>
              <a:ext uri="{FF2B5EF4-FFF2-40B4-BE49-F238E27FC236}">
                <a16:creationId xmlns:a16="http://schemas.microsoft.com/office/drawing/2014/main" id="{B44D5350-37EC-6374-C1AE-050B9CF0BB7A}"/>
              </a:ext>
            </a:extLst>
          </p:cNvPr>
          <p:cNvSpPr txBox="1"/>
          <p:nvPr/>
        </p:nvSpPr>
        <p:spPr>
          <a:xfrm>
            <a:off x="7030982" y="2131498"/>
            <a:ext cx="4169086" cy="787908"/>
          </a:xfrm>
          <a:prstGeom prst="rect">
            <a:avLst/>
          </a:prstGeom>
          <a:noFill/>
        </p:spPr>
        <p:txBody>
          <a:bodyPr wrap="square" lIns="0" tIns="0" rIns="0" bIns="0">
            <a:spAutoFit/>
          </a:bodyPr>
          <a:lstStyle/>
          <a:p>
            <a:pPr marR="0">
              <a:lnSpc>
                <a:spcPct val="80000"/>
              </a:lnSpc>
              <a:spcBef>
                <a:spcPts val="0"/>
              </a:spcBef>
              <a:spcAft>
                <a:spcPts val="600"/>
              </a:spcAft>
            </a:pPr>
            <a:r>
              <a:rPr lang="en-US" sz="3200" dirty="0">
                <a:solidFill>
                  <a:srgbClr val="00338D"/>
                </a:solidFill>
                <a:effectLst/>
                <a:latin typeface="KPMG Bold" panose="020B0803030202040204" pitchFamily="34" charset="0"/>
                <a:ea typeface="Times New Roman" panose="02020603050405020304" pitchFamily="18" charset="0"/>
                <a:cs typeface="Calibri" panose="020F0502020204030204" pitchFamily="34" charset="0"/>
              </a:rPr>
              <a:t>Build a business case for sustained investment in program</a:t>
            </a:r>
            <a:endParaRPr lang="en-US" sz="3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endParaRPr>
          </a:p>
        </p:txBody>
      </p:sp>
      <p:sp>
        <p:nvSpPr>
          <p:cNvPr id="79" name="Oval 78">
            <a:extLst>
              <a:ext uri="{FF2B5EF4-FFF2-40B4-BE49-F238E27FC236}">
                <a16:creationId xmlns:a16="http://schemas.microsoft.com/office/drawing/2014/main" id="{8027C714-B381-A294-1618-EF0DA0DBB13C}"/>
              </a:ext>
            </a:extLst>
          </p:cNvPr>
          <p:cNvSpPr/>
          <p:nvPr/>
        </p:nvSpPr>
        <p:spPr>
          <a:xfrm>
            <a:off x="6076963" y="3410885"/>
            <a:ext cx="753000" cy="753000"/>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80000"/>
              </a:lnSpc>
            </a:pPr>
            <a:r>
              <a:rPr lang="en-US" sz="4400" dirty="0">
                <a:solidFill>
                  <a:srgbClr val="00338D"/>
                </a:solidFill>
                <a:latin typeface="KPMG Bold" panose="020B0803030202040204" pitchFamily="34" charset="0"/>
              </a:rPr>
              <a:t>2</a:t>
            </a:r>
          </a:p>
        </p:txBody>
      </p:sp>
      <p:sp>
        <p:nvSpPr>
          <p:cNvPr id="80" name="TextBox 79">
            <a:extLst>
              <a:ext uri="{FF2B5EF4-FFF2-40B4-BE49-F238E27FC236}">
                <a16:creationId xmlns:a16="http://schemas.microsoft.com/office/drawing/2014/main" id="{FD317054-C537-4E3E-1A10-0818DC129271}"/>
              </a:ext>
            </a:extLst>
          </p:cNvPr>
          <p:cNvSpPr txBox="1"/>
          <p:nvPr/>
        </p:nvSpPr>
        <p:spPr>
          <a:xfrm>
            <a:off x="6103903" y="4588660"/>
            <a:ext cx="5096165" cy="492443"/>
          </a:xfrm>
          <a:prstGeom prst="rect">
            <a:avLst/>
          </a:prstGeom>
          <a:noFill/>
        </p:spPr>
        <p:txBody>
          <a:bodyPr wrap="square" lIns="0" tIns="0" rIns="0" bIns="0">
            <a:spAutoFit/>
          </a:bodyPr>
          <a:lstStyle/>
          <a:p>
            <a:pPr marR="0">
              <a:spcBef>
                <a:spcPts val="0"/>
              </a:spcBef>
              <a:spcAft>
                <a:spcPts val="600"/>
              </a:spcAft>
            </a:pPr>
            <a:r>
              <a:rPr lang="en-US" sz="1600" dirty="0">
                <a:effectLst/>
                <a:latin typeface="Arial" panose="020B0604020202020204" pitchFamily="34" charset="0"/>
                <a:ea typeface="Times New Roman" panose="02020603050405020304" pitchFamily="18" charset="0"/>
                <a:cs typeface="Calibri" panose="020F0502020204030204" pitchFamily="34" charset="0"/>
              </a:rPr>
              <a:t>The below list are top areas of concern for IAM Governance</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p:txBody>
      </p:sp>
      <p:grpSp>
        <p:nvGrpSpPr>
          <p:cNvPr id="82" name="Group 270">
            <a:extLst>
              <a:ext uri="{FF2B5EF4-FFF2-40B4-BE49-F238E27FC236}">
                <a16:creationId xmlns:a16="http://schemas.microsoft.com/office/drawing/2014/main" id="{50FE12D7-4CE1-BCAD-75EA-B6F67C48A5B7}"/>
              </a:ext>
            </a:extLst>
          </p:cNvPr>
          <p:cNvGrpSpPr>
            <a:grpSpLocks noChangeAspect="1"/>
          </p:cNvGrpSpPr>
          <p:nvPr/>
        </p:nvGrpSpPr>
        <p:grpSpPr bwMode="auto">
          <a:xfrm>
            <a:off x="3059507" y="3226396"/>
            <a:ext cx="460788" cy="467700"/>
            <a:chOff x="619" y="3093"/>
            <a:chExt cx="600" cy="609"/>
          </a:xfrm>
        </p:grpSpPr>
        <p:sp>
          <p:nvSpPr>
            <p:cNvPr id="83" name="Freeform 271">
              <a:extLst>
                <a:ext uri="{FF2B5EF4-FFF2-40B4-BE49-F238E27FC236}">
                  <a16:creationId xmlns:a16="http://schemas.microsoft.com/office/drawing/2014/main" id="{B9C02B8E-BE2D-B7E2-CC27-D6FE20ED4017}"/>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272">
              <a:extLst>
                <a:ext uri="{FF2B5EF4-FFF2-40B4-BE49-F238E27FC236}">
                  <a16:creationId xmlns:a16="http://schemas.microsoft.com/office/drawing/2014/main" id="{7467AF25-FCFE-A175-4D54-0A756962B3CA}"/>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273">
              <a:extLst>
                <a:ext uri="{FF2B5EF4-FFF2-40B4-BE49-F238E27FC236}">
                  <a16:creationId xmlns:a16="http://schemas.microsoft.com/office/drawing/2014/main" id="{83F781C2-B345-4829-B24D-C3837010CA43}"/>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274">
              <a:extLst>
                <a:ext uri="{FF2B5EF4-FFF2-40B4-BE49-F238E27FC236}">
                  <a16:creationId xmlns:a16="http://schemas.microsoft.com/office/drawing/2014/main" id="{98986102-8C10-88E4-8543-32146749F396}"/>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275">
              <a:extLst>
                <a:ext uri="{FF2B5EF4-FFF2-40B4-BE49-F238E27FC236}">
                  <a16:creationId xmlns:a16="http://schemas.microsoft.com/office/drawing/2014/main" id="{D03DD530-4095-D8E0-3F34-9C1A16DAF53E}"/>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276">
              <a:extLst>
                <a:ext uri="{FF2B5EF4-FFF2-40B4-BE49-F238E27FC236}">
                  <a16:creationId xmlns:a16="http://schemas.microsoft.com/office/drawing/2014/main" id="{14F01F09-2DA4-0E39-916D-49B33D3FCFAB}"/>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277">
              <a:extLst>
                <a:ext uri="{FF2B5EF4-FFF2-40B4-BE49-F238E27FC236}">
                  <a16:creationId xmlns:a16="http://schemas.microsoft.com/office/drawing/2014/main" id="{14F9F269-8DB9-E3C4-7EDA-BEF689BE9D2E}"/>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Line 278">
              <a:extLst>
                <a:ext uri="{FF2B5EF4-FFF2-40B4-BE49-F238E27FC236}">
                  <a16:creationId xmlns:a16="http://schemas.microsoft.com/office/drawing/2014/main" id="{943F4366-9E12-3F71-AD9C-54E34AB66352}"/>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79">
              <a:extLst>
                <a:ext uri="{FF2B5EF4-FFF2-40B4-BE49-F238E27FC236}">
                  <a16:creationId xmlns:a16="http://schemas.microsoft.com/office/drawing/2014/main" id="{CE70BE70-B899-4FB4-2555-5944399DA732}"/>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80">
              <a:extLst>
                <a:ext uri="{FF2B5EF4-FFF2-40B4-BE49-F238E27FC236}">
                  <a16:creationId xmlns:a16="http://schemas.microsoft.com/office/drawing/2014/main" id="{6E680E1B-A3F3-89D3-F1D7-6C6C45933638}"/>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63948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4D8AFE6-180D-1676-E9D9-08F1281F9986}"/>
              </a:ext>
            </a:extLst>
          </p:cNvPr>
          <p:cNvSpPr/>
          <p:nvPr/>
        </p:nvSpPr>
        <p:spPr>
          <a:xfrm>
            <a:off x="3526524" y="1947125"/>
            <a:ext cx="8665476" cy="3234554"/>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Main objectives for IAM</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00338D"/>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1E49E2"/>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00B8F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76D2FF"/>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0C233C"/>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098E7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00C0A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 name="Oval 6">
            <a:extLst>
              <a:ext uri="{FF2B5EF4-FFF2-40B4-BE49-F238E27FC236}">
                <a16:creationId xmlns:a16="http://schemas.microsoft.com/office/drawing/2014/main" id="{148612BD-03AA-776A-F132-7BEE71978C72}"/>
              </a:ext>
            </a:extLst>
          </p:cNvPr>
          <p:cNvSpPr/>
          <p:nvPr/>
        </p:nvSpPr>
        <p:spPr>
          <a:xfrm>
            <a:off x="4737114" y="2458193"/>
            <a:ext cx="753000" cy="753000"/>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80000"/>
              </a:lnSpc>
            </a:pPr>
            <a:r>
              <a:rPr lang="en-US" sz="4400" dirty="0">
                <a:solidFill>
                  <a:srgbClr val="00338D"/>
                </a:solidFill>
                <a:latin typeface="KPMG Bold" panose="020B0803030202040204" pitchFamily="34" charset="0"/>
              </a:rPr>
              <a:t>1</a:t>
            </a:r>
          </a:p>
        </p:txBody>
      </p:sp>
      <p:sp>
        <p:nvSpPr>
          <p:cNvPr id="9" name="Oval 8">
            <a:extLst>
              <a:ext uri="{FF2B5EF4-FFF2-40B4-BE49-F238E27FC236}">
                <a16:creationId xmlns:a16="http://schemas.microsoft.com/office/drawing/2014/main" id="{CE35A5FD-BBEE-91C9-35A2-9436EDE679B9}"/>
              </a:ext>
            </a:extLst>
          </p:cNvPr>
          <p:cNvSpPr/>
          <p:nvPr/>
        </p:nvSpPr>
        <p:spPr>
          <a:xfrm>
            <a:off x="4737114" y="3580685"/>
            <a:ext cx="753000" cy="753000"/>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lnSpc>
                <a:spcPct val="80000"/>
              </a:lnSpc>
            </a:pPr>
            <a:r>
              <a:rPr lang="en-US" sz="4400" dirty="0">
                <a:solidFill>
                  <a:srgbClr val="00338D"/>
                </a:solidFill>
                <a:latin typeface="KPMG Bold" panose="020B0803030202040204" pitchFamily="34" charset="0"/>
              </a:rPr>
              <a:t>2</a:t>
            </a:r>
          </a:p>
        </p:txBody>
      </p:sp>
      <p:sp>
        <p:nvSpPr>
          <p:cNvPr id="5" name="TextBox 4">
            <a:extLst>
              <a:ext uri="{FF2B5EF4-FFF2-40B4-BE49-F238E27FC236}">
                <a16:creationId xmlns:a16="http://schemas.microsoft.com/office/drawing/2014/main" id="{F413441F-1E32-ACF1-CE56-E20E0FF03705}"/>
              </a:ext>
            </a:extLst>
          </p:cNvPr>
          <p:cNvSpPr txBox="1"/>
          <p:nvPr/>
        </p:nvSpPr>
        <p:spPr>
          <a:xfrm>
            <a:off x="5643280" y="3760208"/>
            <a:ext cx="5556788" cy="393954"/>
          </a:xfrm>
          <a:prstGeom prst="rect">
            <a:avLst/>
          </a:prstGeom>
          <a:noFill/>
        </p:spPr>
        <p:txBody>
          <a:bodyPr wrap="square" lIns="0" tIns="0" rIns="0" bIns="0">
            <a:spAutoFit/>
          </a:bodyPr>
          <a:lstStyle/>
          <a:p>
            <a:pPr marR="0">
              <a:lnSpc>
                <a:spcPct val="80000"/>
              </a:lnSpc>
              <a:spcBef>
                <a:spcPts val="0"/>
              </a:spcBef>
              <a:spcAft>
                <a:spcPts val="600"/>
              </a:spcAft>
            </a:pPr>
            <a:r>
              <a:rPr lang="en-US" sz="3200" dirty="0">
                <a:solidFill>
                  <a:srgbClr val="00338D"/>
                </a:solidFill>
                <a:effectLst/>
                <a:latin typeface="KPMG Bold" panose="020B0803030202040204" pitchFamily="34" charset="0"/>
                <a:ea typeface="Times New Roman" panose="02020603050405020304" pitchFamily="18" charset="0"/>
                <a:cs typeface="Calibri" panose="020F0502020204030204" pitchFamily="34" charset="0"/>
              </a:rPr>
              <a:t>Establish self-contained IAM organization</a:t>
            </a:r>
            <a:endParaRPr lang="en-US" sz="3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4A9C9583-D1BA-C280-8AC2-69BA8A6CCC2A}"/>
              </a:ext>
            </a:extLst>
          </p:cNvPr>
          <p:cNvSpPr txBox="1"/>
          <p:nvPr/>
        </p:nvSpPr>
        <p:spPr>
          <a:xfrm>
            <a:off x="5643280" y="2440739"/>
            <a:ext cx="5556788" cy="787908"/>
          </a:xfrm>
          <a:prstGeom prst="rect">
            <a:avLst/>
          </a:prstGeom>
          <a:noFill/>
        </p:spPr>
        <p:txBody>
          <a:bodyPr wrap="square" lIns="0" tIns="0" rIns="0" bIns="0">
            <a:spAutoFit/>
          </a:bodyPr>
          <a:lstStyle/>
          <a:p>
            <a:pPr marR="0">
              <a:lnSpc>
                <a:spcPct val="80000"/>
              </a:lnSpc>
              <a:spcBef>
                <a:spcPts val="0"/>
              </a:spcBef>
              <a:spcAft>
                <a:spcPts val="600"/>
              </a:spcAft>
            </a:pPr>
            <a:r>
              <a:rPr lang="en-US" sz="3200" dirty="0">
                <a:solidFill>
                  <a:srgbClr val="00338D"/>
                </a:solidFill>
                <a:effectLst/>
                <a:latin typeface="KPMG Bold" panose="020B0803030202040204" pitchFamily="34" charset="0"/>
                <a:ea typeface="Times New Roman" panose="02020603050405020304" pitchFamily="18" charset="0"/>
                <a:cs typeface="Calibri" panose="020F0502020204030204" pitchFamily="34" charset="0"/>
              </a:rPr>
              <a:t>Build a business case for sustained investment in program</a:t>
            </a:r>
            <a:endParaRPr lang="en-US" sz="32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3F9830A0-9142-2257-27BC-28FF93BA0665}"/>
              </a:ext>
            </a:extLst>
          </p:cNvPr>
          <p:cNvSpPr txBox="1"/>
          <p:nvPr/>
        </p:nvSpPr>
        <p:spPr>
          <a:xfrm>
            <a:off x="5643280" y="4441845"/>
            <a:ext cx="5556788" cy="246221"/>
          </a:xfrm>
          <a:prstGeom prst="rect">
            <a:avLst/>
          </a:prstGeom>
          <a:noFill/>
        </p:spPr>
        <p:txBody>
          <a:bodyPr wrap="square" lIns="0" tIns="0" rIns="0" bIns="0">
            <a:spAutoFit/>
          </a:bodyPr>
          <a:lstStyle/>
          <a:p>
            <a:pPr marR="0">
              <a:spcBef>
                <a:spcPts val="0"/>
              </a:spcBef>
              <a:spcAft>
                <a:spcPts val="600"/>
              </a:spcAft>
            </a:pPr>
            <a:r>
              <a:rPr lang="en-US" sz="1600" dirty="0">
                <a:effectLst/>
                <a:latin typeface="Arial" panose="020B0604020202020204" pitchFamily="34" charset="0"/>
                <a:ea typeface="Times New Roman" panose="02020603050405020304" pitchFamily="18" charset="0"/>
                <a:cs typeface="Calibri" panose="020F0502020204030204" pitchFamily="34" charset="0"/>
              </a:rPr>
              <a:t>The below list are top areas of concern for IAM Governance</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38C2012F-11F2-0858-E447-F1C689D1D34F}"/>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3" name="Picture 2" descr="A person in a white coat waving&#10;&#10;Description automatically generated">
            <a:extLst>
              <a:ext uri="{FF2B5EF4-FFF2-40B4-BE49-F238E27FC236}">
                <a16:creationId xmlns:a16="http://schemas.microsoft.com/office/drawing/2014/main" id="{3ADF9DDF-3F22-CDE9-EBA3-3A7104D8EF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649"/>
          <a:stretch/>
        </p:blipFill>
        <p:spPr>
          <a:xfrm>
            <a:off x="0" y="1330325"/>
            <a:ext cx="2274180" cy="2950864"/>
          </a:xfrm>
          <a:prstGeom prst="rect">
            <a:avLst/>
          </a:prstGeom>
        </p:spPr>
      </p:pic>
      <p:pic>
        <p:nvPicPr>
          <p:cNvPr id="4" name="Picture 3" descr="A person in a white coat waving&#10;&#10;Description automatically generated">
            <a:extLst>
              <a:ext uri="{FF2B5EF4-FFF2-40B4-BE49-F238E27FC236}">
                <a16:creationId xmlns:a16="http://schemas.microsoft.com/office/drawing/2014/main" id="{98EBE886-531D-81B7-602F-F1560B861045}"/>
              </a:ext>
            </a:extLst>
          </p:cNvPr>
          <p:cNvPicPr>
            <a:picLocks noChangeAspect="1"/>
          </p:cNvPicPr>
          <p:nvPr/>
        </p:nvPicPr>
        <p:blipFill rotWithShape="1">
          <a:blip r:embed="rId3">
            <a:extLst>
              <a:ext uri="{28A0092B-C50C-407E-A947-70E740481C1C}">
                <a14:useLocalDpi xmlns:a14="http://schemas.microsoft.com/office/drawing/2010/main" val="0"/>
              </a:ext>
            </a:extLst>
          </a:blip>
          <a:srcRect l="56649" t="92214"/>
          <a:stretch/>
        </p:blipFill>
        <p:spPr>
          <a:xfrm>
            <a:off x="0" y="4051433"/>
            <a:ext cx="2274180" cy="1825492"/>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0945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54">
            <a:extLst>
              <a:ext uri="{FF2B5EF4-FFF2-40B4-BE49-F238E27FC236}">
                <a16:creationId xmlns:a16="http://schemas.microsoft.com/office/drawing/2014/main" id="{A847E433-D47B-D338-A0E6-E98D98A3EEE5}"/>
              </a:ext>
            </a:extLst>
          </p:cNvPr>
          <p:cNvSpPr>
            <a:spLocks/>
          </p:cNvSpPr>
          <p:nvPr/>
        </p:nvSpPr>
        <p:spPr bwMode="gray">
          <a:xfrm rot="900000">
            <a:off x="3611976" y="1575407"/>
            <a:ext cx="1717385" cy="2197236"/>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00338D"/>
          </a:solidFill>
          <a:ln w="9525">
            <a:noFill/>
            <a:round/>
            <a:headEnd/>
            <a:tailEnd/>
          </a:ln>
        </p:spPr>
        <p:txBody>
          <a:bodyPr/>
          <a:lstStyle/>
          <a:p>
            <a:endParaRPr lang="en-US" sz="1600" dirty="0"/>
          </a:p>
        </p:txBody>
      </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Data management</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endParaRPr lang="en-US" sz="1600" dirty="0"/>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0" name="TextBox 9">
            <a:extLst>
              <a:ext uri="{FF2B5EF4-FFF2-40B4-BE49-F238E27FC236}">
                <a16:creationId xmlns:a16="http://schemas.microsoft.com/office/drawing/2014/main" id="{78A313C0-297C-78F7-F70D-2A363ACADF7F}"/>
              </a:ext>
            </a:extLst>
          </p:cNvPr>
          <p:cNvSpPr txBox="1"/>
          <p:nvPr/>
        </p:nvSpPr>
        <p:spPr>
          <a:xfrm>
            <a:off x="4041827" y="2022902"/>
            <a:ext cx="1010327" cy="393954"/>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6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Data</a:t>
            </a:r>
            <a:br>
              <a:rPr lang="en-US" sz="16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br>
            <a:r>
              <a:rPr lang="en-US" sz="16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management</a:t>
            </a:r>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43" name="Group 111">
            <a:extLst>
              <a:ext uri="{FF2B5EF4-FFF2-40B4-BE49-F238E27FC236}">
                <a16:creationId xmlns:a16="http://schemas.microsoft.com/office/drawing/2014/main" id="{9E7CA5CC-4112-CF9E-E224-5FF28796E43E}"/>
              </a:ext>
            </a:extLst>
          </p:cNvPr>
          <p:cNvGrpSpPr>
            <a:grpSpLocks noChangeAspect="1"/>
          </p:cNvGrpSpPr>
          <p:nvPr/>
        </p:nvGrpSpPr>
        <p:grpSpPr bwMode="auto">
          <a:xfrm>
            <a:off x="3763070" y="2528840"/>
            <a:ext cx="557514" cy="463372"/>
            <a:chOff x="1982" y="1641"/>
            <a:chExt cx="610" cy="507"/>
          </a:xfrm>
          <a:noFill/>
        </p:grpSpPr>
        <p:sp>
          <p:nvSpPr>
            <p:cNvPr id="44" name="Oval 112">
              <a:extLst>
                <a:ext uri="{FF2B5EF4-FFF2-40B4-BE49-F238E27FC236}">
                  <a16:creationId xmlns:a16="http://schemas.microsoft.com/office/drawing/2014/main" id="{83D9E80C-66AA-9D65-1CC1-0BC6FD206ABF}"/>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5" name="Freeform 113">
              <a:extLst>
                <a:ext uri="{FF2B5EF4-FFF2-40B4-BE49-F238E27FC236}">
                  <a16:creationId xmlns:a16="http://schemas.microsoft.com/office/drawing/2014/main" id="{7D833110-D215-7A7E-C422-702119DD6801}"/>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6" name="Freeform 114">
              <a:extLst>
                <a:ext uri="{FF2B5EF4-FFF2-40B4-BE49-F238E27FC236}">
                  <a16:creationId xmlns:a16="http://schemas.microsoft.com/office/drawing/2014/main" id="{25BF78F0-62ED-81FC-18C8-C4A4D5EB55C8}"/>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7" name="Oval 115">
              <a:extLst>
                <a:ext uri="{FF2B5EF4-FFF2-40B4-BE49-F238E27FC236}">
                  <a16:creationId xmlns:a16="http://schemas.microsoft.com/office/drawing/2014/main" id="{E39665A3-C516-E42B-B31E-A7F780B45D4C}"/>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8" name="Oval 116">
              <a:extLst>
                <a:ext uri="{FF2B5EF4-FFF2-40B4-BE49-F238E27FC236}">
                  <a16:creationId xmlns:a16="http://schemas.microsoft.com/office/drawing/2014/main" id="{75A4C5EF-EF3C-50C0-B93F-4E1FAAD6B61C}"/>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9" name="Oval 117">
              <a:extLst>
                <a:ext uri="{FF2B5EF4-FFF2-40B4-BE49-F238E27FC236}">
                  <a16:creationId xmlns:a16="http://schemas.microsoft.com/office/drawing/2014/main" id="{BE9ED658-CBDE-FA3A-20B7-ECDB3DE5C19E}"/>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0" name="Oval 118">
              <a:extLst>
                <a:ext uri="{FF2B5EF4-FFF2-40B4-BE49-F238E27FC236}">
                  <a16:creationId xmlns:a16="http://schemas.microsoft.com/office/drawing/2014/main" id="{DB955693-322E-F680-5DE2-F623E56D1DAD}"/>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1" name="Oval 119">
              <a:extLst>
                <a:ext uri="{FF2B5EF4-FFF2-40B4-BE49-F238E27FC236}">
                  <a16:creationId xmlns:a16="http://schemas.microsoft.com/office/drawing/2014/main" id="{82503D4A-DC2C-8711-613A-6B10303636F6}"/>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2" name="Oval 120">
              <a:extLst>
                <a:ext uri="{FF2B5EF4-FFF2-40B4-BE49-F238E27FC236}">
                  <a16:creationId xmlns:a16="http://schemas.microsoft.com/office/drawing/2014/main" id="{B9A66424-4DE4-1F1F-E0EA-6301BDD7F7CA}"/>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81" name="Rectangle 80">
            <a:extLst>
              <a:ext uri="{FF2B5EF4-FFF2-40B4-BE49-F238E27FC236}">
                <a16:creationId xmlns:a16="http://schemas.microsoft.com/office/drawing/2014/main" id="{11042A1C-E494-06E4-057F-3637C871DE53}"/>
              </a:ext>
            </a:extLst>
          </p:cNvPr>
          <p:cNvSpPr/>
          <p:nvPr/>
        </p:nvSpPr>
        <p:spPr>
          <a:xfrm>
            <a:off x="5827719" y="1335675"/>
            <a:ext cx="45720" cy="454125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82" name="TextBox 81">
            <a:extLst>
              <a:ext uri="{FF2B5EF4-FFF2-40B4-BE49-F238E27FC236}">
                <a16:creationId xmlns:a16="http://schemas.microsoft.com/office/drawing/2014/main" id="{541B6D62-7915-A0E9-2D63-3B4D449C3F22}"/>
              </a:ext>
            </a:extLst>
          </p:cNvPr>
          <p:cNvSpPr txBox="1"/>
          <p:nvPr/>
        </p:nvSpPr>
        <p:spPr>
          <a:xfrm>
            <a:off x="6005940" y="1389536"/>
            <a:ext cx="5194128" cy="406265"/>
          </a:xfrm>
          <a:prstGeom prst="rect">
            <a:avLst/>
          </a:prstGeom>
          <a:noFill/>
        </p:spPr>
        <p:txBody>
          <a:bodyPr wrap="square" lIns="0" tIns="0" rIns="0" bIns="0">
            <a:spAutoFit/>
          </a:bodyPr>
          <a:lstStyle/>
          <a:p>
            <a:pPr marL="0" lvl="1" fontAlgn="ctr">
              <a:lnSpc>
                <a:spcPct val="80000"/>
              </a:lnSpc>
              <a:spcAft>
                <a:spcPts val="500"/>
              </a:spcAft>
              <a:buClr>
                <a:schemeClr val="tx2"/>
              </a:buClr>
              <a:tabLst>
                <a:tab pos="914400" algn="l"/>
              </a:tabLst>
            </a:pPr>
            <a:r>
              <a:rPr lang="en-US" sz="1600" i="1" dirty="0">
                <a:solidFill>
                  <a:srgbClr val="00338D"/>
                </a:solidFill>
                <a:latin typeface="KPMG Bold" panose="020B0803030202040204" pitchFamily="34" charset="0"/>
                <a:cs typeface="Calibri" panose="020F0502020204030204" pitchFamily="34" charset="0"/>
              </a:rPr>
              <a:t>Utilize team members for entitlement management and ETL maintenance for both regulatory and non-regulatory critical applications</a:t>
            </a:r>
          </a:p>
        </p:txBody>
      </p:sp>
      <p:sp>
        <p:nvSpPr>
          <p:cNvPr id="83" name="TextBox 82">
            <a:extLst>
              <a:ext uri="{FF2B5EF4-FFF2-40B4-BE49-F238E27FC236}">
                <a16:creationId xmlns:a16="http://schemas.microsoft.com/office/drawing/2014/main" id="{F905A4FA-C050-416D-5B77-0941D4BD71AF}"/>
              </a:ext>
            </a:extLst>
          </p:cNvPr>
          <p:cNvSpPr txBox="1"/>
          <p:nvPr/>
        </p:nvSpPr>
        <p:spPr>
          <a:xfrm>
            <a:off x="6005940" y="2001793"/>
            <a:ext cx="5194128" cy="1297791"/>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00338D"/>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Current audit requirements for access reviews take up too much of team’s time as requirements are quarterly. The entitlement management of validating purpose, data load format, frequency of loads into IGA tool are very important from an audit and source of truth perspective but the time has never been there to focus on this task.</a:t>
            </a: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Saviynt has functionality than can be utilized with proper time to research and adapt to applications in the tool – need team to focus on what works with Cigna app data</a:t>
            </a:r>
          </a:p>
        </p:txBody>
      </p:sp>
      <p:sp>
        <p:nvSpPr>
          <p:cNvPr id="84" name="TextBox 83">
            <a:extLst>
              <a:ext uri="{FF2B5EF4-FFF2-40B4-BE49-F238E27FC236}">
                <a16:creationId xmlns:a16="http://schemas.microsoft.com/office/drawing/2014/main" id="{B4AF6C2F-EFCA-B89E-F6A9-9B14FDC7F4FA}"/>
              </a:ext>
            </a:extLst>
          </p:cNvPr>
          <p:cNvSpPr txBox="1"/>
          <p:nvPr/>
        </p:nvSpPr>
        <p:spPr>
          <a:xfrm>
            <a:off x="6005940" y="3505575"/>
            <a:ext cx="5194128" cy="1451679"/>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00338D"/>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Accurate entitlement formats and metadata for larger scope of applications, defined frequency and alerting for issues with IGA loads, ability to work directly with app teams on new IGA requirements and compromise on what works best for business and Identity Governance.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Having a team know the entitlements very well and being able to provide confidence in scope will positively affect IAM and business (accuracy for provisioning, coverage of access types, audit scope coverage) </a:t>
            </a:r>
          </a:p>
        </p:txBody>
      </p:sp>
      <p:cxnSp>
        <p:nvCxnSpPr>
          <p:cNvPr id="85" name="Straight Connector 84">
            <a:extLst>
              <a:ext uri="{FF2B5EF4-FFF2-40B4-BE49-F238E27FC236}">
                <a16:creationId xmlns:a16="http://schemas.microsoft.com/office/drawing/2014/main" id="{1B2D20CD-C3F7-10AF-AF79-C043681566C7}"/>
              </a:ext>
            </a:extLst>
          </p:cNvPr>
          <p:cNvCxnSpPr>
            <a:cxnSpLocks/>
          </p:cNvCxnSpPr>
          <p:nvPr/>
        </p:nvCxnSpPr>
        <p:spPr>
          <a:xfrm>
            <a:off x="6005940" y="1898797"/>
            <a:ext cx="5193870" cy="0"/>
          </a:xfrm>
          <a:prstGeom prst="line">
            <a:avLst/>
          </a:prstGeom>
          <a:ln w="6350">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35D99AA-9484-2C19-E7E1-F7E6902F2EC5}"/>
              </a:ext>
            </a:extLst>
          </p:cNvPr>
          <p:cNvCxnSpPr>
            <a:cxnSpLocks/>
          </p:cNvCxnSpPr>
          <p:nvPr/>
        </p:nvCxnSpPr>
        <p:spPr>
          <a:xfrm>
            <a:off x="6005940" y="3402580"/>
            <a:ext cx="5193870" cy="0"/>
          </a:xfrm>
          <a:prstGeom prst="line">
            <a:avLst/>
          </a:prstGeom>
          <a:ln w="6350">
            <a:solidFill>
              <a:srgbClr val="1E49E2"/>
            </a:solidFill>
            <a:prstDash val="dash"/>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B7525A3B-0DFE-58C1-A478-89D5A1A0BBBC}"/>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164" name="Group 270">
            <a:extLst>
              <a:ext uri="{FF2B5EF4-FFF2-40B4-BE49-F238E27FC236}">
                <a16:creationId xmlns:a16="http://schemas.microsoft.com/office/drawing/2014/main" id="{2C7A7B51-D264-A282-8122-FC5105391A14}"/>
              </a:ext>
            </a:extLst>
          </p:cNvPr>
          <p:cNvGrpSpPr>
            <a:grpSpLocks noChangeAspect="1"/>
          </p:cNvGrpSpPr>
          <p:nvPr/>
        </p:nvGrpSpPr>
        <p:grpSpPr bwMode="auto">
          <a:xfrm>
            <a:off x="3059507" y="3226396"/>
            <a:ext cx="460788" cy="467700"/>
            <a:chOff x="619" y="3093"/>
            <a:chExt cx="600" cy="609"/>
          </a:xfrm>
        </p:grpSpPr>
        <p:sp>
          <p:nvSpPr>
            <p:cNvPr id="165" name="Freeform 271">
              <a:extLst>
                <a:ext uri="{FF2B5EF4-FFF2-40B4-BE49-F238E27FC236}">
                  <a16:creationId xmlns:a16="http://schemas.microsoft.com/office/drawing/2014/main" id="{0267B28A-4E8E-BAE8-0203-D6B604B3F8C2}"/>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Line 272">
              <a:extLst>
                <a:ext uri="{FF2B5EF4-FFF2-40B4-BE49-F238E27FC236}">
                  <a16:creationId xmlns:a16="http://schemas.microsoft.com/office/drawing/2014/main" id="{CB74DC84-3662-F6F7-5B59-5914A6499E68}"/>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73">
              <a:extLst>
                <a:ext uri="{FF2B5EF4-FFF2-40B4-BE49-F238E27FC236}">
                  <a16:creationId xmlns:a16="http://schemas.microsoft.com/office/drawing/2014/main" id="{F25E9873-6B29-2319-C691-3DE87225AA6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Rectangle 274">
              <a:extLst>
                <a:ext uri="{FF2B5EF4-FFF2-40B4-BE49-F238E27FC236}">
                  <a16:creationId xmlns:a16="http://schemas.microsoft.com/office/drawing/2014/main" id="{67468081-20C9-BEEE-6B36-0EC68E232EF4}"/>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9" name="Line 275">
              <a:extLst>
                <a:ext uri="{FF2B5EF4-FFF2-40B4-BE49-F238E27FC236}">
                  <a16:creationId xmlns:a16="http://schemas.microsoft.com/office/drawing/2014/main" id="{9459286E-89CB-73FE-57B1-115966A1162A}"/>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276">
              <a:extLst>
                <a:ext uri="{FF2B5EF4-FFF2-40B4-BE49-F238E27FC236}">
                  <a16:creationId xmlns:a16="http://schemas.microsoft.com/office/drawing/2014/main" id="{802B355C-B287-09E4-A3F8-1631F7E9F2EB}"/>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Line 277">
              <a:extLst>
                <a:ext uri="{FF2B5EF4-FFF2-40B4-BE49-F238E27FC236}">
                  <a16:creationId xmlns:a16="http://schemas.microsoft.com/office/drawing/2014/main" id="{0C0D504E-32AB-2D24-1162-2ADCA4E94681}"/>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Line 278">
              <a:extLst>
                <a:ext uri="{FF2B5EF4-FFF2-40B4-BE49-F238E27FC236}">
                  <a16:creationId xmlns:a16="http://schemas.microsoft.com/office/drawing/2014/main" id="{030D1869-95E9-055B-CB34-F8BFA997870F}"/>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79">
              <a:extLst>
                <a:ext uri="{FF2B5EF4-FFF2-40B4-BE49-F238E27FC236}">
                  <a16:creationId xmlns:a16="http://schemas.microsoft.com/office/drawing/2014/main" id="{3B73B099-D9B4-1D99-1953-4EFB3AE76A51}"/>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80">
              <a:extLst>
                <a:ext uri="{FF2B5EF4-FFF2-40B4-BE49-F238E27FC236}">
                  <a16:creationId xmlns:a16="http://schemas.microsoft.com/office/drawing/2014/main" id="{DA1A1F22-9BF8-7465-F9D1-3439AD9FCFD8}"/>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7347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Data management</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00338D"/>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00338D"/>
          </a:solidFill>
        </p:spPr>
        <p:txBody>
          <a:bodyPr wrap="square" lIns="320040" tIns="54864" rIns="54864" bIns="54864" anchor="ctr">
            <a:noAutofit/>
          </a:bodyPr>
          <a:lstStyle/>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Utilize team members for entitlement management and ETL maintenance for both regulatory and non-regulatory critical applications</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00338D"/>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rgbClr val="FFFF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Current audit requirements for access reviews take up too much of team’s time as requirements are quarterly. The entitlement management of validating purpose, data load format, frequency of loads into IGA tool are very important from an audit and source of truth perspective but the time has never been there to focus on this task.</a:t>
            </a: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Saviynt has functionality than can be utilized with proper time to research and adapt to applications in the tool – need team to focus on what works with Cigna app data</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742367"/>
          </a:xfrm>
          <a:prstGeom prst="rect">
            <a:avLst/>
          </a:prstGeom>
          <a:solidFill>
            <a:srgbClr val="00338D"/>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rgbClr val="FFFFFF"/>
                </a:solidFill>
                <a:latin typeface="KPMG Bold" panose="020B0803030202040204" pitchFamily="34" charset="0"/>
                <a:cs typeface="Calibri" panose="020F0502020204030204" pitchFamily="34" charset="0"/>
              </a:rPr>
              <a:t>Value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Accurate entitlement formats and metadata for larger scope of applications, defined frequency and alerting for issues with IGA loads, ability to work directly with app teams on new IGA requirements and compromise on what works best for business and Identity Governance.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Having a team know the entitlements very well and being able to provide confidence in scope will positively affect IAM and business (accuracy for provisioning, coverage of access types, audit scope coverage) </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grpSp>
        <p:nvGrpSpPr>
          <p:cNvPr id="23" name="Group 22">
            <a:extLst>
              <a:ext uri="{FF2B5EF4-FFF2-40B4-BE49-F238E27FC236}">
                <a16:creationId xmlns:a16="http://schemas.microsoft.com/office/drawing/2014/main" id="{EF9680FA-53A6-146E-A5E7-5D33BB37C43D}"/>
              </a:ext>
            </a:extLst>
          </p:cNvPr>
          <p:cNvGrpSpPr/>
          <p:nvPr/>
        </p:nvGrpSpPr>
        <p:grpSpPr>
          <a:xfrm>
            <a:off x="4765530" y="1657524"/>
            <a:ext cx="286698" cy="286696"/>
            <a:chOff x="4732468" y="1657525"/>
            <a:chExt cx="286698" cy="286696"/>
          </a:xfrm>
        </p:grpSpPr>
        <p:sp>
          <p:nvSpPr>
            <p:cNvPr id="24" name="Oval 23">
              <a:extLst>
                <a:ext uri="{FF2B5EF4-FFF2-40B4-BE49-F238E27FC236}">
                  <a16:creationId xmlns:a16="http://schemas.microsoft.com/office/drawing/2014/main" id="{161F5D31-4C28-A3F8-9455-27A48D0708CE}"/>
                </a:ext>
              </a:extLst>
            </p:cNvPr>
            <p:cNvSpPr/>
            <p:nvPr/>
          </p:nvSpPr>
          <p:spPr>
            <a:xfrm>
              <a:off x="4732468" y="1657525"/>
              <a:ext cx="286698" cy="286696"/>
            </a:xfrm>
            <a:prstGeom prst="ellipse">
              <a:avLst/>
            </a:prstGeom>
            <a:solidFill>
              <a:srgbClr val="FFFFFF"/>
            </a:solid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00269" y="1725326"/>
              <a:ext cx="151096" cy="151095"/>
            </a:xfrm>
            <a:prstGeom prst="chevron">
              <a:avLst/>
            </a:prstGeom>
            <a:solidFill>
              <a:srgbClr val="0033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grpSp>
      <p:grpSp>
        <p:nvGrpSpPr>
          <p:cNvPr id="26" name="Group 25">
            <a:extLst>
              <a:ext uri="{FF2B5EF4-FFF2-40B4-BE49-F238E27FC236}">
                <a16:creationId xmlns:a16="http://schemas.microsoft.com/office/drawing/2014/main" id="{270FABE9-2249-7C9E-25F7-D14770304400}"/>
              </a:ext>
            </a:extLst>
          </p:cNvPr>
          <p:cNvGrpSpPr/>
          <p:nvPr/>
        </p:nvGrpSpPr>
        <p:grpSpPr>
          <a:xfrm>
            <a:off x="4765530" y="3002345"/>
            <a:ext cx="286698" cy="286696"/>
            <a:chOff x="4732468" y="1657525"/>
            <a:chExt cx="286698" cy="286696"/>
          </a:xfrm>
        </p:grpSpPr>
        <p:sp>
          <p:nvSpPr>
            <p:cNvPr id="27" name="Oval 26">
              <a:extLst>
                <a:ext uri="{FF2B5EF4-FFF2-40B4-BE49-F238E27FC236}">
                  <a16:creationId xmlns:a16="http://schemas.microsoft.com/office/drawing/2014/main" id="{C3451E69-0F53-DC2D-2941-B751523C0E28}"/>
                </a:ext>
              </a:extLst>
            </p:cNvPr>
            <p:cNvSpPr/>
            <p:nvPr/>
          </p:nvSpPr>
          <p:spPr>
            <a:xfrm>
              <a:off x="4732468" y="1657525"/>
              <a:ext cx="286698" cy="286696"/>
            </a:xfrm>
            <a:prstGeom prst="ellipse">
              <a:avLst/>
            </a:prstGeom>
            <a:solidFill>
              <a:srgbClr val="FFFFFF"/>
            </a:solid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00269" y="1725326"/>
              <a:ext cx="151096" cy="151095"/>
            </a:xfrm>
            <a:prstGeom prst="chevron">
              <a:avLst/>
            </a:prstGeom>
            <a:solidFill>
              <a:srgbClr val="0033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grpSp>
      <p:grpSp>
        <p:nvGrpSpPr>
          <p:cNvPr id="29" name="Group 28">
            <a:extLst>
              <a:ext uri="{FF2B5EF4-FFF2-40B4-BE49-F238E27FC236}">
                <a16:creationId xmlns:a16="http://schemas.microsoft.com/office/drawing/2014/main" id="{F6A4239A-FE47-8E6E-EBD1-FF04020BC223}"/>
              </a:ext>
            </a:extLst>
          </p:cNvPr>
          <p:cNvGrpSpPr/>
          <p:nvPr/>
        </p:nvGrpSpPr>
        <p:grpSpPr>
          <a:xfrm>
            <a:off x="4765530" y="4830746"/>
            <a:ext cx="286698" cy="286696"/>
            <a:chOff x="4732468" y="1657525"/>
            <a:chExt cx="286698" cy="286696"/>
          </a:xfrm>
        </p:grpSpPr>
        <p:sp>
          <p:nvSpPr>
            <p:cNvPr id="30" name="Oval 29">
              <a:extLst>
                <a:ext uri="{FF2B5EF4-FFF2-40B4-BE49-F238E27FC236}">
                  <a16:creationId xmlns:a16="http://schemas.microsoft.com/office/drawing/2014/main" id="{3BF7805B-D012-5F2A-CA29-5587BC24994F}"/>
                </a:ext>
              </a:extLst>
            </p:cNvPr>
            <p:cNvSpPr/>
            <p:nvPr/>
          </p:nvSpPr>
          <p:spPr>
            <a:xfrm>
              <a:off x="4732468" y="1657525"/>
              <a:ext cx="286698" cy="286696"/>
            </a:xfrm>
            <a:prstGeom prst="ellipse">
              <a:avLst/>
            </a:prstGeom>
            <a:solidFill>
              <a:srgbClr val="FFFFFF"/>
            </a:solid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00269" y="1725326"/>
              <a:ext cx="151096" cy="151095"/>
            </a:xfrm>
            <a:prstGeom prst="chevron">
              <a:avLst/>
            </a:prstGeom>
            <a:solidFill>
              <a:srgbClr val="00338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grpSp>
      <p:sp>
        <p:nvSpPr>
          <p:cNvPr id="102" name="Rectangle 101">
            <a:extLst>
              <a:ext uri="{FF2B5EF4-FFF2-40B4-BE49-F238E27FC236}">
                <a16:creationId xmlns:a16="http://schemas.microsoft.com/office/drawing/2014/main" id="{BD128C66-8C75-40E7-8838-E49B091DBDE5}"/>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4" name="Picture 3" descr="A group of people sitting at a desk&#10;&#10;Description automatically generated">
            <a:extLst>
              <a:ext uri="{FF2B5EF4-FFF2-40B4-BE49-F238E27FC236}">
                <a16:creationId xmlns:a16="http://schemas.microsoft.com/office/drawing/2014/main" id="{0AEC1117-0063-F70D-66DE-690E75AFC04E}"/>
              </a:ext>
            </a:extLst>
          </p:cNvPr>
          <p:cNvPicPr>
            <a:picLocks noChangeAspect="1"/>
          </p:cNvPicPr>
          <p:nvPr/>
        </p:nvPicPr>
        <p:blipFill rotWithShape="1">
          <a:blip r:embed="rId2">
            <a:extLst>
              <a:ext uri="{28A0092B-C50C-407E-A947-70E740481C1C}">
                <a14:useLocalDpi xmlns:a14="http://schemas.microsoft.com/office/drawing/2010/main" val="0"/>
              </a:ext>
            </a:extLst>
          </a:blip>
          <a:srcRect l="72964" t="19896" r="9455" b="17618"/>
          <a:stretch/>
        </p:blipFill>
        <p:spPr>
          <a:xfrm>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4288320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53">
            <a:extLst>
              <a:ext uri="{FF2B5EF4-FFF2-40B4-BE49-F238E27FC236}">
                <a16:creationId xmlns:a16="http://schemas.microsoft.com/office/drawing/2014/main" id="{18848D9A-383C-9CD8-E9A9-43DAFF49609E}"/>
              </a:ext>
            </a:extLst>
          </p:cNvPr>
          <p:cNvSpPr>
            <a:spLocks/>
          </p:cNvSpPr>
          <p:nvPr/>
        </p:nvSpPr>
        <p:spPr bwMode="gray">
          <a:xfrm rot="900000">
            <a:off x="3468378" y="2529524"/>
            <a:ext cx="2189668" cy="1856286"/>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chemeClr val="accent1"/>
          </a:solidFill>
          <a:ln w="9525">
            <a:noFill/>
            <a:round/>
            <a:headEnd/>
            <a:tailEnd/>
          </a:ln>
        </p:spPr>
        <p:txBody>
          <a:bodyPr/>
          <a:lstStyle/>
          <a:p>
            <a:pPr>
              <a:spcAft>
                <a:spcPts val="500"/>
              </a:spcAft>
            </a:pPr>
            <a:endParaRPr lang="en-US" sz="1600" dirty="0"/>
          </a:p>
        </p:txBody>
      </p:sp>
      <p:sp>
        <p:nvSpPr>
          <p:cNvPr id="85" name="TextBox 84">
            <a:extLst>
              <a:ext uri="{FF2B5EF4-FFF2-40B4-BE49-F238E27FC236}">
                <a16:creationId xmlns:a16="http://schemas.microsoft.com/office/drawing/2014/main" id="{2A941973-B66E-53FA-47C8-FE416772E023}"/>
              </a:ext>
            </a:extLst>
          </p:cNvPr>
          <p:cNvSpPr txBox="1"/>
          <p:nvPr/>
        </p:nvSpPr>
        <p:spPr>
          <a:xfrm>
            <a:off x="4580796" y="3398765"/>
            <a:ext cx="829327" cy="590931"/>
          </a:xfrm>
          <a:prstGeom prst="rect">
            <a:avLst/>
          </a:prstGeom>
          <a:noFill/>
        </p:spPr>
        <p:txBody>
          <a:bodyPr wrap="square" lIns="0" tIns="0" rIns="0" bIns="0">
            <a:spAutoFit/>
          </a:bodyPr>
          <a:lstStyle/>
          <a:p>
            <a:pPr marL="0" lvl="2" algn="ctr">
              <a:lnSpc>
                <a:spcPct val="80000"/>
              </a:lnSpc>
              <a:spcAft>
                <a:spcPts val="500"/>
              </a:spcAft>
              <a:tabLst>
                <a:tab pos="647700" algn="l"/>
              </a:tabLst>
            </a:pPr>
            <a:r>
              <a:rPr lang="en-US" sz="1600" dirty="0">
                <a:solidFill>
                  <a:srgbClr val="FFFFFF"/>
                </a:solidFill>
                <a:latin typeface="KPMG Bold" panose="020B0803030202040204" pitchFamily="34" charset="0"/>
                <a:cs typeface="Times New Roman" panose="02020603050405020304" pitchFamily="18" charset="0"/>
              </a:rPr>
              <a:t>Technical development</a:t>
            </a:r>
            <a:br>
              <a:rPr lang="en-US" sz="1600" dirty="0">
                <a:solidFill>
                  <a:srgbClr val="FFFFFF"/>
                </a:solidFill>
                <a:latin typeface="KPMG Bold" panose="020B0803030202040204" pitchFamily="34" charset="0"/>
                <a:cs typeface="Times New Roman" panose="02020603050405020304" pitchFamily="18" charset="0"/>
              </a:rPr>
            </a:br>
            <a:r>
              <a:rPr lang="en-US" sz="1600" dirty="0">
                <a:solidFill>
                  <a:srgbClr val="FFFFFF"/>
                </a:solidFill>
                <a:latin typeface="KPMG Bold" panose="020B0803030202040204" pitchFamily="34" charset="0"/>
                <a:cs typeface="Times New Roman" panose="02020603050405020304" pitchFamily="18" charset="0"/>
              </a:rPr>
              <a:t> team (ETL)</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pPr>
              <a:spcAft>
                <a:spcPts val="500"/>
              </a:spcAft>
            </a:pPr>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5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Technical development team (ETL)</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pPr>
              <a:spcAft>
                <a:spcPts val="500"/>
              </a:spcAft>
            </a:pPr>
            <a:endParaRPr lang="en-US" sz="1600" dirty="0"/>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pPr>
              <a:spcAft>
                <a:spcPts val="500"/>
              </a:spcAft>
            </a:pPr>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pPr>
              <a:spcAft>
                <a:spcPts val="500"/>
              </a:spcAft>
            </a:pPr>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pPr>
              <a:spcAft>
                <a:spcPts val="500"/>
              </a:spcAft>
            </a:pPr>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pPr>
              <a:spcAft>
                <a:spcPts val="500"/>
              </a:spcAft>
            </a:pPr>
            <a:endParaRPr lang="en-US" sz="1600" dirty="0"/>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5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5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5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5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5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4017309"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500"/>
                </a:spcAft>
              </a:pPr>
              <a:endParaRPr lang="en-US" sz="1600" dirty="0"/>
            </a:p>
          </p:txBody>
        </p:sp>
      </p:grpSp>
      <p:sp>
        <p:nvSpPr>
          <p:cNvPr id="88" name="Rectangle 87">
            <a:extLst>
              <a:ext uri="{FF2B5EF4-FFF2-40B4-BE49-F238E27FC236}">
                <a16:creationId xmlns:a16="http://schemas.microsoft.com/office/drawing/2014/main" id="{116A7D19-146D-A8D3-52C8-0E1C5028B6E9}"/>
              </a:ext>
            </a:extLst>
          </p:cNvPr>
          <p:cNvSpPr/>
          <p:nvPr/>
        </p:nvSpPr>
        <p:spPr>
          <a:xfrm>
            <a:off x="5827719" y="1335675"/>
            <a:ext cx="45720" cy="4541250"/>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grpSp>
        <p:nvGrpSpPr>
          <p:cNvPr id="11" name="Group 10">
            <a:extLst>
              <a:ext uri="{FF2B5EF4-FFF2-40B4-BE49-F238E27FC236}">
                <a16:creationId xmlns:a16="http://schemas.microsoft.com/office/drawing/2014/main" id="{8063E2E1-53E0-8D52-AB9E-C337B0A2C427}"/>
              </a:ext>
            </a:extLst>
          </p:cNvPr>
          <p:cNvGrpSpPr/>
          <p:nvPr/>
        </p:nvGrpSpPr>
        <p:grpSpPr>
          <a:xfrm>
            <a:off x="6005940" y="1389536"/>
            <a:ext cx="5194128" cy="4487389"/>
            <a:chOff x="6005940" y="1362606"/>
            <a:chExt cx="5194128" cy="4487389"/>
          </a:xfrm>
        </p:grpSpPr>
        <p:sp>
          <p:nvSpPr>
            <p:cNvPr id="91" name="TextBox 90">
              <a:extLst>
                <a:ext uri="{FF2B5EF4-FFF2-40B4-BE49-F238E27FC236}">
                  <a16:creationId xmlns:a16="http://schemas.microsoft.com/office/drawing/2014/main" id="{7F5A2E5E-5CC6-F86D-BE56-DA9A975B41C5}"/>
                </a:ext>
              </a:extLst>
            </p:cNvPr>
            <p:cNvSpPr txBox="1"/>
            <p:nvPr/>
          </p:nvSpPr>
          <p:spPr>
            <a:xfrm>
              <a:off x="6005940" y="136260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1E49E2"/>
                  </a:solidFill>
                  <a:latin typeface="KPMG Bold" panose="020B0803030202040204" pitchFamily="34" charset="0"/>
                  <a:cs typeface="Calibri" panose="020F0502020204030204" pitchFamily="34" charset="0"/>
                </a:rPr>
                <a:t>Team is transitioning to Anthony in November</a:t>
              </a:r>
            </a:p>
          </p:txBody>
        </p:sp>
        <p:sp>
          <p:nvSpPr>
            <p:cNvPr id="92" name="TextBox 91">
              <a:extLst>
                <a:ext uri="{FF2B5EF4-FFF2-40B4-BE49-F238E27FC236}">
                  <a16:creationId xmlns:a16="http://schemas.microsoft.com/office/drawing/2014/main" id="{1BACAB01-03FF-8A60-B849-BBF29A583F5A}"/>
                </a:ext>
              </a:extLst>
            </p:cNvPr>
            <p:cNvSpPr txBox="1"/>
            <p:nvPr/>
          </p:nvSpPr>
          <p:spPr>
            <a:xfrm>
              <a:off x="6005940" y="1727068"/>
              <a:ext cx="5194128" cy="2541721"/>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1E49E2"/>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1E49E2"/>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Develop strategic approach for integrating applications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65760" lvl="4" indent="-182880" fontAlgn="ctr">
                <a:spcAft>
                  <a:spcPts val="500"/>
                </a:spcAft>
                <a:buClr>
                  <a:schemeClr val="tx2"/>
                </a:buClr>
                <a:buFont typeface="Arial" panose="020B0604020202020204" pitchFamily="34" charset="0"/>
                <a:buChar char="-"/>
                <a:tabLst>
                  <a:tab pos="18288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Formalize success criteria and intake process to onboard new applications (could also apply to applications that are already onboarded but have known issues such as infrequent data loads, recurring changes to data formats, etc.)</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65760" lvl="4" indent="-182880" fontAlgn="ctr">
                <a:spcAft>
                  <a:spcPts val="500"/>
                </a:spcAft>
                <a:buClr>
                  <a:schemeClr val="tx2"/>
                </a:buClr>
                <a:buFont typeface="Arial" panose="020B0604020202020204" pitchFamily="34" charset="0"/>
                <a:buChar char="-"/>
                <a:tabLst>
                  <a:tab pos="18288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Require app teams to meet minimum requirements (data format, data load frequency) to integrate and participate in automated access reviews/provisioning via IGA tool</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548640" lvl="6" indent="-182880" fontAlgn="ctr">
                <a:spcAft>
                  <a:spcPts val="500"/>
                </a:spcAft>
                <a:buClr>
                  <a:schemeClr val="tx2"/>
                </a:buClr>
                <a:buFont typeface="Arial" panose="020B0604020202020204" pitchFamily="34" charset="0"/>
                <a:buChar char="•"/>
                <a:tabLst>
                  <a:tab pos="22860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If app team is unable/unwilling to meet requirements or cooperate with remediation efforts, push back access review responsibility to them</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Focus on accuracy of data loads and automation where possible</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65760" lvl="4" indent="-182880" fontAlgn="ctr">
                <a:spcAft>
                  <a:spcPts val="500"/>
                </a:spcAft>
                <a:buClr>
                  <a:schemeClr val="tx2"/>
                </a:buClr>
                <a:buFont typeface="Arial" panose="020B0604020202020204" pitchFamily="34" charset="0"/>
                <a:buChar char="-"/>
                <a:tabLst>
                  <a:tab pos="18288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Investigate orphaned accounts and proactively work with app teams to remediate</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65760" lvl="4" indent="-182880" fontAlgn="ctr">
                <a:spcAft>
                  <a:spcPts val="500"/>
                </a:spcAft>
                <a:buClr>
                  <a:schemeClr val="tx2"/>
                </a:buClr>
                <a:buFont typeface="Arial" panose="020B0604020202020204" pitchFamily="34" charset="0"/>
                <a:buChar char="-"/>
                <a:tabLst>
                  <a:tab pos="18288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Regularly monitor IGA tool for data load issues and collection failures and work with app teams to remediate</a:t>
              </a:r>
              <a:endParaRPr lang="en-US" sz="1000" dirty="0">
                <a:latin typeface="Arial" panose="020B0604020202020204" pitchFamily="34" charset="0"/>
                <a:cs typeface="Calibri" panose="020F0502020204030204" pitchFamily="34" charset="0"/>
              </a:endParaRPr>
            </a:p>
          </p:txBody>
        </p:sp>
        <p:sp>
          <p:nvSpPr>
            <p:cNvPr id="93" name="TextBox 92">
              <a:extLst>
                <a:ext uri="{FF2B5EF4-FFF2-40B4-BE49-F238E27FC236}">
                  <a16:creationId xmlns:a16="http://schemas.microsoft.com/office/drawing/2014/main" id="{5024A14B-8B4D-06AB-C296-9BE3E96D93E9}"/>
                </a:ext>
              </a:extLst>
            </p:cNvPr>
            <p:cNvSpPr txBox="1"/>
            <p:nvPr/>
          </p:nvSpPr>
          <p:spPr>
            <a:xfrm>
              <a:off x="6005940" y="4423964"/>
              <a:ext cx="5194128" cy="1426031"/>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1E49E2"/>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Accurate data is key for successful IAM processes, including compliance audits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Troubleshooting issues with data or audit issues can be solved quickly with a team dedicated to development and familiar with data and development functions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Push application teams toward full/improved integration with IGA tool</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Reduce time and effort required from access review team toward manual recertifications and data remediation during access review cycles</a:t>
              </a:r>
            </a:p>
          </p:txBody>
        </p:sp>
        <p:cxnSp>
          <p:nvCxnSpPr>
            <p:cNvPr id="98" name="Straight Connector 97">
              <a:extLst>
                <a:ext uri="{FF2B5EF4-FFF2-40B4-BE49-F238E27FC236}">
                  <a16:creationId xmlns:a16="http://schemas.microsoft.com/office/drawing/2014/main" id="{8448151A-FB02-5F6B-F422-4BBA0CD3F46F}"/>
                </a:ext>
              </a:extLst>
            </p:cNvPr>
            <p:cNvCxnSpPr>
              <a:cxnSpLocks/>
            </p:cNvCxnSpPr>
            <p:nvPr/>
          </p:nvCxnSpPr>
          <p:spPr>
            <a:xfrm>
              <a:off x="6005940" y="1649481"/>
              <a:ext cx="5193870" cy="0"/>
            </a:xfrm>
            <a:prstGeom prst="line">
              <a:avLst/>
            </a:prstGeom>
            <a:ln w="6350">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EEBC05F-3916-FD9F-8CBD-6828A632325B}"/>
                </a:ext>
              </a:extLst>
            </p:cNvPr>
            <p:cNvCxnSpPr>
              <a:cxnSpLocks/>
            </p:cNvCxnSpPr>
            <p:nvPr/>
          </p:nvCxnSpPr>
          <p:spPr>
            <a:xfrm>
              <a:off x="6005940" y="4346376"/>
              <a:ext cx="5193870" cy="0"/>
            </a:xfrm>
            <a:prstGeom prst="line">
              <a:avLst/>
            </a:prstGeom>
            <a:ln w="6350">
              <a:solidFill>
                <a:srgbClr val="1E49E2"/>
              </a:solidFill>
              <a:prstDash val="dash"/>
            </a:ln>
          </p:spPr>
          <p:style>
            <a:lnRef idx="1">
              <a:schemeClr val="accent1"/>
            </a:lnRef>
            <a:fillRef idx="0">
              <a:schemeClr val="accent1"/>
            </a:fillRef>
            <a:effectRef idx="0">
              <a:schemeClr val="accent1"/>
            </a:effectRef>
            <a:fontRef idx="minor">
              <a:schemeClr val="tx1"/>
            </a:fontRef>
          </p:style>
        </p:cxnSp>
      </p:grpSp>
      <p:sp>
        <p:nvSpPr>
          <p:cNvPr id="102" name="Oval 101">
            <a:extLst>
              <a:ext uri="{FF2B5EF4-FFF2-40B4-BE49-F238E27FC236}">
                <a16:creationId xmlns:a16="http://schemas.microsoft.com/office/drawing/2014/main" id="{6A2E55DB-853E-8700-FB94-BAADF10DD78B}"/>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103" name="Group 270">
            <a:extLst>
              <a:ext uri="{FF2B5EF4-FFF2-40B4-BE49-F238E27FC236}">
                <a16:creationId xmlns:a16="http://schemas.microsoft.com/office/drawing/2014/main" id="{4B8F4C04-E1B8-ACD7-FECA-69C6A871F99F}"/>
              </a:ext>
            </a:extLst>
          </p:cNvPr>
          <p:cNvGrpSpPr>
            <a:grpSpLocks noChangeAspect="1"/>
          </p:cNvGrpSpPr>
          <p:nvPr/>
        </p:nvGrpSpPr>
        <p:grpSpPr bwMode="auto">
          <a:xfrm>
            <a:off x="3059507" y="3226396"/>
            <a:ext cx="460788" cy="467700"/>
            <a:chOff x="619" y="3093"/>
            <a:chExt cx="600" cy="609"/>
          </a:xfrm>
        </p:grpSpPr>
        <p:sp>
          <p:nvSpPr>
            <p:cNvPr id="104" name="Freeform 271">
              <a:extLst>
                <a:ext uri="{FF2B5EF4-FFF2-40B4-BE49-F238E27FC236}">
                  <a16:creationId xmlns:a16="http://schemas.microsoft.com/office/drawing/2014/main" id="{50C12060-ED45-2D1F-6900-2B2B1F8EB130}"/>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Line 272">
              <a:extLst>
                <a:ext uri="{FF2B5EF4-FFF2-40B4-BE49-F238E27FC236}">
                  <a16:creationId xmlns:a16="http://schemas.microsoft.com/office/drawing/2014/main" id="{B2AE532C-C5EC-0BED-F886-D2B03DA8D5E5}"/>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73">
              <a:extLst>
                <a:ext uri="{FF2B5EF4-FFF2-40B4-BE49-F238E27FC236}">
                  <a16:creationId xmlns:a16="http://schemas.microsoft.com/office/drawing/2014/main" id="{1115C599-8C16-7C50-547C-3482AA0AFA4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274">
              <a:extLst>
                <a:ext uri="{FF2B5EF4-FFF2-40B4-BE49-F238E27FC236}">
                  <a16:creationId xmlns:a16="http://schemas.microsoft.com/office/drawing/2014/main" id="{7C5D25DF-3348-5D46-1807-2DD3293B4807}"/>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8" name="Line 275">
              <a:extLst>
                <a:ext uri="{FF2B5EF4-FFF2-40B4-BE49-F238E27FC236}">
                  <a16:creationId xmlns:a16="http://schemas.microsoft.com/office/drawing/2014/main" id="{982A4F12-21D1-DD13-D1AE-BC8309CC7CA7}"/>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Line 276">
              <a:extLst>
                <a:ext uri="{FF2B5EF4-FFF2-40B4-BE49-F238E27FC236}">
                  <a16:creationId xmlns:a16="http://schemas.microsoft.com/office/drawing/2014/main" id="{85097882-9A98-A879-E124-28BE0060A287}"/>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0" name="Line 277">
              <a:extLst>
                <a:ext uri="{FF2B5EF4-FFF2-40B4-BE49-F238E27FC236}">
                  <a16:creationId xmlns:a16="http://schemas.microsoft.com/office/drawing/2014/main" id="{5C013076-BB00-9CC3-6602-0B557F715B73}"/>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Line 278">
              <a:extLst>
                <a:ext uri="{FF2B5EF4-FFF2-40B4-BE49-F238E27FC236}">
                  <a16:creationId xmlns:a16="http://schemas.microsoft.com/office/drawing/2014/main" id="{34FB6F11-F97E-E2FD-440C-F3E2C6D92DFE}"/>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79">
              <a:extLst>
                <a:ext uri="{FF2B5EF4-FFF2-40B4-BE49-F238E27FC236}">
                  <a16:creationId xmlns:a16="http://schemas.microsoft.com/office/drawing/2014/main" id="{9FA9808D-CE09-D025-371B-D47226C78B14}"/>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80">
              <a:extLst>
                <a:ext uri="{FF2B5EF4-FFF2-40B4-BE49-F238E27FC236}">
                  <a16:creationId xmlns:a16="http://schemas.microsoft.com/office/drawing/2014/main" id="{C57EC7FA-B717-4FB4-9C59-00307923B0C7}"/>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781804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Technical development team (ETL)</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chemeClr val="accent1"/>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32" name="TextBox 31">
            <a:extLst>
              <a:ext uri="{FF2B5EF4-FFF2-40B4-BE49-F238E27FC236}">
                <a16:creationId xmlns:a16="http://schemas.microsoft.com/office/drawing/2014/main" id="{62229D43-D875-8AEC-D9F8-B10B3C51C387}"/>
              </a:ext>
            </a:extLst>
          </p:cNvPr>
          <p:cNvSpPr txBox="1"/>
          <p:nvPr/>
        </p:nvSpPr>
        <p:spPr>
          <a:xfrm>
            <a:off x="4856438" y="1413267"/>
            <a:ext cx="6343630" cy="775210"/>
          </a:xfrm>
          <a:prstGeom prst="rect">
            <a:avLst/>
          </a:prstGeom>
          <a:solidFill>
            <a:srgbClr val="1E49E2"/>
          </a:solidFill>
        </p:spPr>
        <p:txBody>
          <a:bodyPr wrap="square" lIns="320040" tIns="54864" rIns="54864" bIns="54864" anchor="ctr">
            <a:noAutofit/>
          </a:bodyPr>
          <a:lstStyle/>
          <a:p>
            <a:pPr marL="0" marR="0" lvl="1" fontAlgn="ctr">
              <a:spcAft>
                <a:spcPts val="300"/>
              </a:spcAft>
              <a:buClr>
                <a:schemeClr val="bg1"/>
              </a:buClr>
              <a:tabLst>
                <a:tab pos="9144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Team is transitioning to Anthony in November</a:t>
            </a:r>
          </a:p>
        </p:txBody>
      </p:sp>
      <p:sp>
        <p:nvSpPr>
          <p:cNvPr id="33" name="TextBox 32">
            <a:extLst>
              <a:ext uri="{FF2B5EF4-FFF2-40B4-BE49-F238E27FC236}">
                <a16:creationId xmlns:a16="http://schemas.microsoft.com/office/drawing/2014/main" id="{665CB9AC-448D-D882-D02F-0B1F5EAC0863}"/>
              </a:ext>
            </a:extLst>
          </p:cNvPr>
          <p:cNvSpPr txBox="1"/>
          <p:nvPr/>
        </p:nvSpPr>
        <p:spPr>
          <a:xfrm>
            <a:off x="4856438" y="2271015"/>
            <a:ext cx="6343630" cy="2149819"/>
          </a:xfrm>
          <a:prstGeom prst="rect">
            <a:avLst/>
          </a:prstGeom>
          <a:solidFill>
            <a:srgbClr val="1E49E2"/>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000" i="1" dirty="0">
                <a:solidFill>
                  <a:srgbClr val="FFFF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Develop strategic approach for integrating applications</a:t>
            </a:r>
          </a:p>
          <a:p>
            <a:pPr marL="365760" marR="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Formalize success criteria and intake process to onboard new applications (could also apply to applications that are already onboarded but have known issues such as infrequent data loads, recurring changes to data formats, etc.)</a:t>
            </a:r>
          </a:p>
          <a:p>
            <a:pPr marL="365760" marR="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Require app teams to meet minimum requirements (data format, data load frequency) to integrate and participate in automated access reviews/provisioning via IGA tool</a:t>
            </a:r>
          </a:p>
          <a:p>
            <a:pPr marL="548640" marR="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If app team is unable/unwilling to meet requirements or cooperate with remediation efforts, push back access review responsibility to them</a:t>
            </a:r>
          </a:p>
          <a:p>
            <a:pPr marL="182880" marR="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Focus on accuracy of data loads and automation where possible</a:t>
            </a:r>
          </a:p>
          <a:p>
            <a:pPr marL="36576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Investigate orphaned accounts and proactively work with app teams to remediate</a:t>
            </a:r>
          </a:p>
          <a:p>
            <a:pPr marL="36576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Regularly monitor IGA tool for data load issues and collection failures and work with app teams to remediate</a:t>
            </a:r>
          </a:p>
        </p:txBody>
      </p:sp>
      <p:sp>
        <p:nvSpPr>
          <p:cNvPr id="88" name="TextBox 87">
            <a:extLst>
              <a:ext uri="{FF2B5EF4-FFF2-40B4-BE49-F238E27FC236}">
                <a16:creationId xmlns:a16="http://schemas.microsoft.com/office/drawing/2014/main" id="{B95A2F7F-F405-8946-F9C5-D3F3B49451D4}"/>
              </a:ext>
            </a:extLst>
          </p:cNvPr>
          <p:cNvSpPr txBox="1"/>
          <p:nvPr/>
        </p:nvSpPr>
        <p:spPr>
          <a:xfrm>
            <a:off x="4856438" y="4503372"/>
            <a:ext cx="6343630" cy="1341906"/>
          </a:xfrm>
          <a:prstGeom prst="rect">
            <a:avLst/>
          </a:prstGeom>
          <a:solidFill>
            <a:srgbClr val="1E49E2"/>
          </a:solidFill>
        </p:spPr>
        <p:txBody>
          <a:bodyPr wrap="square" lIns="320040" tIns="54864" rIns="54864" bIns="54864" anchor="ctr">
            <a:spAutoFit/>
          </a:bodyPr>
          <a:lstStyle/>
          <a:p>
            <a:pPr marL="0" lvl="1" fontAlgn="ctr">
              <a:lnSpc>
                <a:spcPct val="80000"/>
              </a:lnSpc>
              <a:spcAft>
                <a:spcPts val="300"/>
              </a:spcAft>
              <a:tabLst>
                <a:tab pos="914400" algn="l"/>
              </a:tabLst>
            </a:pPr>
            <a:r>
              <a:rPr lang="en-US" sz="2000" i="1" dirty="0">
                <a:solidFill>
                  <a:srgbClr val="FFFFFF"/>
                </a:solidFill>
                <a:latin typeface="KPMG Bold" panose="020B0803030202040204" pitchFamily="34" charset="0"/>
                <a:cs typeface="Calibri" panose="020F0502020204030204" pitchFamily="34" charset="0"/>
              </a:rPr>
              <a:t>Value</a:t>
            </a:r>
          </a:p>
          <a:p>
            <a:pPr marL="18288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Accurate data is key for successful IAM processes, including compliance audits</a:t>
            </a:r>
          </a:p>
          <a:p>
            <a:pPr marL="18288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Troubleshooting issues with data or audit issues can be solved quickly with a team dedicated to development and familiar with data and development functions</a:t>
            </a:r>
          </a:p>
          <a:p>
            <a:pPr marL="18288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Push application teams toward full/improved integration with IGA tool</a:t>
            </a:r>
          </a:p>
          <a:p>
            <a:pPr marL="182880" lvl="2" indent="-182880" fontAlgn="ctr">
              <a:spcAft>
                <a:spcPts val="300"/>
              </a:spcAft>
              <a:buClr>
                <a:schemeClr val="bg1"/>
              </a:buClr>
              <a:buFont typeface="Arial" panose="020B0604020202020204" pitchFamily="34" charset="0"/>
              <a:buChar char="•"/>
              <a:tabLst>
                <a:tab pos="1371600" algn="l"/>
              </a:tabLst>
            </a:pPr>
            <a:r>
              <a:rPr lang="en-US" sz="900" dirty="0">
                <a:solidFill>
                  <a:srgbClr val="FFFFFF"/>
                </a:solidFill>
                <a:latin typeface="Arial" panose="020B0604020202020204" pitchFamily="34" charset="0"/>
                <a:cs typeface="Calibri" panose="020F0502020204030204" pitchFamily="34" charset="0"/>
              </a:rPr>
              <a:t>Reduce time and effort required from access review team toward manual recertifications and data remediation during access review cycles</a:t>
            </a:r>
          </a:p>
        </p:txBody>
      </p:sp>
      <p:sp>
        <p:nvSpPr>
          <p:cNvPr id="90" name="TextBox 89">
            <a:extLst>
              <a:ext uri="{FF2B5EF4-FFF2-40B4-BE49-F238E27FC236}">
                <a16:creationId xmlns:a16="http://schemas.microsoft.com/office/drawing/2014/main" id="{43C6C3D1-BACF-E0A7-2FC6-E54E5EF4487E}"/>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102" name="TextBox 101">
            <a:extLst>
              <a:ext uri="{FF2B5EF4-FFF2-40B4-BE49-F238E27FC236}">
                <a16:creationId xmlns:a16="http://schemas.microsoft.com/office/drawing/2014/main" id="{90D0CAEC-324B-73B9-2239-08C3854506BC}"/>
              </a:ext>
            </a:extLst>
          </p:cNvPr>
          <p:cNvSpPr txBox="1"/>
          <p:nvPr/>
        </p:nvSpPr>
        <p:spPr>
          <a:xfrm>
            <a:off x="4855836" y="2271015"/>
            <a:ext cx="106087" cy="2149819"/>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103" name="TextBox 102">
            <a:extLst>
              <a:ext uri="{FF2B5EF4-FFF2-40B4-BE49-F238E27FC236}">
                <a16:creationId xmlns:a16="http://schemas.microsoft.com/office/drawing/2014/main" id="{3F629EA9-A3B3-8892-F744-4D27248814A4}"/>
              </a:ext>
            </a:extLst>
          </p:cNvPr>
          <p:cNvSpPr txBox="1"/>
          <p:nvPr/>
        </p:nvSpPr>
        <p:spPr>
          <a:xfrm>
            <a:off x="4855836" y="4502438"/>
            <a:ext cx="106087" cy="1342839"/>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105" name="Oval 104">
            <a:extLst>
              <a:ext uri="{FF2B5EF4-FFF2-40B4-BE49-F238E27FC236}">
                <a16:creationId xmlns:a16="http://schemas.microsoft.com/office/drawing/2014/main" id="{5A30E3E9-BE6F-AA45-0F49-E2D65DAC6B74}"/>
              </a:ext>
            </a:extLst>
          </p:cNvPr>
          <p:cNvSpPr/>
          <p:nvPr/>
        </p:nvSpPr>
        <p:spPr>
          <a:xfrm>
            <a:off x="4765530" y="1657524"/>
            <a:ext cx="286698" cy="286696"/>
          </a:xfrm>
          <a:prstGeom prst="ellipse">
            <a:avLst/>
          </a:prstGeom>
          <a:solidFill>
            <a:srgbClr val="FFFFFF"/>
          </a:solidFill>
          <a:ln w="1905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06" name="Arrow: Chevron 105">
            <a:extLst>
              <a:ext uri="{FF2B5EF4-FFF2-40B4-BE49-F238E27FC236}">
                <a16:creationId xmlns:a16="http://schemas.microsoft.com/office/drawing/2014/main" id="{BD278B21-F51F-B103-1FE2-B6903CD52ADE}"/>
              </a:ext>
            </a:extLst>
          </p:cNvPr>
          <p:cNvSpPr/>
          <p:nvPr/>
        </p:nvSpPr>
        <p:spPr>
          <a:xfrm>
            <a:off x="4833331" y="1725325"/>
            <a:ext cx="151096" cy="151095"/>
          </a:xfrm>
          <a:prstGeom prst="chevron">
            <a:avLst/>
          </a:prstGeom>
          <a:solidFill>
            <a:srgbClr val="1E49E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08" name="Oval 107">
            <a:extLst>
              <a:ext uri="{FF2B5EF4-FFF2-40B4-BE49-F238E27FC236}">
                <a16:creationId xmlns:a16="http://schemas.microsoft.com/office/drawing/2014/main" id="{568054C5-B1C8-4D4A-9A11-2D88B25ED8CA}"/>
              </a:ext>
            </a:extLst>
          </p:cNvPr>
          <p:cNvSpPr/>
          <p:nvPr/>
        </p:nvSpPr>
        <p:spPr>
          <a:xfrm>
            <a:off x="4765530" y="3202576"/>
            <a:ext cx="286698" cy="286696"/>
          </a:xfrm>
          <a:prstGeom prst="ellipse">
            <a:avLst/>
          </a:prstGeom>
          <a:solidFill>
            <a:srgbClr val="FFFFFF"/>
          </a:solidFill>
          <a:ln w="1905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09" name="Arrow: Chevron 108">
            <a:extLst>
              <a:ext uri="{FF2B5EF4-FFF2-40B4-BE49-F238E27FC236}">
                <a16:creationId xmlns:a16="http://schemas.microsoft.com/office/drawing/2014/main" id="{DBA5CED5-59E6-9BBC-70C2-A06BDC881006}"/>
              </a:ext>
            </a:extLst>
          </p:cNvPr>
          <p:cNvSpPr/>
          <p:nvPr/>
        </p:nvSpPr>
        <p:spPr>
          <a:xfrm>
            <a:off x="4833331" y="3270377"/>
            <a:ext cx="151096" cy="151095"/>
          </a:xfrm>
          <a:prstGeom prst="chevron">
            <a:avLst/>
          </a:prstGeom>
          <a:solidFill>
            <a:srgbClr val="1E49E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11" name="Oval 110">
            <a:extLst>
              <a:ext uri="{FF2B5EF4-FFF2-40B4-BE49-F238E27FC236}">
                <a16:creationId xmlns:a16="http://schemas.microsoft.com/office/drawing/2014/main" id="{76D49CA6-C922-2624-B026-42FBF392FC88}"/>
              </a:ext>
            </a:extLst>
          </p:cNvPr>
          <p:cNvSpPr/>
          <p:nvPr/>
        </p:nvSpPr>
        <p:spPr>
          <a:xfrm>
            <a:off x="4765530" y="5030977"/>
            <a:ext cx="286698" cy="286696"/>
          </a:xfrm>
          <a:prstGeom prst="ellipse">
            <a:avLst/>
          </a:prstGeom>
          <a:solidFill>
            <a:srgbClr val="FFFFFF"/>
          </a:solidFill>
          <a:ln w="1905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12" name="Arrow: Chevron 111">
            <a:extLst>
              <a:ext uri="{FF2B5EF4-FFF2-40B4-BE49-F238E27FC236}">
                <a16:creationId xmlns:a16="http://schemas.microsoft.com/office/drawing/2014/main" id="{D34E6000-E54F-95B1-A051-116D76ABAADD}"/>
              </a:ext>
            </a:extLst>
          </p:cNvPr>
          <p:cNvSpPr/>
          <p:nvPr/>
        </p:nvSpPr>
        <p:spPr>
          <a:xfrm>
            <a:off x="4833331" y="5098778"/>
            <a:ext cx="151096" cy="151095"/>
          </a:xfrm>
          <a:prstGeom prst="chevron">
            <a:avLst/>
          </a:prstGeom>
          <a:solidFill>
            <a:srgbClr val="1E49E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116" name="Rectangle 115">
            <a:extLst>
              <a:ext uri="{FF2B5EF4-FFF2-40B4-BE49-F238E27FC236}">
                <a16:creationId xmlns:a16="http://schemas.microsoft.com/office/drawing/2014/main" id="{F6BCE34D-8083-528F-6088-27C3E6AD7E47}"/>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4" name="Picture 3" descr="A group of people sitting at a table&#10;&#10;Description automatically generated">
            <a:extLst>
              <a:ext uri="{FF2B5EF4-FFF2-40B4-BE49-F238E27FC236}">
                <a16:creationId xmlns:a16="http://schemas.microsoft.com/office/drawing/2014/main" id="{F7E8C570-9382-A7DA-14AD-00EC4DB4828E}"/>
              </a:ext>
            </a:extLst>
          </p:cNvPr>
          <p:cNvPicPr>
            <a:picLocks noChangeAspect="1"/>
          </p:cNvPicPr>
          <p:nvPr/>
        </p:nvPicPr>
        <p:blipFill rotWithShape="1">
          <a:blip r:embed="rId2">
            <a:extLst>
              <a:ext uri="{28A0092B-C50C-407E-A947-70E740481C1C}">
                <a14:useLocalDpi xmlns:a14="http://schemas.microsoft.com/office/drawing/2010/main" val="0"/>
              </a:ext>
            </a:extLst>
          </a:blip>
          <a:srcRect l="72722" t="4611" r="1061" b="2209"/>
          <a:stretch/>
        </p:blipFill>
        <p:spPr>
          <a:xfrm flipH="1">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2110117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2">
            <a:extLst>
              <a:ext uri="{FF2B5EF4-FFF2-40B4-BE49-F238E27FC236}">
                <a16:creationId xmlns:a16="http://schemas.microsoft.com/office/drawing/2014/main" id="{B221DC5E-531F-3A88-3E3E-64C194C0822E}"/>
              </a:ext>
            </a:extLst>
          </p:cNvPr>
          <p:cNvSpPr>
            <a:spLocks/>
          </p:cNvSpPr>
          <p:nvPr/>
        </p:nvSpPr>
        <p:spPr bwMode="gray">
          <a:xfrm rot="900000">
            <a:off x="3062253" y="3924398"/>
            <a:ext cx="2139154" cy="1980040"/>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chemeClr val="accent4"/>
          </a:solidFill>
          <a:ln w="9525">
            <a:noFill/>
            <a:round/>
            <a:headEnd/>
            <a:tailEnd/>
          </a:ln>
        </p:spPr>
        <p:txBody>
          <a:bodyPr/>
          <a:lstStyle/>
          <a:p>
            <a:endParaRPr lang="en-US" sz="1600" dirty="0"/>
          </a:p>
        </p:txBody>
      </p:sp>
      <p:sp>
        <p:nvSpPr>
          <p:cNvPr id="43" name="TextBox 42">
            <a:extLst>
              <a:ext uri="{FF2B5EF4-FFF2-40B4-BE49-F238E27FC236}">
                <a16:creationId xmlns:a16="http://schemas.microsoft.com/office/drawing/2014/main" id="{9EC579B0-847E-9A44-5713-99DF137F31F6}"/>
              </a:ext>
            </a:extLst>
          </p:cNvPr>
          <p:cNvSpPr txBox="1"/>
          <p:nvPr/>
        </p:nvSpPr>
        <p:spPr>
          <a:xfrm>
            <a:off x="3649132" y="4806551"/>
            <a:ext cx="1308759" cy="590931"/>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600" dirty="0">
                <a:solidFill>
                  <a:schemeClr val="tx2"/>
                </a:solidFill>
                <a:latin typeface="KPMG Bold" panose="020B0803030202040204" pitchFamily="34" charset="0"/>
                <a:cs typeface="Times New Roman" panose="02020603050405020304" pitchFamily="18" charset="0"/>
              </a:rPr>
              <a:t>Identity threat detection and response</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Identity Threat Detection and Response (ITDR) team </a:t>
            </a:r>
            <a:r>
              <a:rPr lang="en-US" dirty="0">
                <a:solidFill>
                  <a:schemeClr val="accent1"/>
                </a:solidFill>
              </a:rPr>
              <a:t>(new)</a:t>
            </a:r>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729919" y="4187277"/>
            <a:ext cx="580595" cy="504700"/>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46" name="Rectangle 45">
            <a:extLst>
              <a:ext uri="{FF2B5EF4-FFF2-40B4-BE49-F238E27FC236}">
                <a16:creationId xmlns:a16="http://schemas.microsoft.com/office/drawing/2014/main" id="{A26ABC78-24DF-ECD8-C91B-6F2AC8EE7072}"/>
              </a:ext>
            </a:extLst>
          </p:cNvPr>
          <p:cNvSpPr/>
          <p:nvPr/>
        </p:nvSpPr>
        <p:spPr>
          <a:xfrm>
            <a:off x="5827719" y="1335675"/>
            <a:ext cx="45720" cy="4541250"/>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47" name="TextBox 46">
            <a:extLst>
              <a:ext uri="{FF2B5EF4-FFF2-40B4-BE49-F238E27FC236}">
                <a16:creationId xmlns:a16="http://schemas.microsoft.com/office/drawing/2014/main" id="{2546152B-66EE-23E8-5529-D833BF60BA78}"/>
              </a:ext>
            </a:extLst>
          </p:cNvPr>
          <p:cNvSpPr txBox="1"/>
          <p:nvPr/>
        </p:nvSpPr>
        <p:spPr>
          <a:xfrm>
            <a:off x="6005940" y="138953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0B8F5"/>
                </a:solidFill>
                <a:latin typeface="KPMG Bold" panose="020B0803030202040204" pitchFamily="34" charset="0"/>
                <a:cs typeface="Calibri" panose="020F0502020204030204" pitchFamily="34" charset="0"/>
              </a:rPr>
              <a:t>Team focused on using tool and reporting</a:t>
            </a:r>
          </a:p>
        </p:txBody>
      </p:sp>
      <p:sp>
        <p:nvSpPr>
          <p:cNvPr id="48" name="TextBox 47">
            <a:extLst>
              <a:ext uri="{FF2B5EF4-FFF2-40B4-BE49-F238E27FC236}">
                <a16:creationId xmlns:a16="http://schemas.microsoft.com/office/drawing/2014/main" id="{E2FA8861-BC41-ECA1-BDD0-91C2B5E70486}"/>
              </a:ext>
            </a:extLst>
          </p:cNvPr>
          <p:cNvSpPr txBox="1"/>
          <p:nvPr/>
        </p:nvSpPr>
        <p:spPr>
          <a:xfrm>
            <a:off x="6005940" y="2115968"/>
            <a:ext cx="5194128" cy="682238"/>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00B8F5"/>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00B8F5"/>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Identity is new threat perimeter, need to reduce attack surface</a:t>
            </a: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Identity is top vector for cyber attacks</a:t>
            </a:r>
          </a:p>
        </p:txBody>
      </p:sp>
      <p:sp>
        <p:nvSpPr>
          <p:cNvPr id="49" name="TextBox 48">
            <a:extLst>
              <a:ext uri="{FF2B5EF4-FFF2-40B4-BE49-F238E27FC236}">
                <a16:creationId xmlns:a16="http://schemas.microsoft.com/office/drawing/2014/main" id="{C0542242-7643-E5D3-743E-B93E2D0DAA02}"/>
              </a:ext>
            </a:extLst>
          </p:cNvPr>
          <p:cNvSpPr txBox="1"/>
          <p:nvPr/>
        </p:nvSpPr>
        <p:spPr>
          <a:xfrm>
            <a:off x="6005940" y="2952133"/>
            <a:ext cx="5194128" cy="1208023"/>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00B8F5"/>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ITDR allows organizations to detect and respond to identity threats before they can cause significant damage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ITDR can use variety of security controls to reduce identity threats that plague organizations today:</a:t>
            </a:r>
          </a:p>
          <a:p>
            <a:pPr marL="36576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MFA, RBAC, PAM, continuous monitoring, threat response planning</a:t>
            </a:r>
          </a:p>
        </p:txBody>
      </p:sp>
      <p:cxnSp>
        <p:nvCxnSpPr>
          <p:cNvPr id="50" name="Straight Connector 49">
            <a:extLst>
              <a:ext uri="{FF2B5EF4-FFF2-40B4-BE49-F238E27FC236}">
                <a16:creationId xmlns:a16="http://schemas.microsoft.com/office/drawing/2014/main" id="{425108EE-AD10-7FA9-BA46-5BAD10E12DC8}"/>
              </a:ext>
            </a:extLst>
          </p:cNvPr>
          <p:cNvCxnSpPr>
            <a:cxnSpLocks/>
          </p:cNvCxnSpPr>
          <p:nvPr/>
        </p:nvCxnSpPr>
        <p:spPr>
          <a:xfrm>
            <a:off x="6005940" y="2039004"/>
            <a:ext cx="5193870" cy="0"/>
          </a:xfrm>
          <a:prstGeom prst="line">
            <a:avLst/>
          </a:prstGeom>
          <a:ln w="6350">
            <a:solidFill>
              <a:srgbClr val="00B8F5"/>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9DA5680-D186-E38A-BB11-A99B78A3980B}"/>
              </a:ext>
            </a:extLst>
          </p:cNvPr>
          <p:cNvCxnSpPr>
            <a:cxnSpLocks/>
          </p:cNvCxnSpPr>
          <p:nvPr/>
        </p:nvCxnSpPr>
        <p:spPr>
          <a:xfrm>
            <a:off x="6005940" y="2875170"/>
            <a:ext cx="5193870" cy="0"/>
          </a:xfrm>
          <a:prstGeom prst="line">
            <a:avLst/>
          </a:prstGeom>
          <a:ln w="6350">
            <a:solidFill>
              <a:srgbClr val="00B8F5"/>
            </a:solidFill>
            <a:prstDash val="dash"/>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67A9903B-831B-4F2B-AA04-3EA23DBE606A}"/>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87" name="Group 270">
            <a:extLst>
              <a:ext uri="{FF2B5EF4-FFF2-40B4-BE49-F238E27FC236}">
                <a16:creationId xmlns:a16="http://schemas.microsoft.com/office/drawing/2014/main" id="{EA1C5F57-CD63-C2D6-914B-D97971992721}"/>
              </a:ext>
            </a:extLst>
          </p:cNvPr>
          <p:cNvGrpSpPr>
            <a:grpSpLocks noChangeAspect="1"/>
          </p:cNvGrpSpPr>
          <p:nvPr/>
        </p:nvGrpSpPr>
        <p:grpSpPr bwMode="auto">
          <a:xfrm>
            <a:off x="3059507" y="3226396"/>
            <a:ext cx="460788" cy="467700"/>
            <a:chOff x="619" y="3093"/>
            <a:chExt cx="600" cy="609"/>
          </a:xfrm>
        </p:grpSpPr>
        <p:sp>
          <p:nvSpPr>
            <p:cNvPr id="88" name="Freeform 271">
              <a:extLst>
                <a:ext uri="{FF2B5EF4-FFF2-40B4-BE49-F238E27FC236}">
                  <a16:creationId xmlns:a16="http://schemas.microsoft.com/office/drawing/2014/main" id="{CCF89C45-DDFB-9783-D61A-6092B9E54B46}"/>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272">
              <a:extLst>
                <a:ext uri="{FF2B5EF4-FFF2-40B4-BE49-F238E27FC236}">
                  <a16:creationId xmlns:a16="http://schemas.microsoft.com/office/drawing/2014/main" id="{86D3C806-6B68-C082-0E4E-2505DE9869BE}"/>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73">
              <a:extLst>
                <a:ext uri="{FF2B5EF4-FFF2-40B4-BE49-F238E27FC236}">
                  <a16:creationId xmlns:a16="http://schemas.microsoft.com/office/drawing/2014/main" id="{3DB244C5-29E3-AA83-4155-A8CAEA0504CC}"/>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274">
              <a:extLst>
                <a:ext uri="{FF2B5EF4-FFF2-40B4-BE49-F238E27FC236}">
                  <a16:creationId xmlns:a16="http://schemas.microsoft.com/office/drawing/2014/main" id="{7CF60290-1048-0154-7AB3-E9DF0AAA771B}"/>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275">
              <a:extLst>
                <a:ext uri="{FF2B5EF4-FFF2-40B4-BE49-F238E27FC236}">
                  <a16:creationId xmlns:a16="http://schemas.microsoft.com/office/drawing/2014/main" id="{3883072C-C43A-4959-F607-C10148BC4982}"/>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276">
              <a:extLst>
                <a:ext uri="{FF2B5EF4-FFF2-40B4-BE49-F238E27FC236}">
                  <a16:creationId xmlns:a16="http://schemas.microsoft.com/office/drawing/2014/main" id="{C91952B9-BD17-092D-0350-60A98489FF2F}"/>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277">
              <a:extLst>
                <a:ext uri="{FF2B5EF4-FFF2-40B4-BE49-F238E27FC236}">
                  <a16:creationId xmlns:a16="http://schemas.microsoft.com/office/drawing/2014/main" id="{25C8E743-0CC8-15B1-480B-D976C78DE081}"/>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278">
              <a:extLst>
                <a:ext uri="{FF2B5EF4-FFF2-40B4-BE49-F238E27FC236}">
                  <a16:creationId xmlns:a16="http://schemas.microsoft.com/office/drawing/2014/main" id="{6AD30C2C-AD9C-1563-0AED-78BBFF083A87}"/>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279">
              <a:extLst>
                <a:ext uri="{FF2B5EF4-FFF2-40B4-BE49-F238E27FC236}">
                  <a16:creationId xmlns:a16="http://schemas.microsoft.com/office/drawing/2014/main" id="{64F0ACB7-2B53-1E9A-3D5D-1247CE1153C6}"/>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80">
              <a:extLst>
                <a:ext uri="{FF2B5EF4-FFF2-40B4-BE49-F238E27FC236}">
                  <a16:creationId xmlns:a16="http://schemas.microsoft.com/office/drawing/2014/main" id="{880AD37C-F298-8A97-45DC-31A4FCADD17C}"/>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TextBox 5">
            <a:extLst>
              <a:ext uri="{FF2B5EF4-FFF2-40B4-BE49-F238E27FC236}">
                <a16:creationId xmlns:a16="http://schemas.microsoft.com/office/drawing/2014/main" id="{BA827DAD-3255-4CED-097B-126E6E27D683}"/>
              </a:ext>
            </a:extLst>
          </p:cNvPr>
          <p:cNvSpPr txBox="1"/>
          <p:nvPr/>
        </p:nvSpPr>
        <p:spPr>
          <a:xfrm>
            <a:off x="6005940" y="1752752"/>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0B8F5"/>
                </a:solidFill>
                <a:latin typeface="KPMG Bold" panose="020B0803030202040204" pitchFamily="34" charset="0"/>
                <a:cs typeface="Calibri" panose="020F0502020204030204" pitchFamily="34" charset="0"/>
              </a:rPr>
              <a:t>Involved in service account lifecycle management</a:t>
            </a:r>
          </a:p>
        </p:txBody>
      </p:sp>
      <p:cxnSp>
        <p:nvCxnSpPr>
          <p:cNvPr id="45" name="Straight Connector 44">
            <a:extLst>
              <a:ext uri="{FF2B5EF4-FFF2-40B4-BE49-F238E27FC236}">
                <a16:creationId xmlns:a16="http://schemas.microsoft.com/office/drawing/2014/main" id="{2980BCB8-2A17-14CC-D6D8-1AC586A2A4FD}"/>
              </a:ext>
            </a:extLst>
          </p:cNvPr>
          <p:cNvCxnSpPr>
            <a:cxnSpLocks/>
          </p:cNvCxnSpPr>
          <p:nvPr/>
        </p:nvCxnSpPr>
        <p:spPr>
          <a:xfrm>
            <a:off x="6005940" y="1675788"/>
            <a:ext cx="5193870" cy="0"/>
          </a:xfrm>
          <a:prstGeom prst="line">
            <a:avLst/>
          </a:prstGeom>
          <a:ln w="6350">
            <a:solidFill>
              <a:srgbClr val="00B8F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44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Identity Threat Detection and Response (ITDR) team </a:t>
            </a:r>
            <a:r>
              <a:rPr lang="en-US" dirty="0">
                <a:solidFill>
                  <a:schemeClr val="accent1"/>
                </a:solidFill>
              </a:rPr>
              <a:t>(new)</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chemeClr val="accent4"/>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00B8F5"/>
          </a:solidFill>
        </p:spPr>
        <p:txBody>
          <a:bodyPr wrap="square" lIns="320040" tIns="54864" rIns="54864" bIns="54864" anchor="ctr">
            <a:noAutofit/>
          </a:bodyPr>
          <a:lstStyle/>
          <a:p>
            <a:pPr marL="0" marR="0" lvl="1" fontAlgn="ctr">
              <a:spcAft>
                <a:spcPts val="300"/>
              </a:spcAft>
              <a:buClr>
                <a:schemeClr val="tx2"/>
              </a:buClr>
              <a:tabLst>
                <a:tab pos="9144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Team focused on using tool and reporting</a:t>
            </a:r>
          </a:p>
          <a:p>
            <a:pPr marL="0" marR="0" lvl="1" fontAlgn="ctr">
              <a:spcAft>
                <a:spcPts val="300"/>
              </a:spcAft>
              <a:buClr>
                <a:schemeClr val="tx2"/>
              </a:buClr>
              <a:tabLst>
                <a:tab pos="9144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Involved in service account lifecycle management</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00B8F5"/>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chemeClr val="tx2"/>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chemeClr val="tx2"/>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Identity is new threat perimeter, need to reduce attack surface</a:t>
            </a:r>
          </a:p>
          <a:p>
            <a:pPr marL="18288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Identity is top vector for cyber attacks</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742367"/>
          </a:xfrm>
          <a:prstGeom prst="rect">
            <a:avLst/>
          </a:prstGeom>
          <a:solidFill>
            <a:srgbClr val="00B8F5"/>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chemeClr val="tx2"/>
                </a:solidFill>
                <a:latin typeface="KPMG Bold" panose="020B0803030202040204" pitchFamily="34" charset="0"/>
                <a:cs typeface="Calibri" panose="020F0502020204030204" pitchFamily="34" charset="0"/>
              </a:rPr>
              <a:t>Value</a:t>
            </a:r>
          </a:p>
          <a:p>
            <a:pPr marL="18288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ITDR allows organizations to detect and respond to identity threats before they can cause significant damage</a:t>
            </a:r>
          </a:p>
          <a:p>
            <a:pPr marL="18288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ITDR can use variety of security controls to reduce identity threats that plague organizations today:</a:t>
            </a:r>
          </a:p>
          <a:p>
            <a:pPr marL="36576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MFA, RBAC, PAM, continuous monitoring, threat response planning</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24" name="Oval 23">
            <a:extLst>
              <a:ext uri="{FF2B5EF4-FFF2-40B4-BE49-F238E27FC236}">
                <a16:creationId xmlns:a16="http://schemas.microsoft.com/office/drawing/2014/main" id="{161F5D31-4C28-A3F8-9455-27A48D0708CE}"/>
              </a:ext>
            </a:extLst>
          </p:cNvPr>
          <p:cNvSpPr/>
          <p:nvPr/>
        </p:nvSpPr>
        <p:spPr>
          <a:xfrm>
            <a:off x="4765530" y="1657524"/>
            <a:ext cx="286698" cy="286696"/>
          </a:xfrm>
          <a:prstGeom prst="ellipse">
            <a:avLst/>
          </a:prstGeom>
          <a:solidFill>
            <a:srgbClr val="FFFFFF"/>
          </a:solidFill>
          <a:ln w="19050">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33331" y="1725325"/>
            <a:ext cx="151096" cy="151095"/>
          </a:xfrm>
          <a:prstGeom prst="chevron">
            <a:avLst/>
          </a:prstGeom>
          <a:solidFill>
            <a:srgbClr val="00B8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7" name="Oval 26">
            <a:extLst>
              <a:ext uri="{FF2B5EF4-FFF2-40B4-BE49-F238E27FC236}">
                <a16:creationId xmlns:a16="http://schemas.microsoft.com/office/drawing/2014/main" id="{C3451E69-0F53-DC2D-2941-B751523C0E28}"/>
              </a:ext>
            </a:extLst>
          </p:cNvPr>
          <p:cNvSpPr/>
          <p:nvPr/>
        </p:nvSpPr>
        <p:spPr>
          <a:xfrm>
            <a:off x="4765530" y="3002345"/>
            <a:ext cx="286698" cy="286696"/>
          </a:xfrm>
          <a:prstGeom prst="ellipse">
            <a:avLst/>
          </a:prstGeom>
          <a:solidFill>
            <a:srgbClr val="FFFFFF"/>
          </a:solidFill>
          <a:ln w="19050">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33331" y="3070146"/>
            <a:ext cx="151096" cy="151095"/>
          </a:xfrm>
          <a:prstGeom prst="chevron">
            <a:avLst/>
          </a:prstGeom>
          <a:solidFill>
            <a:srgbClr val="00B8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0" name="Oval 29">
            <a:extLst>
              <a:ext uri="{FF2B5EF4-FFF2-40B4-BE49-F238E27FC236}">
                <a16:creationId xmlns:a16="http://schemas.microsoft.com/office/drawing/2014/main" id="{3BF7805B-D012-5F2A-CA29-5587BC24994F}"/>
              </a:ext>
            </a:extLst>
          </p:cNvPr>
          <p:cNvSpPr/>
          <p:nvPr/>
        </p:nvSpPr>
        <p:spPr>
          <a:xfrm>
            <a:off x="4765530" y="4830746"/>
            <a:ext cx="286698" cy="286696"/>
          </a:xfrm>
          <a:prstGeom prst="ellipse">
            <a:avLst/>
          </a:prstGeom>
          <a:solidFill>
            <a:srgbClr val="FFFFFF"/>
          </a:solidFill>
          <a:ln w="19050">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33331" y="4898547"/>
            <a:ext cx="151096" cy="151095"/>
          </a:xfrm>
          <a:prstGeom prst="chevron">
            <a:avLst/>
          </a:prstGeom>
          <a:solidFill>
            <a:srgbClr val="00B8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 name="Rectangle 2">
            <a:extLst>
              <a:ext uri="{FF2B5EF4-FFF2-40B4-BE49-F238E27FC236}">
                <a16:creationId xmlns:a16="http://schemas.microsoft.com/office/drawing/2014/main" id="{09F7D92F-E94B-3C06-7897-B273256C7A9A}"/>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5" name="Picture 4" descr="A close-up of a server room&#10;&#10;Description automatically generated">
            <a:extLst>
              <a:ext uri="{FF2B5EF4-FFF2-40B4-BE49-F238E27FC236}">
                <a16:creationId xmlns:a16="http://schemas.microsoft.com/office/drawing/2014/main" id="{EE95FDBC-7442-6DC9-55FC-A74D047D0D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864"/>
          <a:stretch/>
        </p:blipFill>
        <p:spPr>
          <a:xfrm flipH="1">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1868671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5">
            <a:extLst>
              <a:ext uri="{FF2B5EF4-FFF2-40B4-BE49-F238E27FC236}">
                <a16:creationId xmlns:a16="http://schemas.microsoft.com/office/drawing/2014/main" id="{D73FDF5C-8968-2976-FD3C-140F0E982A3F}"/>
              </a:ext>
            </a:extLst>
          </p:cNvPr>
          <p:cNvSpPr>
            <a:spLocks/>
          </p:cNvSpPr>
          <p:nvPr/>
        </p:nvSpPr>
        <p:spPr bwMode="gray">
          <a:xfrm rot="900000">
            <a:off x="2025554" y="3657932"/>
            <a:ext cx="1904276" cy="2187135"/>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76D2FF"/>
          </a:solidFill>
          <a:ln w="9525">
            <a:noFill/>
            <a:round/>
            <a:headEnd/>
            <a:tailEnd/>
          </a:ln>
        </p:spPr>
        <p:txBody>
          <a:bodyPr/>
          <a:lstStyle/>
          <a:p>
            <a:endParaRPr lang="en-US" sz="1600" dirty="0"/>
          </a:p>
        </p:txBody>
      </p:sp>
      <p:sp>
        <p:nvSpPr>
          <p:cNvPr id="43" name="TextBox 42">
            <a:extLst>
              <a:ext uri="{FF2B5EF4-FFF2-40B4-BE49-F238E27FC236}">
                <a16:creationId xmlns:a16="http://schemas.microsoft.com/office/drawing/2014/main" id="{2623A70F-4E4F-544C-1794-7C13BA02FBAA}"/>
              </a:ext>
            </a:extLst>
          </p:cNvPr>
          <p:cNvSpPr txBox="1"/>
          <p:nvPr/>
        </p:nvSpPr>
        <p:spPr>
          <a:xfrm>
            <a:off x="2202344" y="5170131"/>
            <a:ext cx="1248133" cy="393954"/>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600" dirty="0">
                <a:solidFill>
                  <a:schemeClr val="tx2"/>
                </a:solidFill>
                <a:latin typeface="KPMG Bold" panose="020B0803030202040204" pitchFamily="34" charset="0"/>
                <a:cs typeface="Times New Roman" panose="02020603050405020304" pitchFamily="18" charset="0"/>
              </a:rPr>
              <a:t>Audit and </a:t>
            </a:r>
            <a:br>
              <a:rPr lang="en-US" sz="1600" dirty="0">
                <a:solidFill>
                  <a:schemeClr val="tx2"/>
                </a:solidFill>
                <a:latin typeface="KPMG Bold" panose="020B0803030202040204" pitchFamily="34" charset="0"/>
                <a:cs typeface="Times New Roman" panose="02020603050405020304" pitchFamily="18" charset="0"/>
              </a:rPr>
            </a:br>
            <a:r>
              <a:rPr lang="en-US" sz="1600" dirty="0">
                <a:solidFill>
                  <a:schemeClr val="tx2"/>
                </a:solidFill>
                <a:latin typeface="KPMG Bold" panose="020B0803030202040204" pitchFamily="34" charset="0"/>
                <a:cs typeface="Times New Roman" panose="02020603050405020304" pitchFamily="18" charset="0"/>
              </a:rPr>
              <a:t>compliance</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Audit and compliance team</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26467" y="4465713"/>
            <a:ext cx="528786" cy="574598"/>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cxnSp>
        <p:nvCxnSpPr>
          <p:cNvPr id="45" name="Straight Connector 44">
            <a:extLst>
              <a:ext uri="{FF2B5EF4-FFF2-40B4-BE49-F238E27FC236}">
                <a16:creationId xmlns:a16="http://schemas.microsoft.com/office/drawing/2014/main" id="{34AE4E40-287F-8B29-E1F1-77BF2033A27B}"/>
              </a:ext>
            </a:extLst>
          </p:cNvPr>
          <p:cNvCxnSpPr>
            <a:cxnSpLocks/>
          </p:cNvCxnSpPr>
          <p:nvPr/>
        </p:nvCxnSpPr>
        <p:spPr>
          <a:xfrm>
            <a:off x="3720305" y="5801177"/>
            <a:ext cx="2080287" cy="0"/>
          </a:xfrm>
          <a:prstGeom prst="line">
            <a:avLst/>
          </a:prstGeom>
          <a:ln w="6350">
            <a:solidFill>
              <a:srgbClr val="76D2FF"/>
            </a:solidFill>
            <a:prstDash val="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55EAF3C-B2A3-3112-3DFF-E66BA8B26EC4}"/>
              </a:ext>
            </a:extLst>
          </p:cNvPr>
          <p:cNvSpPr/>
          <p:nvPr/>
        </p:nvSpPr>
        <p:spPr>
          <a:xfrm>
            <a:off x="5827719" y="1335675"/>
            <a:ext cx="45720" cy="4541250"/>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47" name="TextBox 46">
            <a:extLst>
              <a:ext uri="{FF2B5EF4-FFF2-40B4-BE49-F238E27FC236}">
                <a16:creationId xmlns:a16="http://schemas.microsoft.com/office/drawing/2014/main" id="{46706B5E-23CC-4324-5026-10723DCA546D}"/>
              </a:ext>
            </a:extLst>
          </p:cNvPr>
          <p:cNvSpPr txBox="1"/>
          <p:nvPr/>
        </p:nvSpPr>
        <p:spPr>
          <a:xfrm>
            <a:off x="6005940" y="138953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76D2FF"/>
                </a:solidFill>
                <a:latin typeface="KPMG Bold" panose="020B0803030202040204" pitchFamily="34" charset="0"/>
                <a:cs typeface="Calibri" panose="020F0502020204030204" pitchFamily="34" charset="0"/>
              </a:rPr>
              <a:t>Role will be to interface with internal and external audit requests and testing</a:t>
            </a:r>
          </a:p>
        </p:txBody>
      </p:sp>
      <p:sp>
        <p:nvSpPr>
          <p:cNvPr id="48" name="TextBox 47">
            <a:extLst>
              <a:ext uri="{FF2B5EF4-FFF2-40B4-BE49-F238E27FC236}">
                <a16:creationId xmlns:a16="http://schemas.microsoft.com/office/drawing/2014/main" id="{691BED93-BC93-917B-C890-B12C10FAA0F9}"/>
              </a:ext>
            </a:extLst>
          </p:cNvPr>
          <p:cNvSpPr txBox="1"/>
          <p:nvPr/>
        </p:nvSpPr>
        <p:spPr>
          <a:xfrm>
            <a:off x="6005940" y="1753998"/>
            <a:ext cx="5194128" cy="1554272"/>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76D2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76D2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Develop expertise and understand all access controls</a:t>
            </a:r>
          </a:p>
          <a:p>
            <a:pPr marL="36576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Provisioning, termination, and access reviews</a:t>
            </a: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Shift from reactive to proactive approach</a:t>
            </a:r>
          </a:p>
          <a:p>
            <a:pPr marL="36576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Proactive QA of control effectiveness</a:t>
            </a:r>
          </a:p>
          <a:p>
            <a:pPr marL="54864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Real-time continuous control monitoring in IGA tool</a:t>
            </a:r>
          </a:p>
          <a:p>
            <a:pPr marL="73152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(e.g., Termination validation, maybe start with monthly checks)</a:t>
            </a:r>
          </a:p>
        </p:txBody>
      </p:sp>
      <p:sp>
        <p:nvSpPr>
          <p:cNvPr id="49" name="TextBox 48">
            <a:extLst>
              <a:ext uri="{FF2B5EF4-FFF2-40B4-BE49-F238E27FC236}">
                <a16:creationId xmlns:a16="http://schemas.microsoft.com/office/drawing/2014/main" id="{328A2DCF-1CE9-D249-C9CD-ED0771BE105A}"/>
              </a:ext>
            </a:extLst>
          </p:cNvPr>
          <p:cNvSpPr txBox="1"/>
          <p:nvPr/>
        </p:nvSpPr>
        <p:spPr>
          <a:xfrm>
            <a:off x="6005940" y="3458138"/>
            <a:ext cx="5194128" cy="2015936"/>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76D2FF"/>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Continuous monitoring will reduce audit issues as part of tedious access review controls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Ability to interact and respond with auditors as an individual entity without bringing in provisioning or engineering teams</a:t>
            </a:r>
          </a:p>
          <a:p>
            <a:pPr marL="36576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More efficient response time and understanding of environment</a:t>
            </a:r>
          </a:p>
          <a:p>
            <a:pPr marL="36576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Understanding of evidence requirements and what would be sufficient or acceptable to address audit concerns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Identify control issues before audits begin</a:t>
            </a:r>
          </a:p>
          <a:p>
            <a:pPr marL="36576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Ability to effectively explain issues in response to audit requests and communicate mitigation efforts</a:t>
            </a:r>
          </a:p>
        </p:txBody>
      </p:sp>
      <p:cxnSp>
        <p:nvCxnSpPr>
          <p:cNvPr id="50" name="Straight Connector 49">
            <a:extLst>
              <a:ext uri="{FF2B5EF4-FFF2-40B4-BE49-F238E27FC236}">
                <a16:creationId xmlns:a16="http://schemas.microsoft.com/office/drawing/2014/main" id="{34A4D663-2728-8DBF-406C-60D0B4A0A2B6}"/>
              </a:ext>
            </a:extLst>
          </p:cNvPr>
          <p:cNvCxnSpPr>
            <a:cxnSpLocks/>
          </p:cNvCxnSpPr>
          <p:nvPr/>
        </p:nvCxnSpPr>
        <p:spPr>
          <a:xfrm>
            <a:off x="6005940" y="1676411"/>
            <a:ext cx="5193870" cy="0"/>
          </a:xfrm>
          <a:prstGeom prst="line">
            <a:avLst/>
          </a:prstGeom>
          <a:ln w="6350">
            <a:solidFill>
              <a:srgbClr val="76D2FF"/>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DAE297A-3BE7-67B7-330C-FB72E4EEA3C1}"/>
              </a:ext>
            </a:extLst>
          </p:cNvPr>
          <p:cNvCxnSpPr>
            <a:cxnSpLocks/>
          </p:cNvCxnSpPr>
          <p:nvPr/>
        </p:nvCxnSpPr>
        <p:spPr>
          <a:xfrm>
            <a:off x="6005940" y="3373424"/>
            <a:ext cx="5193870" cy="0"/>
          </a:xfrm>
          <a:prstGeom prst="line">
            <a:avLst/>
          </a:prstGeom>
          <a:ln w="6350">
            <a:solidFill>
              <a:srgbClr val="76D2FF"/>
            </a:solidFill>
            <a:prstDash val="dash"/>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48A908BB-2D0E-9480-99D7-A5397D38F51E}"/>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92" name="Group 270">
            <a:extLst>
              <a:ext uri="{FF2B5EF4-FFF2-40B4-BE49-F238E27FC236}">
                <a16:creationId xmlns:a16="http://schemas.microsoft.com/office/drawing/2014/main" id="{2400C42E-01F3-F2AC-A4DF-30E55C3F7AC8}"/>
              </a:ext>
            </a:extLst>
          </p:cNvPr>
          <p:cNvGrpSpPr>
            <a:grpSpLocks noChangeAspect="1"/>
          </p:cNvGrpSpPr>
          <p:nvPr/>
        </p:nvGrpSpPr>
        <p:grpSpPr bwMode="auto">
          <a:xfrm>
            <a:off x="3059507" y="3226396"/>
            <a:ext cx="460788" cy="467700"/>
            <a:chOff x="619" y="3093"/>
            <a:chExt cx="600" cy="609"/>
          </a:xfrm>
        </p:grpSpPr>
        <p:sp>
          <p:nvSpPr>
            <p:cNvPr id="93" name="Freeform 271">
              <a:extLst>
                <a:ext uri="{FF2B5EF4-FFF2-40B4-BE49-F238E27FC236}">
                  <a16:creationId xmlns:a16="http://schemas.microsoft.com/office/drawing/2014/main" id="{84EC19D0-4C9E-4D8A-161B-276F5686CE5C}"/>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272">
              <a:extLst>
                <a:ext uri="{FF2B5EF4-FFF2-40B4-BE49-F238E27FC236}">
                  <a16:creationId xmlns:a16="http://schemas.microsoft.com/office/drawing/2014/main" id="{6EEB16D9-E252-BB0E-7D54-4C0E57DD651F}"/>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73">
              <a:extLst>
                <a:ext uri="{FF2B5EF4-FFF2-40B4-BE49-F238E27FC236}">
                  <a16:creationId xmlns:a16="http://schemas.microsoft.com/office/drawing/2014/main" id="{3CD7E983-BF61-2113-588C-68BB20CEE010}"/>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74">
              <a:extLst>
                <a:ext uri="{FF2B5EF4-FFF2-40B4-BE49-F238E27FC236}">
                  <a16:creationId xmlns:a16="http://schemas.microsoft.com/office/drawing/2014/main" id="{2B9B1E79-9644-11D1-54AA-8539BC1E03AB}"/>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275">
              <a:extLst>
                <a:ext uri="{FF2B5EF4-FFF2-40B4-BE49-F238E27FC236}">
                  <a16:creationId xmlns:a16="http://schemas.microsoft.com/office/drawing/2014/main" id="{10CEF10B-FCAA-CF26-59F6-98691E3A5FEE}"/>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276">
              <a:extLst>
                <a:ext uri="{FF2B5EF4-FFF2-40B4-BE49-F238E27FC236}">
                  <a16:creationId xmlns:a16="http://schemas.microsoft.com/office/drawing/2014/main" id="{461EE00C-5F8C-962A-61D2-FEB144AB62CE}"/>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277">
              <a:extLst>
                <a:ext uri="{FF2B5EF4-FFF2-40B4-BE49-F238E27FC236}">
                  <a16:creationId xmlns:a16="http://schemas.microsoft.com/office/drawing/2014/main" id="{2C7A4750-9B1F-1A98-5D19-71F9CDA74C7C}"/>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278">
              <a:extLst>
                <a:ext uri="{FF2B5EF4-FFF2-40B4-BE49-F238E27FC236}">
                  <a16:creationId xmlns:a16="http://schemas.microsoft.com/office/drawing/2014/main" id="{8AF562D5-3282-59EF-AB99-66BA74067003}"/>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79">
              <a:extLst>
                <a:ext uri="{FF2B5EF4-FFF2-40B4-BE49-F238E27FC236}">
                  <a16:creationId xmlns:a16="http://schemas.microsoft.com/office/drawing/2014/main" id="{0AAA5D0E-DF01-380E-F601-85BE7682591B}"/>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80">
              <a:extLst>
                <a:ext uri="{FF2B5EF4-FFF2-40B4-BE49-F238E27FC236}">
                  <a16:creationId xmlns:a16="http://schemas.microsoft.com/office/drawing/2014/main" id="{71D3C84A-58C6-DB03-68AD-E1C92CE7E67C}"/>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797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502F3-3234-CCC9-049A-B4B56DBBEA3F}"/>
              </a:ext>
            </a:extLst>
          </p:cNvPr>
          <p:cNvSpPr>
            <a:spLocks noGrp="1"/>
          </p:cNvSpPr>
          <p:nvPr>
            <p:ph type="title"/>
          </p:nvPr>
        </p:nvSpPr>
        <p:spPr>
          <a:xfrm>
            <a:off x="995364" y="431800"/>
            <a:ext cx="10204704" cy="533400"/>
          </a:xfrm>
        </p:spPr>
        <p:txBody>
          <a:bodyPr/>
          <a:lstStyle/>
          <a:p>
            <a:r>
              <a:rPr lang="en-US" dirty="0"/>
              <a:t>Agenda</a:t>
            </a:r>
          </a:p>
        </p:txBody>
      </p:sp>
      <p:pic>
        <p:nvPicPr>
          <p:cNvPr id="3" name="Picture 2">
            <a:extLst>
              <a:ext uri="{FF2B5EF4-FFF2-40B4-BE49-F238E27FC236}">
                <a16:creationId xmlns:a16="http://schemas.microsoft.com/office/drawing/2014/main" id="{7C64769A-0D1A-EBF4-3379-7D5C22686184}"/>
              </a:ext>
            </a:extLst>
          </p:cNvPr>
          <p:cNvPicPr>
            <a:picLocks noChangeAspect="1"/>
          </p:cNvPicPr>
          <p:nvPr/>
        </p:nvPicPr>
        <p:blipFill>
          <a:blip r:embed="rId3">
            <a:duotone>
              <a:prstClr val="black"/>
              <a:schemeClr val="accent1">
                <a:tint val="45000"/>
                <a:satMod val="400000"/>
              </a:schemeClr>
            </a:duotone>
          </a:blip>
          <a:srcRect r="31744"/>
          <a:stretch>
            <a:fillRect/>
          </a:stretch>
        </p:blipFill>
        <p:spPr>
          <a:xfrm>
            <a:off x="9169345" y="431800"/>
            <a:ext cx="2846308" cy="5292885"/>
          </a:xfrm>
          <a:custGeom>
            <a:avLst/>
            <a:gdLst>
              <a:gd name="connsiteX0" fmla="*/ 0 w 2846308"/>
              <a:gd name="connsiteY0" fmla="*/ 0 h 5292885"/>
              <a:gd name="connsiteX1" fmla="*/ 2846308 w 2846308"/>
              <a:gd name="connsiteY1" fmla="*/ 0 h 5292885"/>
              <a:gd name="connsiteX2" fmla="*/ 2846308 w 2846308"/>
              <a:gd name="connsiteY2" fmla="*/ 5292885 h 5292885"/>
              <a:gd name="connsiteX3" fmla="*/ 0 w 2846308"/>
              <a:gd name="connsiteY3" fmla="*/ 5292885 h 5292885"/>
            </a:gdLst>
            <a:ahLst/>
            <a:cxnLst>
              <a:cxn ang="0">
                <a:pos x="connsiteX0" y="connsiteY0"/>
              </a:cxn>
              <a:cxn ang="0">
                <a:pos x="connsiteX1" y="connsiteY1"/>
              </a:cxn>
              <a:cxn ang="0">
                <a:pos x="connsiteX2" y="connsiteY2"/>
              </a:cxn>
              <a:cxn ang="0">
                <a:pos x="connsiteX3" y="connsiteY3"/>
              </a:cxn>
            </a:cxnLst>
            <a:rect l="l" t="t" r="r" b="b"/>
            <a:pathLst>
              <a:path w="2846308" h="5292885">
                <a:moveTo>
                  <a:pt x="0" y="0"/>
                </a:moveTo>
                <a:lnTo>
                  <a:pt x="2846308" y="0"/>
                </a:lnTo>
                <a:lnTo>
                  <a:pt x="2846308" y="5292885"/>
                </a:lnTo>
                <a:lnTo>
                  <a:pt x="0" y="5292885"/>
                </a:lnTo>
                <a:close/>
              </a:path>
            </a:pathLst>
          </a:custGeom>
          <a:solidFill>
            <a:schemeClr val="bg1"/>
          </a:solidFill>
        </p:spPr>
      </p:pic>
      <p:sp>
        <p:nvSpPr>
          <p:cNvPr id="7" name="TextBox 6">
            <a:extLst>
              <a:ext uri="{FF2B5EF4-FFF2-40B4-BE49-F238E27FC236}">
                <a16:creationId xmlns:a16="http://schemas.microsoft.com/office/drawing/2014/main" id="{114397B0-096A-2124-5F4F-05220EB7FE5F}"/>
              </a:ext>
            </a:extLst>
          </p:cNvPr>
          <p:cNvSpPr txBox="1"/>
          <p:nvPr/>
        </p:nvSpPr>
        <p:spPr>
          <a:xfrm>
            <a:off x="874553" y="1225052"/>
            <a:ext cx="6094602" cy="2298065"/>
          </a:xfrm>
          <a:prstGeom prst="rect">
            <a:avLst/>
          </a:prstGeom>
          <a:noFill/>
        </p:spPr>
        <p:txBody>
          <a:bodyPr wrap="square">
            <a:spAutoFit/>
          </a:bodyPr>
          <a:lstStyle/>
          <a:p>
            <a:pPr marL="0" indent="0">
              <a:spcAft>
                <a:spcPts val="1600"/>
              </a:spcAft>
              <a:buClr>
                <a:srgbClr val="4BACC6"/>
              </a:buClr>
              <a:buNone/>
            </a:pPr>
            <a:r>
              <a:rPr lang="en-US" sz="1800" b="1" dirty="0">
                <a:solidFill>
                  <a:schemeClr val="tx2">
                    <a:lumMod val="75000"/>
                  </a:schemeClr>
                </a:solidFill>
              </a:rPr>
              <a:t>Key Tenets of Future State IAM</a:t>
            </a:r>
          </a:p>
          <a:p>
            <a:pPr marL="0" indent="0">
              <a:spcAft>
                <a:spcPts val="1600"/>
              </a:spcAft>
              <a:buClr>
                <a:srgbClr val="4BACC6"/>
              </a:buClr>
              <a:buNone/>
            </a:pPr>
            <a:r>
              <a:rPr lang="en-US" sz="1800" b="1" dirty="0">
                <a:solidFill>
                  <a:schemeClr val="tx2">
                    <a:lumMod val="75000"/>
                  </a:schemeClr>
                </a:solidFill>
              </a:rPr>
              <a:t>Case for Continued Investment</a:t>
            </a:r>
          </a:p>
          <a:p>
            <a:pPr marL="0" indent="0">
              <a:spcAft>
                <a:spcPts val="1600"/>
              </a:spcAft>
              <a:buClr>
                <a:srgbClr val="4BACC6"/>
              </a:buClr>
              <a:buNone/>
            </a:pPr>
            <a:r>
              <a:rPr lang="en-US" sz="1800" b="1" dirty="0">
                <a:solidFill>
                  <a:schemeClr val="tx2">
                    <a:lumMod val="75000"/>
                  </a:schemeClr>
                </a:solidFill>
              </a:rPr>
              <a:t>Operating Model </a:t>
            </a:r>
          </a:p>
          <a:p>
            <a:pPr marL="0" indent="0">
              <a:spcAft>
                <a:spcPts val="1600"/>
              </a:spcAft>
              <a:buClr>
                <a:srgbClr val="4BACC6"/>
              </a:buClr>
              <a:buNone/>
            </a:pPr>
            <a:r>
              <a:rPr lang="en-US" sz="1800" b="1" dirty="0">
                <a:solidFill>
                  <a:schemeClr val="tx2">
                    <a:lumMod val="75000"/>
                  </a:schemeClr>
                </a:solidFill>
              </a:rPr>
              <a:t>Advanced Capabilities</a:t>
            </a:r>
          </a:p>
          <a:p>
            <a:pPr marL="0" indent="0">
              <a:spcAft>
                <a:spcPts val="1600"/>
              </a:spcAft>
              <a:buClr>
                <a:srgbClr val="4BACC6"/>
              </a:buClr>
              <a:buNone/>
            </a:pPr>
            <a:r>
              <a:rPr lang="en-US" sz="1800" b="1" dirty="0">
                <a:solidFill>
                  <a:schemeClr val="tx2">
                    <a:lumMod val="75000"/>
                  </a:schemeClr>
                </a:solidFill>
              </a:rPr>
              <a:t>Double Click</a:t>
            </a:r>
            <a:endParaRPr lang="en-US" dirty="0"/>
          </a:p>
        </p:txBody>
      </p:sp>
    </p:spTree>
    <p:extLst>
      <p:ext uri="{BB962C8B-B14F-4D97-AF65-F5344CB8AC3E}">
        <p14:creationId xmlns:p14="http://schemas.microsoft.com/office/powerpoint/2010/main" val="4234071837"/>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Audit and compliance team</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ACEAFF"/>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ACEAFF"/>
          </a:solidFill>
        </p:spPr>
        <p:txBody>
          <a:bodyPr wrap="square" lIns="320040" tIns="54864" rIns="54864" bIns="54864" anchor="ctr">
            <a:noAutofit/>
          </a:bodyPr>
          <a:lstStyle/>
          <a:p>
            <a:pPr marL="0" marR="0" lvl="1" fontAlgn="ctr">
              <a:spcAft>
                <a:spcPts val="300"/>
              </a:spcAft>
              <a:buClr>
                <a:schemeClr val="tx2"/>
              </a:buClr>
              <a:tabLst>
                <a:tab pos="9144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Role will be to interface with internal and external audit requests and testing</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ACEAFF"/>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chemeClr val="tx2"/>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chemeClr val="tx2"/>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Develop expertise and understand all access controls</a:t>
            </a:r>
          </a:p>
          <a:p>
            <a:pPr marL="36576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Provisioning, termination, and access reviews</a:t>
            </a:r>
          </a:p>
          <a:p>
            <a:pPr marL="18288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Shift from reactive to proactive approach</a:t>
            </a:r>
          </a:p>
          <a:p>
            <a:pPr marL="36576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Proactive QA of control effectiveness</a:t>
            </a:r>
          </a:p>
          <a:p>
            <a:pPr marL="548640" marR="0" lvl="2" indent="-182880" fontAlgn="ctr">
              <a:spcAft>
                <a:spcPts val="3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Real-time continuous control monitoring in IGA tool</a:t>
            </a:r>
          </a:p>
          <a:p>
            <a:pPr marL="73152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(e.g., Termination validation, maybe start with monthly checks)</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845043"/>
          </a:xfrm>
          <a:prstGeom prst="rect">
            <a:avLst/>
          </a:prstGeom>
          <a:solidFill>
            <a:srgbClr val="ACEAFF"/>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chemeClr val="tx2"/>
                </a:solidFill>
                <a:latin typeface="KPMG Bold" panose="020B0803030202040204" pitchFamily="34" charset="0"/>
                <a:cs typeface="Calibri" panose="020F0502020204030204" pitchFamily="34" charset="0"/>
              </a:rPr>
              <a:t>Value</a:t>
            </a:r>
          </a:p>
          <a:p>
            <a:pPr marL="18288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Continuous monitoring will reduce audit issues as part of tedious access review controls</a:t>
            </a:r>
          </a:p>
          <a:p>
            <a:pPr marL="18288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Ability to interact and respond with auditors as an individual entity without bringing in provisioning or engineering teams</a:t>
            </a:r>
          </a:p>
          <a:p>
            <a:pPr marL="36576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More efficient response time and understanding of environment</a:t>
            </a:r>
          </a:p>
          <a:p>
            <a:pPr marL="36576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Understanding of evidence requirements and what would be sufficient or acceptable to address audit concerns</a:t>
            </a:r>
          </a:p>
          <a:p>
            <a:pPr marL="18288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Identify control issues before audits begin</a:t>
            </a:r>
          </a:p>
          <a:p>
            <a:pPr marL="365760" lvl="2" indent="-182880" fontAlgn="ctr">
              <a:spcAft>
                <a:spcPts val="3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Ability to effectively explain issues in response to audit requests and communicate mitigation efforts</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24" name="Oval 23">
            <a:extLst>
              <a:ext uri="{FF2B5EF4-FFF2-40B4-BE49-F238E27FC236}">
                <a16:creationId xmlns:a16="http://schemas.microsoft.com/office/drawing/2014/main" id="{161F5D31-4C28-A3F8-9455-27A48D0708CE}"/>
              </a:ext>
            </a:extLst>
          </p:cNvPr>
          <p:cNvSpPr/>
          <p:nvPr/>
        </p:nvSpPr>
        <p:spPr>
          <a:xfrm>
            <a:off x="4765530" y="1657524"/>
            <a:ext cx="286698" cy="286696"/>
          </a:xfrm>
          <a:prstGeom prst="ellipse">
            <a:avLst/>
          </a:prstGeom>
          <a:solidFill>
            <a:srgbClr val="FFFFFF"/>
          </a:solidFill>
          <a:ln w="19050">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33331" y="1725325"/>
            <a:ext cx="151096" cy="151095"/>
          </a:xfrm>
          <a:prstGeom prst="chevron">
            <a:avLst/>
          </a:prstGeom>
          <a:solidFill>
            <a:srgbClr val="ACEA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7" name="Oval 26">
            <a:extLst>
              <a:ext uri="{FF2B5EF4-FFF2-40B4-BE49-F238E27FC236}">
                <a16:creationId xmlns:a16="http://schemas.microsoft.com/office/drawing/2014/main" id="{C3451E69-0F53-DC2D-2941-B751523C0E28}"/>
              </a:ext>
            </a:extLst>
          </p:cNvPr>
          <p:cNvSpPr/>
          <p:nvPr/>
        </p:nvSpPr>
        <p:spPr>
          <a:xfrm>
            <a:off x="4765530" y="3002345"/>
            <a:ext cx="286698" cy="286696"/>
          </a:xfrm>
          <a:prstGeom prst="ellipse">
            <a:avLst/>
          </a:prstGeom>
          <a:solidFill>
            <a:srgbClr val="FFFFFF"/>
          </a:solidFill>
          <a:ln w="19050">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33331" y="3070146"/>
            <a:ext cx="151096" cy="151095"/>
          </a:xfrm>
          <a:prstGeom prst="chevron">
            <a:avLst/>
          </a:prstGeom>
          <a:solidFill>
            <a:srgbClr val="ACEA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0" name="Oval 29">
            <a:extLst>
              <a:ext uri="{FF2B5EF4-FFF2-40B4-BE49-F238E27FC236}">
                <a16:creationId xmlns:a16="http://schemas.microsoft.com/office/drawing/2014/main" id="{3BF7805B-D012-5F2A-CA29-5587BC24994F}"/>
              </a:ext>
            </a:extLst>
          </p:cNvPr>
          <p:cNvSpPr/>
          <p:nvPr/>
        </p:nvSpPr>
        <p:spPr>
          <a:xfrm>
            <a:off x="4765530" y="4830746"/>
            <a:ext cx="286698" cy="286696"/>
          </a:xfrm>
          <a:prstGeom prst="ellipse">
            <a:avLst/>
          </a:prstGeom>
          <a:solidFill>
            <a:srgbClr val="FFFFFF"/>
          </a:solidFill>
          <a:ln w="19050">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33331" y="4898547"/>
            <a:ext cx="151096" cy="151095"/>
          </a:xfrm>
          <a:prstGeom prst="chevron">
            <a:avLst/>
          </a:prstGeom>
          <a:solidFill>
            <a:srgbClr val="ACEA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 name="Rectangle 2">
            <a:extLst>
              <a:ext uri="{FF2B5EF4-FFF2-40B4-BE49-F238E27FC236}">
                <a16:creationId xmlns:a16="http://schemas.microsoft.com/office/drawing/2014/main" id="{6B0489B0-D657-EAD4-77D3-A7D066B16368}"/>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5" name="Picture 4" descr="A person sitting at a table&#10;&#10;Description automatically generated">
            <a:extLst>
              <a:ext uri="{FF2B5EF4-FFF2-40B4-BE49-F238E27FC236}">
                <a16:creationId xmlns:a16="http://schemas.microsoft.com/office/drawing/2014/main" id="{16ED1269-4D89-00C7-F2AE-AA3C984D61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864"/>
          <a:stretch/>
        </p:blipFill>
        <p:spPr>
          <a:xfrm>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1896340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0">
            <a:extLst>
              <a:ext uri="{FF2B5EF4-FFF2-40B4-BE49-F238E27FC236}">
                <a16:creationId xmlns:a16="http://schemas.microsoft.com/office/drawing/2014/main" id="{14A25132-5824-6B85-78B6-71C34DA9169F}"/>
              </a:ext>
            </a:extLst>
          </p:cNvPr>
          <p:cNvSpPr>
            <a:spLocks/>
          </p:cNvSpPr>
          <p:nvPr/>
        </p:nvSpPr>
        <p:spPr bwMode="gray">
          <a:xfrm rot="900000">
            <a:off x="850226" y="3305597"/>
            <a:ext cx="2141681" cy="1980038"/>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0C233C"/>
          </a:solidFill>
          <a:ln w="9525">
            <a:noFill/>
            <a:round/>
            <a:headEnd/>
            <a:tailEnd/>
          </a:ln>
        </p:spPr>
        <p:txBody>
          <a:bodyPr/>
          <a:lstStyle/>
          <a:p>
            <a:endParaRPr lang="en-US" sz="1600" dirty="0"/>
          </a:p>
        </p:txBody>
      </p:sp>
      <p:sp>
        <p:nvSpPr>
          <p:cNvPr id="43" name="TextBox 42">
            <a:extLst>
              <a:ext uri="{FF2B5EF4-FFF2-40B4-BE49-F238E27FC236}">
                <a16:creationId xmlns:a16="http://schemas.microsoft.com/office/drawing/2014/main" id="{6FC633C9-35A0-DC40-0451-E5746F4CAD06}"/>
              </a:ext>
            </a:extLst>
          </p:cNvPr>
          <p:cNvSpPr txBox="1"/>
          <p:nvPr/>
        </p:nvSpPr>
        <p:spPr>
          <a:xfrm>
            <a:off x="1075741" y="4248601"/>
            <a:ext cx="763170" cy="196977"/>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600" dirty="0">
                <a:solidFill>
                  <a:srgbClr val="FFFFFF"/>
                </a:solidFill>
                <a:latin typeface="KPMG Bold" panose="020B0803030202040204" pitchFamily="34" charset="0"/>
                <a:cs typeface="Times New Roman" panose="02020603050405020304" pitchFamily="18" charset="0"/>
              </a:rPr>
              <a:t>RBAC</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RBAC</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endParaRPr lang="en-US" sz="1600" dirty="0"/>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1867942" y="3741792"/>
            <a:ext cx="558800" cy="568162"/>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44" name="Rectangle 43">
            <a:extLst>
              <a:ext uri="{FF2B5EF4-FFF2-40B4-BE49-F238E27FC236}">
                <a16:creationId xmlns:a16="http://schemas.microsoft.com/office/drawing/2014/main" id="{37AFCBE2-118B-7EB8-2266-5E6ED6110344}"/>
              </a:ext>
            </a:extLst>
          </p:cNvPr>
          <p:cNvSpPr/>
          <p:nvPr/>
        </p:nvSpPr>
        <p:spPr>
          <a:xfrm>
            <a:off x="5827719" y="1335675"/>
            <a:ext cx="45720" cy="4541250"/>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45" name="TextBox 44">
            <a:extLst>
              <a:ext uri="{FF2B5EF4-FFF2-40B4-BE49-F238E27FC236}">
                <a16:creationId xmlns:a16="http://schemas.microsoft.com/office/drawing/2014/main" id="{8F713248-7A4F-AFC3-B241-48682969A899}"/>
              </a:ext>
            </a:extLst>
          </p:cNvPr>
          <p:cNvSpPr txBox="1"/>
          <p:nvPr/>
        </p:nvSpPr>
        <p:spPr>
          <a:xfrm>
            <a:off x="6005940" y="138953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C233C"/>
                </a:solidFill>
                <a:latin typeface="KPMG Bold" panose="020B0803030202040204" pitchFamily="34" charset="0"/>
                <a:cs typeface="Calibri" panose="020F0502020204030204" pitchFamily="34" charset="0"/>
              </a:rPr>
              <a:t>Future RBAC strategy and role construction</a:t>
            </a:r>
          </a:p>
        </p:txBody>
      </p:sp>
      <p:sp>
        <p:nvSpPr>
          <p:cNvPr id="46" name="TextBox 45">
            <a:extLst>
              <a:ext uri="{FF2B5EF4-FFF2-40B4-BE49-F238E27FC236}">
                <a16:creationId xmlns:a16="http://schemas.microsoft.com/office/drawing/2014/main" id="{F5D78180-F192-0C61-20F9-6A935D3FFA1A}"/>
              </a:ext>
            </a:extLst>
          </p:cNvPr>
          <p:cNvSpPr txBox="1"/>
          <p:nvPr/>
        </p:nvSpPr>
        <p:spPr>
          <a:xfrm>
            <a:off x="6005940" y="2623247"/>
            <a:ext cx="5194128" cy="1054135"/>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0C233C"/>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0C233C"/>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RBAC strategy is ad hoc and has little governance as is</a:t>
            </a: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No RBAC for HS systems</a:t>
            </a: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Enhance RBAC structure to differentiate basic/default network access from higher risk access to sensitive systems </a:t>
            </a:r>
          </a:p>
        </p:txBody>
      </p:sp>
      <p:sp>
        <p:nvSpPr>
          <p:cNvPr id="47" name="TextBox 46">
            <a:extLst>
              <a:ext uri="{FF2B5EF4-FFF2-40B4-BE49-F238E27FC236}">
                <a16:creationId xmlns:a16="http://schemas.microsoft.com/office/drawing/2014/main" id="{8F6CCCFF-C93C-47C5-DD3D-ABC32A23BE8D}"/>
              </a:ext>
            </a:extLst>
          </p:cNvPr>
          <p:cNvSpPr txBox="1"/>
          <p:nvPr/>
        </p:nvSpPr>
        <p:spPr>
          <a:xfrm>
            <a:off x="6005940" y="3813671"/>
            <a:ext cx="5194128" cy="1733808"/>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0C233C"/>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Governance RBAC will allow streamlining for provisioning and easier management of entitlements and application data</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Role governance will allow for cohesive interpretation across enterprise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Removing old or barely used roles will reduce processing power needs on systems for reviews and/or BAU operations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Ability to separate ‘basic’ or ‘default’ access from higher risk entitlements in provisioning/deprovisioning requests and access reviews to more effectively manage access risks</a:t>
            </a:r>
          </a:p>
        </p:txBody>
      </p:sp>
      <p:cxnSp>
        <p:nvCxnSpPr>
          <p:cNvPr id="48" name="Straight Connector 47">
            <a:extLst>
              <a:ext uri="{FF2B5EF4-FFF2-40B4-BE49-F238E27FC236}">
                <a16:creationId xmlns:a16="http://schemas.microsoft.com/office/drawing/2014/main" id="{0E5ECADD-2191-9CAB-3E49-94AB8C21F0B1}"/>
              </a:ext>
            </a:extLst>
          </p:cNvPr>
          <p:cNvCxnSpPr>
            <a:cxnSpLocks/>
          </p:cNvCxnSpPr>
          <p:nvPr/>
        </p:nvCxnSpPr>
        <p:spPr>
          <a:xfrm>
            <a:off x="6005940" y="2012547"/>
            <a:ext cx="5193870" cy="0"/>
          </a:xfrm>
          <a:prstGeom prst="line">
            <a:avLst/>
          </a:prstGeom>
          <a:ln w="6350">
            <a:solidFill>
              <a:srgbClr val="0C233C"/>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6101AEA-2081-9B1C-D5E5-FB17C7E14240}"/>
              </a:ext>
            </a:extLst>
          </p:cNvPr>
          <p:cNvCxnSpPr>
            <a:cxnSpLocks/>
          </p:cNvCxnSpPr>
          <p:nvPr/>
        </p:nvCxnSpPr>
        <p:spPr>
          <a:xfrm>
            <a:off x="6005940" y="3745527"/>
            <a:ext cx="5193870" cy="0"/>
          </a:xfrm>
          <a:prstGeom prst="line">
            <a:avLst/>
          </a:prstGeom>
          <a:ln w="6350">
            <a:solidFill>
              <a:srgbClr val="0C233C"/>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062360E-8959-898A-AECF-61D248B03710}"/>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51" name="Group 270">
            <a:extLst>
              <a:ext uri="{FF2B5EF4-FFF2-40B4-BE49-F238E27FC236}">
                <a16:creationId xmlns:a16="http://schemas.microsoft.com/office/drawing/2014/main" id="{AFAA60A9-5482-5B81-B278-3DB524CD3A09}"/>
              </a:ext>
            </a:extLst>
          </p:cNvPr>
          <p:cNvGrpSpPr>
            <a:grpSpLocks noChangeAspect="1"/>
          </p:cNvGrpSpPr>
          <p:nvPr/>
        </p:nvGrpSpPr>
        <p:grpSpPr bwMode="auto">
          <a:xfrm>
            <a:off x="3059507" y="3226396"/>
            <a:ext cx="460788" cy="467700"/>
            <a:chOff x="619" y="3093"/>
            <a:chExt cx="600" cy="609"/>
          </a:xfrm>
        </p:grpSpPr>
        <p:sp>
          <p:nvSpPr>
            <p:cNvPr id="52" name="Freeform 271">
              <a:extLst>
                <a:ext uri="{FF2B5EF4-FFF2-40B4-BE49-F238E27FC236}">
                  <a16:creationId xmlns:a16="http://schemas.microsoft.com/office/drawing/2014/main" id="{7CC8A94F-92E3-96E0-E84F-6240934E7160}"/>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272">
              <a:extLst>
                <a:ext uri="{FF2B5EF4-FFF2-40B4-BE49-F238E27FC236}">
                  <a16:creationId xmlns:a16="http://schemas.microsoft.com/office/drawing/2014/main" id="{5972E014-865D-9FAE-A5F8-9AF5BFEBCABA}"/>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273">
              <a:extLst>
                <a:ext uri="{FF2B5EF4-FFF2-40B4-BE49-F238E27FC236}">
                  <a16:creationId xmlns:a16="http://schemas.microsoft.com/office/drawing/2014/main" id="{8C824509-0F92-70D2-C518-BF4F54106DF7}"/>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274">
              <a:extLst>
                <a:ext uri="{FF2B5EF4-FFF2-40B4-BE49-F238E27FC236}">
                  <a16:creationId xmlns:a16="http://schemas.microsoft.com/office/drawing/2014/main" id="{27C90F34-6A31-4E2F-F24D-3A8C47298C77}"/>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275">
              <a:extLst>
                <a:ext uri="{FF2B5EF4-FFF2-40B4-BE49-F238E27FC236}">
                  <a16:creationId xmlns:a16="http://schemas.microsoft.com/office/drawing/2014/main" id="{84F52DFB-0D82-4742-45AA-C396C2C583CB}"/>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276">
              <a:extLst>
                <a:ext uri="{FF2B5EF4-FFF2-40B4-BE49-F238E27FC236}">
                  <a16:creationId xmlns:a16="http://schemas.microsoft.com/office/drawing/2014/main" id="{29441E06-CF73-CE8C-80EE-C985C0C68987}"/>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277">
              <a:extLst>
                <a:ext uri="{FF2B5EF4-FFF2-40B4-BE49-F238E27FC236}">
                  <a16:creationId xmlns:a16="http://schemas.microsoft.com/office/drawing/2014/main" id="{1C367753-621F-6F97-7A1F-E781BD0A6276}"/>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278">
              <a:extLst>
                <a:ext uri="{FF2B5EF4-FFF2-40B4-BE49-F238E27FC236}">
                  <a16:creationId xmlns:a16="http://schemas.microsoft.com/office/drawing/2014/main" id="{18ACD10F-DE4D-162B-1462-0F8730761E88}"/>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79">
              <a:extLst>
                <a:ext uri="{FF2B5EF4-FFF2-40B4-BE49-F238E27FC236}">
                  <a16:creationId xmlns:a16="http://schemas.microsoft.com/office/drawing/2014/main" id="{EB0AD33A-2EE8-FB4B-2917-7DBFFECB82D2}"/>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80">
              <a:extLst>
                <a:ext uri="{FF2B5EF4-FFF2-40B4-BE49-F238E27FC236}">
                  <a16:creationId xmlns:a16="http://schemas.microsoft.com/office/drawing/2014/main" id="{95883A11-2F9B-F11E-4CE3-6EE7E69B0066}"/>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4" name="TextBox 3">
            <a:extLst>
              <a:ext uri="{FF2B5EF4-FFF2-40B4-BE49-F238E27FC236}">
                <a16:creationId xmlns:a16="http://schemas.microsoft.com/office/drawing/2014/main" id="{FF783184-3546-67C1-1F53-7A64102BB8CF}"/>
              </a:ext>
            </a:extLst>
          </p:cNvPr>
          <p:cNvSpPr txBox="1"/>
          <p:nvPr/>
        </p:nvSpPr>
        <p:spPr>
          <a:xfrm>
            <a:off x="6005940" y="1735114"/>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C233C"/>
                </a:solidFill>
                <a:latin typeface="KPMG Bold" panose="020B0803030202040204" pitchFamily="34" charset="0"/>
                <a:cs typeface="Calibri" panose="020F0502020204030204" pitchFamily="34" charset="0"/>
              </a:rPr>
              <a:t>Simplify roles, simplify governance</a:t>
            </a:r>
          </a:p>
        </p:txBody>
      </p:sp>
      <p:sp>
        <p:nvSpPr>
          <p:cNvPr id="14" name="TextBox 13">
            <a:extLst>
              <a:ext uri="{FF2B5EF4-FFF2-40B4-BE49-F238E27FC236}">
                <a16:creationId xmlns:a16="http://schemas.microsoft.com/office/drawing/2014/main" id="{E74435DA-827F-3CF2-3969-C80AB5206A75}"/>
              </a:ext>
            </a:extLst>
          </p:cNvPr>
          <p:cNvSpPr txBox="1"/>
          <p:nvPr/>
        </p:nvSpPr>
        <p:spPr>
          <a:xfrm>
            <a:off x="6005940" y="2080692"/>
            <a:ext cx="5194128" cy="406265"/>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C233C"/>
                </a:solidFill>
                <a:latin typeface="KPMG Bold" panose="020B0803030202040204" pitchFamily="34" charset="0"/>
                <a:cs typeface="Calibri" panose="020F0502020204030204" pitchFamily="34" charset="0"/>
              </a:rPr>
              <a:t>Focus on teams/apps hiring hundreds of people daily, these are areas where having roles will make impact on quick provisioning</a:t>
            </a:r>
          </a:p>
        </p:txBody>
      </p:sp>
      <p:cxnSp>
        <p:nvCxnSpPr>
          <p:cNvPr id="71" name="Straight Connector 70">
            <a:extLst>
              <a:ext uri="{FF2B5EF4-FFF2-40B4-BE49-F238E27FC236}">
                <a16:creationId xmlns:a16="http://schemas.microsoft.com/office/drawing/2014/main" id="{A320D3AB-5D7A-ED81-2068-547B56801C55}"/>
              </a:ext>
            </a:extLst>
          </p:cNvPr>
          <p:cNvCxnSpPr>
            <a:cxnSpLocks/>
          </p:cNvCxnSpPr>
          <p:nvPr/>
        </p:nvCxnSpPr>
        <p:spPr>
          <a:xfrm>
            <a:off x="6005940" y="2555102"/>
            <a:ext cx="5193870" cy="0"/>
          </a:xfrm>
          <a:prstGeom prst="line">
            <a:avLst/>
          </a:prstGeom>
          <a:ln w="6350">
            <a:solidFill>
              <a:srgbClr val="0C233C"/>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EE017CC-73F5-E9CA-D87A-192935A8B874}"/>
              </a:ext>
            </a:extLst>
          </p:cNvPr>
          <p:cNvCxnSpPr>
            <a:cxnSpLocks/>
          </p:cNvCxnSpPr>
          <p:nvPr/>
        </p:nvCxnSpPr>
        <p:spPr>
          <a:xfrm>
            <a:off x="6005940" y="1666969"/>
            <a:ext cx="5193870" cy="0"/>
          </a:xfrm>
          <a:prstGeom prst="line">
            <a:avLst/>
          </a:prstGeom>
          <a:ln w="6350">
            <a:solidFill>
              <a:srgbClr val="0C233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876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RBAC</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0C233C"/>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0C233C"/>
          </a:solidFill>
        </p:spPr>
        <p:txBody>
          <a:bodyPr wrap="square" lIns="320040" tIns="54864" rIns="54864" bIns="54864" anchor="ctr">
            <a:noAutofit/>
          </a:bodyPr>
          <a:lstStyle/>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Future RBAC strategy and role construction</a:t>
            </a:r>
          </a:p>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Simplify roles, simplify governance</a:t>
            </a:r>
          </a:p>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Focus on teams/apps hiring hundreds of people daily, these are areas where having roles will make impact on quick provisioning</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0C233C"/>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rgbClr val="FFFF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RBAC strategy is ad hoc and has little governance as is</a:t>
            </a: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No RBAC for HS systems</a:t>
            </a: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Enhance RBAC structure to differentiate basic/default network access from higher risk access to sensitive systems </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742367"/>
          </a:xfrm>
          <a:prstGeom prst="rect">
            <a:avLst/>
          </a:prstGeom>
          <a:solidFill>
            <a:srgbClr val="0C233C"/>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rgbClr val="FFFFFF"/>
                </a:solidFill>
                <a:latin typeface="KPMG Bold" panose="020B0803030202040204" pitchFamily="34" charset="0"/>
                <a:cs typeface="Calibri" panose="020F0502020204030204" pitchFamily="34" charset="0"/>
              </a:rPr>
              <a:t>Value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Governance RBAC will allow streamlining for provisioning and easier management of entitlements and application data</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Role governance will allow for cohesive interpretation across enterprise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Removing old or barely used roles will reduce processing power needs on systems for reviews and/or BAU operations</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Ability to separate ‘basic’ or ‘default’ access from higher risk entitlements in provisioning/deprovisioning requests and access reviews to more effectively manage access risks</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24" name="Oval 23">
            <a:extLst>
              <a:ext uri="{FF2B5EF4-FFF2-40B4-BE49-F238E27FC236}">
                <a16:creationId xmlns:a16="http://schemas.microsoft.com/office/drawing/2014/main" id="{161F5D31-4C28-A3F8-9455-27A48D0708CE}"/>
              </a:ext>
            </a:extLst>
          </p:cNvPr>
          <p:cNvSpPr/>
          <p:nvPr/>
        </p:nvSpPr>
        <p:spPr>
          <a:xfrm>
            <a:off x="4765530" y="1657524"/>
            <a:ext cx="286698" cy="286696"/>
          </a:xfrm>
          <a:prstGeom prst="ellipse">
            <a:avLst/>
          </a:prstGeom>
          <a:solidFill>
            <a:srgbClr val="FFFFFF"/>
          </a:solidFill>
          <a:ln w="19050">
            <a:solidFill>
              <a:srgbClr val="0C233C"/>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33331" y="1725325"/>
            <a:ext cx="151096" cy="151095"/>
          </a:xfrm>
          <a:prstGeom prst="chevron">
            <a:avLst/>
          </a:prstGeom>
          <a:solidFill>
            <a:srgbClr val="0C233C"/>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7" name="Oval 26">
            <a:extLst>
              <a:ext uri="{FF2B5EF4-FFF2-40B4-BE49-F238E27FC236}">
                <a16:creationId xmlns:a16="http://schemas.microsoft.com/office/drawing/2014/main" id="{C3451E69-0F53-DC2D-2941-B751523C0E28}"/>
              </a:ext>
            </a:extLst>
          </p:cNvPr>
          <p:cNvSpPr/>
          <p:nvPr/>
        </p:nvSpPr>
        <p:spPr>
          <a:xfrm>
            <a:off x="4765530" y="3002345"/>
            <a:ext cx="286698" cy="286696"/>
          </a:xfrm>
          <a:prstGeom prst="ellipse">
            <a:avLst/>
          </a:prstGeom>
          <a:solidFill>
            <a:srgbClr val="FFFFFF"/>
          </a:solidFill>
          <a:ln w="19050">
            <a:solidFill>
              <a:srgbClr val="0C233C"/>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33331" y="3070146"/>
            <a:ext cx="151096" cy="151095"/>
          </a:xfrm>
          <a:prstGeom prst="chevron">
            <a:avLst/>
          </a:prstGeom>
          <a:solidFill>
            <a:srgbClr val="0C233C"/>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0" name="Oval 29">
            <a:extLst>
              <a:ext uri="{FF2B5EF4-FFF2-40B4-BE49-F238E27FC236}">
                <a16:creationId xmlns:a16="http://schemas.microsoft.com/office/drawing/2014/main" id="{3BF7805B-D012-5F2A-CA29-5587BC24994F}"/>
              </a:ext>
            </a:extLst>
          </p:cNvPr>
          <p:cNvSpPr/>
          <p:nvPr/>
        </p:nvSpPr>
        <p:spPr>
          <a:xfrm>
            <a:off x="4765530" y="4830746"/>
            <a:ext cx="286698" cy="286696"/>
          </a:xfrm>
          <a:prstGeom prst="ellipse">
            <a:avLst/>
          </a:prstGeom>
          <a:solidFill>
            <a:srgbClr val="FFFFFF"/>
          </a:solidFill>
          <a:ln w="19050">
            <a:solidFill>
              <a:srgbClr val="0C233C"/>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33331" y="4898547"/>
            <a:ext cx="151096" cy="151095"/>
          </a:xfrm>
          <a:prstGeom prst="chevron">
            <a:avLst/>
          </a:prstGeom>
          <a:solidFill>
            <a:srgbClr val="0C233C"/>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 name="Rectangle 2">
            <a:extLst>
              <a:ext uri="{FF2B5EF4-FFF2-40B4-BE49-F238E27FC236}">
                <a16:creationId xmlns:a16="http://schemas.microsoft.com/office/drawing/2014/main" id="{62EEF93E-A42E-E8A4-C241-9E6C9EA799BF}"/>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5" name="Picture 4" descr="A person holding a computer&#10;&#10;Description automatically generated">
            <a:extLst>
              <a:ext uri="{FF2B5EF4-FFF2-40B4-BE49-F238E27FC236}">
                <a16:creationId xmlns:a16="http://schemas.microsoft.com/office/drawing/2014/main" id="{A89BDA38-149D-D1E8-D558-348F64CAA4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3989" r="7875"/>
          <a:stretch/>
        </p:blipFill>
        <p:spPr>
          <a:xfrm>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3634518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9">
            <a:extLst>
              <a:ext uri="{FF2B5EF4-FFF2-40B4-BE49-F238E27FC236}">
                <a16:creationId xmlns:a16="http://schemas.microsoft.com/office/drawing/2014/main" id="{96F71D0F-6293-475A-28AC-D41BBD707E32}"/>
              </a:ext>
            </a:extLst>
          </p:cNvPr>
          <p:cNvSpPr>
            <a:spLocks/>
          </p:cNvSpPr>
          <p:nvPr/>
        </p:nvSpPr>
        <p:spPr bwMode="gray">
          <a:xfrm rot="900000">
            <a:off x="1176544" y="1919724"/>
            <a:ext cx="2189668" cy="1856286"/>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098E7E"/>
          </a:solidFill>
          <a:ln w="9525">
            <a:noFill/>
            <a:round/>
            <a:headEnd/>
            <a:tailEnd/>
          </a:ln>
        </p:spPr>
        <p:txBody>
          <a:bodyPr/>
          <a:lstStyle/>
          <a:p>
            <a:endParaRPr lang="en-US" sz="1600" dirty="0"/>
          </a:p>
        </p:txBody>
      </p:sp>
      <p:sp>
        <p:nvSpPr>
          <p:cNvPr id="43" name="TextBox 42">
            <a:extLst>
              <a:ext uri="{FF2B5EF4-FFF2-40B4-BE49-F238E27FC236}">
                <a16:creationId xmlns:a16="http://schemas.microsoft.com/office/drawing/2014/main" id="{61220CD3-7A44-055B-D004-F3FFA2A466DD}"/>
              </a:ext>
            </a:extLst>
          </p:cNvPr>
          <p:cNvSpPr txBox="1"/>
          <p:nvPr/>
        </p:nvSpPr>
        <p:spPr>
          <a:xfrm>
            <a:off x="1223840" y="2540394"/>
            <a:ext cx="830040" cy="393954"/>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600" dirty="0">
                <a:solidFill>
                  <a:srgbClr val="FFFFFF"/>
                </a:solidFill>
                <a:latin typeface="KPMG Bold" panose="020B0803030202040204" pitchFamily="34" charset="0"/>
                <a:cs typeface="Times New Roman" panose="02020603050405020304" pitchFamily="18" charset="0"/>
              </a:rPr>
              <a:t>Technical operations</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Technical operations (Level 2 engineering)</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endParaRPr lang="en-US" sz="1600" dirty="0"/>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endParaRPr lang="en-US" sz="1600" dirty="0"/>
          </a:p>
        </p:txBody>
      </p:sp>
      <p:sp>
        <p:nvSpPr>
          <p:cNvPr id="5" name="Freeform 51">
            <a:extLst>
              <a:ext uri="{FF2B5EF4-FFF2-40B4-BE49-F238E27FC236}">
                <a16:creationId xmlns:a16="http://schemas.microsoft.com/office/drawing/2014/main" id="{70F58AAB-A2BF-C5C1-C076-9A2422CA3721}"/>
              </a:ext>
            </a:extLst>
          </p:cNvPr>
          <p:cNvSpPr>
            <a:spLocks/>
          </p:cNvSpPr>
          <p:nvPr/>
        </p:nvSpPr>
        <p:spPr bwMode="gray">
          <a:xfrm rot="900000">
            <a:off x="2138729" y="1584960"/>
            <a:ext cx="1390173" cy="1778598"/>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6" name="TextBox 15">
            <a:extLst>
              <a:ext uri="{FF2B5EF4-FFF2-40B4-BE49-F238E27FC236}">
                <a16:creationId xmlns:a16="http://schemas.microsoft.com/office/drawing/2014/main" id="{0820D25A-2876-CCD9-8782-012D53E08CFF}"/>
              </a:ext>
            </a:extLst>
          </p:cNvPr>
          <p:cNvSpPr txBox="1"/>
          <p:nvPr/>
        </p:nvSpPr>
        <p:spPr>
          <a:xfrm>
            <a:off x="2513343" y="1905364"/>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1986964" y="2881713"/>
            <a:ext cx="651962" cy="505776"/>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945912" y="2370866"/>
            <a:ext cx="408779" cy="450704"/>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44" name="Rectangle 43">
            <a:extLst>
              <a:ext uri="{FF2B5EF4-FFF2-40B4-BE49-F238E27FC236}">
                <a16:creationId xmlns:a16="http://schemas.microsoft.com/office/drawing/2014/main" id="{8BB9E517-F2BA-2482-1317-3E2658F9E5F6}"/>
              </a:ext>
            </a:extLst>
          </p:cNvPr>
          <p:cNvSpPr/>
          <p:nvPr/>
        </p:nvSpPr>
        <p:spPr>
          <a:xfrm>
            <a:off x="5827719" y="1335675"/>
            <a:ext cx="45720" cy="4541250"/>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45" name="TextBox 44">
            <a:extLst>
              <a:ext uri="{FF2B5EF4-FFF2-40B4-BE49-F238E27FC236}">
                <a16:creationId xmlns:a16="http://schemas.microsoft.com/office/drawing/2014/main" id="{A511D2AA-6926-C216-1FA0-35D4AFC0424D}"/>
              </a:ext>
            </a:extLst>
          </p:cNvPr>
          <p:cNvSpPr txBox="1"/>
          <p:nvPr/>
        </p:nvSpPr>
        <p:spPr>
          <a:xfrm>
            <a:off x="6005940" y="138953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98E7E"/>
                </a:solidFill>
                <a:latin typeface="KPMG Bold" panose="020B0803030202040204" pitchFamily="34" charset="0"/>
                <a:cs typeface="Calibri" panose="020F0502020204030204" pitchFamily="34" charset="0"/>
              </a:rPr>
              <a:t>Governance focus for engineering requests</a:t>
            </a:r>
          </a:p>
        </p:txBody>
      </p:sp>
      <p:sp>
        <p:nvSpPr>
          <p:cNvPr id="46" name="TextBox 45">
            <a:extLst>
              <a:ext uri="{FF2B5EF4-FFF2-40B4-BE49-F238E27FC236}">
                <a16:creationId xmlns:a16="http://schemas.microsoft.com/office/drawing/2014/main" id="{E051763E-40F2-4415-6A2F-1491B07D2A01}"/>
              </a:ext>
            </a:extLst>
          </p:cNvPr>
          <p:cNvSpPr txBox="1"/>
          <p:nvPr/>
        </p:nvSpPr>
        <p:spPr>
          <a:xfrm>
            <a:off x="6005940" y="1753998"/>
            <a:ext cx="5194128" cy="682238"/>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098E7E"/>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098E7E"/>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Establish roles and responsibilities for each group (focus engineering)</a:t>
            </a:r>
          </a:p>
          <a:p>
            <a:pPr marL="36576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Work closely with Governance development team</a:t>
            </a:r>
          </a:p>
        </p:txBody>
      </p:sp>
      <p:sp>
        <p:nvSpPr>
          <p:cNvPr id="47" name="TextBox 46">
            <a:extLst>
              <a:ext uri="{FF2B5EF4-FFF2-40B4-BE49-F238E27FC236}">
                <a16:creationId xmlns:a16="http://schemas.microsoft.com/office/drawing/2014/main" id="{2643C94E-B9A3-9A88-3917-04649C3167F5}"/>
              </a:ext>
            </a:extLst>
          </p:cNvPr>
          <p:cNvSpPr txBox="1"/>
          <p:nvPr/>
        </p:nvSpPr>
        <p:spPr>
          <a:xfrm>
            <a:off x="6005940" y="2593775"/>
            <a:ext cx="5194128" cy="836126"/>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098E7E"/>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Clearly defined roles and expectations related to multitude of Identity needs</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Governance requirements can be addressed timely and prioritized along with other Identity areas</a:t>
            </a:r>
          </a:p>
        </p:txBody>
      </p:sp>
      <p:cxnSp>
        <p:nvCxnSpPr>
          <p:cNvPr id="48" name="Straight Connector 47">
            <a:extLst>
              <a:ext uri="{FF2B5EF4-FFF2-40B4-BE49-F238E27FC236}">
                <a16:creationId xmlns:a16="http://schemas.microsoft.com/office/drawing/2014/main" id="{85D72849-5F7C-03C1-5B19-CB995E3FF9E1}"/>
              </a:ext>
            </a:extLst>
          </p:cNvPr>
          <p:cNvCxnSpPr>
            <a:cxnSpLocks/>
          </p:cNvCxnSpPr>
          <p:nvPr/>
        </p:nvCxnSpPr>
        <p:spPr>
          <a:xfrm>
            <a:off x="6005940" y="1676411"/>
            <a:ext cx="5193870" cy="0"/>
          </a:xfrm>
          <a:prstGeom prst="line">
            <a:avLst/>
          </a:prstGeom>
          <a:ln w="6350">
            <a:solidFill>
              <a:srgbClr val="098E7E"/>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D4339C-AA50-10B5-C776-EFC62C9CE50B}"/>
              </a:ext>
            </a:extLst>
          </p:cNvPr>
          <p:cNvCxnSpPr>
            <a:cxnSpLocks/>
          </p:cNvCxnSpPr>
          <p:nvPr/>
        </p:nvCxnSpPr>
        <p:spPr>
          <a:xfrm>
            <a:off x="6005940" y="2515803"/>
            <a:ext cx="5193870" cy="0"/>
          </a:xfrm>
          <a:prstGeom prst="line">
            <a:avLst/>
          </a:prstGeom>
          <a:ln w="6350">
            <a:solidFill>
              <a:srgbClr val="098E7E"/>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0464F8B-6E70-46A7-C9F5-1AB71EBC2819}"/>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51" name="Group 270">
            <a:extLst>
              <a:ext uri="{FF2B5EF4-FFF2-40B4-BE49-F238E27FC236}">
                <a16:creationId xmlns:a16="http://schemas.microsoft.com/office/drawing/2014/main" id="{877E6ED6-CADC-BFD1-4540-5200BC7BFCBF}"/>
              </a:ext>
            </a:extLst>
          </p:cNvPr>
          <p:cNvGrpSpPr>
            <a:grpSpLocks noChangeAspect="1"/>
          </p:cNvGrpSpPr>
          <p:nvPr/>
        </p:nvGrpSpPr>
        <p:grpSpPr bwMode="auto">
          <a:xfrm>
            <a:off x="3059507" y="3226396"/>
            <a:ext cx="460788" cy="467700"/>
            <a:chOff x="619" y="3093"/>
            <a:chExt cx="600" cy="609"/>
          </a:xfrm>
        </p:grpSpPr>
        <p:sp>
          <p:nvSpPr>
            <p:cNvPr id="52" name="Freeform 271">
              <a:extLst>
                <a:ext uri="{FF2B5EF4-FFF2-40B4-BE49-F238E27FC236}">
                  <a16:creationId xmlns:a16="http://schemas.microsoft.com/office/drawing/2014/main" id="{F2CC1700-FAAC-3D20-72DE-38EA7A92FD13}"/>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272">
              <a:extLst>
                <a:ext uri="{FF2B5EF4-FFF2-40B4-BE49-F238E27FC236}">
                  <a16:creationId xmlns:a16="http://schemas.microsoft.com/office/drawing/2014/main" id="{E2880579-2A3F-86CB-9C45-4E837B116E35}"/>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273">
              <a:extLst>
                <a:ext uri="{FF2B5EF4-FFF2-40B4-BE49-F238E27FC236}">
                  <a16:creationId xmlns:a16="http://schemas.microsoft.com/office/drawing/2014/main" id="{7442DFBD-5B7F-8677-3A15-D980B1D49293}"/>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274">
              <a:extLst>
                <a:ext uri="{FF2B5EF4-FFF2-40B4-BE49-F238E27FC236}">
                  <a16:creationId xmlns:a16="http://schemas.microsoft.com/office/drawing/2014/main" id="{EA1ACBDA-E7C3-ED9B-2462-56FF620F397F}"/>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275">
              <a:extLst>
                <a:ext uri="{FF2B5EF4-FFF2-40B4-BE49-F238E27FC236}">
                  <a16:creationId xmlns:a16="http://schemas.microsoft.com/office/drawing/2014/main" id="{90193C83-9DE6-DE78-B171-E8CC2A0C0806}"/>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276">
              <a:extLst>
                <a:ext uri="{FF2B5EF4-FFF2-40B4-BE49-F238E27FC236}">
                  <a16:creationId xmlns:a16="http://schemas.microsoft.com/office/drawing/2014/main" id="{723F4013-8F90-3041-6350-186ED9EAC7F5}"/>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277">
              <a:extLst>
                <a:ext uri="{FF2B5EF4-FFF2-40B4-BE49-F238E27FC236}">
                  <a16:creationId xmlns:a16="http://schemas.microsoft.com/office/drawing/2014/main" id="{416F43CE-339D-A75C-5317-7E58334C5622}"/>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278">
              <a:extLst>
                <a:ext uri="{FF2B5EF4-FFF2-40B4-BE49-F238E27FC236}">
                  <a16:creationId xmlns:a16="http://schemas.microsoft.com/office/drawing/2014/main" id="{64701764-E817-9C86-3333-CFC8985DCF51}"/>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79">
              <a:extLst>
                <a:ext uri="{FF2B5EF4-FFF2-40B4-BE49-F238E27FC236}">
                  <a16:creationId xmlns:a16="http://schemas.microsoft.com/office/drawing/2014/main" id="{F148B91C-142A-E56A-7080-559DC58AD42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80">
              <a:extLst>
                <a:ext uri="{FF2B5EF4-FFF2-40B4-BE49-F238E27FC236}">
                  <a16:creationId xmlns:a16="http://schemas.microsoft.com/office/drawing/2014/main" id="{40C10EF2-AB52-2974-BB17-F9DC514A2C23}"/>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59869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Technical operations (Level 2 engineering)</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098E7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098E7E"/>
          </a:solidFill>
        </p:spPr>
        <p:txBody>
          <a:bodyPr wrap="square" lIns="320040" tIns="54864" rIns="54864" bIns="54864" anchor="ctr">
            <a:noAutofit/>
          </a:bodyPr>
          <a:lstStyle/>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Governance focus for engineering requests</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098E7E"/>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rgbClr val="FFFF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Establish roles and responsibilities for each group (focus engineering)</a:t>
            </a:r>
          </a:p>
          <a:p>
            <a:pPr marL="36576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Work closely with Governance development team</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742367"/>
          </a:xfrm>
          <a:prstGeom prst="rect">
            <a:avLst/>
          </a:prstGeom>
          <a:solidFill>
            <a:srgbClr val="098E7E"/>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rgbClr val="FFFFFF"/>
                </a:solidFill>
                <a:latin typeface="KPMG Bold" panose="020B0803030202040204" pitchFamily="34" charset="0"/>
                <a:cs typeface="Calibri" panose="020F0502020204030204" pitchFamily="34" charset="0"/>
              </a:rPr>
              <a:t>Value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Clearly defined roles and expectations related to multitude of Identity needs</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Governance requirements can be addressed timely and prioritized along with other Identity areas</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24" name="Oval 23">
            <a:extLst>
              <a:ext uri="{FF2B5EF4-FFF2-40B4-BE49-F238E27FC236}">
                <a16:creationId xmlns:a16="http://schemas.microsoft.com/office/drawing/2014/main" id="{161F5D31-4C28-A3F8-9455-27A48D0708CE}"/>
              </a:ext>
            </a:extLst>
          </p:cNvPr>
          <p:cNvSpPr/>
          <p:nvPr/>
        </p:nvSpPr>
        <p:spPr>
          <a:xfrm>
            <a:off x="4765530" y="1657524"/>
            <a:ext cx="286698" cy="286696"/>
          </a:xfrm>
          <a:prstGeom prst="ellipse">
            <a:avLst/>
          </a:prstGeom>
          <a:solidFill>
            <a:srgbClr val="FFFFFF"/>
          </a:solidFill>
          <a:ln w="19050">
            <a:solidFill>
              <a:srgbClr val="098E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33331" y="1725325"/>
            <a:ext cx="151096" cy="151095"/>
          </a:xfrm>
          <a:prstGeom prst="chevron">
            <a:avLst/>
          </a:prstGeom>
          <a:solidFill>
            <a:srgbClr val="098E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7" name="Oval 26">
            <a:extLst>
              <a:ext uri="{FF2B5EF4-FFF2-40B4-BE49-F238E27FC236}">
                <a16:creationId xmlns:a16="http://schemas.microsoft.com/office/drawing/2014/main" id="{C3451E69-0F53-DC2D-2941-B751523C0E28}"/>
              </a:ext>
            </a:extLst>
          </p:cNvPr>
          <p:cNvSpPr/>
          <p:nvPr/>
        </p:nvSpPr>
        <p:spPr>
          <a:xfrm>
            <a:off x="4765530" y="3002345"/>
            <a:ext cx="286698" cy="286696"/>
          </a:xfrm>
          <a:prstGeom prst="ellipse">
            <a:avLst/>
          </a:prstGeom>
          <a:solidFill>
            <a:srgbClr val="FFFFFF"/>
          </a:solidFill>
          <a:ln w="19050">
            <a:solidFill>
              <a:srgbClr val="098E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33331" y="3070146"/>
            <a:ext cx="151096" cy="151095"/>
          </a:xfrm>
          <a:prstGeom prst="chevron">
            <a:avLst/>
          </a:prstGeom>
          <a:solidFill>
            <a:srgbClr val="098E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0" name="Oval 29">
            <a:extLst>
              <a:ext uri="{FF2B5EF4-FFF2-40B4-BE49-F238E27FC236}">
                <a16:creationId xmlns:a16="http://schemas.microsoft.com/office/drawing/2014/main" id="{3BF7805B-D012-5F2A-CA29-5587BC24994F}"/>
              </a:ext>
            </a:extLst>
          </p:cNvPr>
          <p:cNvSpPr/>
          <p:nvPr/>
        </p:nvSpPr>
        <p:spPr>
          <a:xfrm>
            <a:off x="4765530" y="4830746"/>
            <a:ext cx="286698" cy="286696"/>
          </a:xfrm>
          <a:prstGeom prst="ellipse">
            <a:avLst/>
          </a:prstGeom>
          <a:solidFill>
            <a:srgbClr val="FFFFFF"/>
          </a:solidFill>
          <a:ln w="19050">
            <a:solidFill>
              <a:srgbClr val="098E7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33331" y="4898547"/>
            <a:ext cx="151096" cy="151095"/>
          </a:xfrm>
          <a:prstGeom prst="chevron">
            <a:avLst/>
          </a:prstGeom>
          <a:solidFill>
            <a:srgbClr val="098E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 name="Rectangle 2">
            <a:extLst>
              <a:ext uri="{FF2B5EF4-FFF2-40B4-BE49-F238E27FC236}">
                <a16:creationId xmlns:a16="http://schemas.microsoft.com/office/drawing/2014/main" id="{0E9003E4-FE75-C939-7108-4768D0732375}"/>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5" name="Picture 4" descr="A person sitting at a desk with a computer&#10;&#10;Description automatically generated">
            <a:extLst>
              <a:ext uri="{FF2B5EF4-FFF2-40B4-BE49-F238E27FC236}">
                <a16:creationId xmlns:a16="http://schemas.microsoft.com/office/drawing/2014/main" id="{3E8050C8-778C-3A88-3EB3-681C5725F9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9512" r="2352"/>
          <a:stretch/>
        </p:blipFill>
        <p:spPr>
          <a:xfrm>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319723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35ABB6-6BCC-C39E-C7D5-41EE3CAC3092}"/>
              </a:ext>
            </a:extLst>
          </p:cNvPr>
          <p:cNvSpPr>
            <a:spLocks noGrp="1"/>
          </p:cNvSpPr>
          <p:nvPr>
            <p:ph type="body" sz="quarter" idx="10"/>
          </p:nvPr>
        </p:nvSpPr>
        <p:spPr/>
        <p:txBody>
          <a:bodyPr/>
          <a:lstStyle/>
          <a:p>
            <a:r>
              <a:rPr lang="en-US" dirty="0"/>
              <a:t>Need</a:t>
            </a:r>
          </a:p>
          <a:p>
            <a:pPr marL="285750" indent="-285750">
              <a:buFont typeface="Arial" panose="020B0604020202020204" pitchFamily="34" charset="0"/>
              <a:buChar char="•"/>
            </a:pPr>
            <a:r>
              <a:rPr lang="en-US" b="0" dirty="0"/>
              <a:t>Establishing a DevOps team in the CIAM space is required to sustain current engineering efforts – Client access and provisioning, GetOkta tool, Tenant base builds and revisions via Terraform. </a:t>
            </a:r>
          </a:p>
          <a:p>
            <a:pPr marL="285750" indent="-285750">
              <a:buFont typeface="Arial" panose="020B0604020202020204" pitchFamily="34" charset="0"/>
              <a:buChar char="•"/>
            </a:pPr>
            <a:r>
              <a:rPr lang="en-US" b="0" dirty="0"/>
              <a:t>This team will also be tasked with new engineering efforts that are critical to the platforms operated by the CIAM team.</a:t>
            </a:r>
          </a:p>
          <a:p>
            <a:endParaRPr lang="en-US" dirty="0"/>
          </a:p>
          <a:p>
            <a:r>
              <a:rPr lang="en-US" dirty="0"/>
              <a:t>Value</a:t>
            </a:r>
          </a:p>
          <a:p>
            <a:pPr marL="285750" indent="-285750">
              <a:buFont typeface="Arial" panose="020B0604020202020204" pitchFamily="34" charset="0"/>
              <a:buChar char="•"/>
            </a:pPr>
            <a:r>
              <a:rPr lang="en-US" b="0" dirty="0"/>
              <a:t>This allows the team to engineer centralized solutions to opportunities for service refinement, growth and optimization vs. any piecemeal solutions built by teams such as digital and core engineering.</a:t>
            </a:r>
          </a:p>
          <a:p>
            <a:pPr marL="285750" indent="-285750">
              <a:buFont typeface="Arial" panose="020B0604020202020204" pitchFamily="34" charset="0"/>
              <a:buChar char="•"/>
            </a:pPr>
            <a:r>
              <a:rPr lang="en-US" b="0" dirty="0"/>
              <a:t>It allows better control of inorganic organizational changes such as M&amp;As and Divestitures which would lead to BU centric solutions gravitating away from the enterprise.</a:t>
            </a:r>
          </a:p>
        </p:txBody>
      </p:sp>
      <p:sp>
        <p:nvSpPr>
          <p:cNvPr id="2" name="Title 1">
            <a:extLst>
              <a:ext uri="{FF2B5EF4-FFF2-40B4-BE49-F238E27FC236}">
                <a16:creationId xmlns:a16="http://schemas.microsoft.com/office/drawing/2014/main" id="{9E185304-C564-B4B7-F9DE-E0D47E4E3456}"/>
              </a:ext>
            </a:extLst>
          </p:cNvPr>
          <p:cNvSpPr>
            <a:spLocks noGrp="1"/>
          </p:cNvSpPr>
          <p:nvPr>
            <p:ph type="title"/>
          </p:nvPr>
        </p:nvSpPr>
        <p:spPr/>
        <p:txBody>
          <a:bodyPr/>
          <a:lstStyle/>
          <a:p>
            <a:r>
              <a:rPr lang="en-US" dirty="0"/>
              <a:t>CIAM - DevOps</a:t>
            </a:r>
          </a:p>
        </p:txBody>
      </p:sp>
    </p:spTree>
    <p:extLst>
      <p:ext uri="{BB962C8B-B14F-4D97-AF65-F5344CB8AC3E}">
        <p14:creationId xmlns:p14="http://schemas.microsoft.com/office/powerpoint/2010/main" val="2457211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35ABB6-6BCC-C39E-C7D5-41EE3CAC3092}"/>
              </a:ext>
            </a:extLst>
          </p:cNvPr>
          <p:cNvSpPr>
            <a:spLocks noGrp="1"/>
          </p:cNvSpPr>
          <p:nvPr>
            <p:ph type="body" sz="quarter" idx="10"/>
          </p:nvPr>
        </p:nvSpPr>
        <p:spPr/>
        <p:txBody>
          <a:bodyPr/>
          <a:lstStyle/>
          <a:p>
            <a:r>
              <a:rPr lang="en-US" dirty="0"/>
              <a:t>Need</a:t>
            </a:r>
          </a:p>
          <a:p>
            <a:pPr marL="285750" indent="-285750">
              <a:buFont typeface="Arial" panose="020B0604020202020204" pitchFamily="34" charset="0"/>
              <a:buChar char="•"/>
            </a:pPr>
            <a:r>
              <a:rPr lang="en-US" b="0" dirty="0"/>
              <a:t>Establishing an ERA team in the CIAM space is to have better control and centralization on CIAM platform level metrics, monitoring, reporting and overall observability. </a:t>
            </a:r>
          </a:p>
          <a:p>
            <a:pPr marL="285750" indent="-285750">
              <a:buFont typeface="Arial" panose="020B0604020202020204" pitchFamily="34" charset="0"/>
              <a:buChar char="•"/>
            </a:pPr>
            <a:r>
              <a:rPr lang="en-US" b="0" dirty="0"/>
              <a:t>There are piecemeal dashboards, reports, metrics available already, however with an increasing number of critical Access To Care (ATC) applications being onboarded onto the CIAM Platform, it is important to bring this capability in-house.</a:t>
            </a:r>
          </a:p>
          <a:p>
            <a:endParaRPr lang="en-US" dirty="0"/>
          </a:p>
          <a:p>
            <a:r>
              <a:rPr lang="en-US" dirty="0"/>
              <a:t>Value</a:t>
            </a:r>
          </a:p>
          <a:p>
            <a:pPr marL="285750" indent="-285750">
              <a:buFont typeface="Arial" panose="020B0604020202020204" pitchFamily="34" charset="0"/>
              <a:buChar char="•"/>
            </a:pPr>
            <a:r>
              <a:rPr lang="en-US" b="0" dirty="0"/>
              <a:t>Having an in-house observability helps with peak load events such as 1/1 stability period, client open enrollment, marketplace enrollment events.</a:t>
            </a:r>
          </a:p>
          <a:p>
            <a:pPr marL="285750" indent="-285750">
              <a:buFont typeface="Arial" panose="020B0604020202020204" pitchFamily="34" charset="0"/>
              <a:buChar char="•"/>
            </a:pPr>
            <a:r>
              <a:rPr lang="en-US" b="0" dirty="0"/>
              <a:t>This allows us to engineer centralized solutions to opportunities for identifying bottlenecks, preempt issues, service refinement and optimization vs. any piecemeal solutions built by / for teams such as digital and core engineering.</a:t>
            </a:r>
          </a:p>
        </p:txBody>
      </p:sp>
      <p:sp>
        <p:nvSpPr>
          <p:cNvPr id="2" name="Title 1">
            <a:extLst>
              <a:ext uri="{FF2B5EF4-FFF2-40B4-BE49-F238E27FC236}">
                <a16:creationId xmlns:a16="http://schemas.microsoft.com/office/drawing/2014/main" id="{9E185304-C564-B4B7-F9DE-E0D47E4E3456}"/>
              </a:ext>
            </a:extLst>
          </p:cNvPr>
          <p:cNvSpPr>
            <a:spLocks noGrp="1"/>
          </p:cNvSpPr>
          <p:nvPr>
            <p:ph type="title"/>
          </p:nvPr>
        </p:nvSpPr>
        <p:spPr/>
        <p:txBody>
          <a:bodyPr/>
          <a:lstStyle/>
          <a:p>
            <a:r>
              <a:rPr lang="en-US" dirty="0"/>
              <a:t>CIAM – ERA (Metrics, Monitoring, Reporting &amp; Observability)</a:t>
            </a:r>
          </a:p>
        </p:txBody>
      </p:sp>
    </p:spTree>
    <p:extLst>
      <p:ext uri="{BB962C8B-B14F-4D97-AF65-F5344CB8AC3E}">
        <p14:creationId xmlns:p14="http://schemas.microsoft.com/office/powerpoint/2010/main" val="2359502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35ABB6-6BCC-C39E-C7D5-41EE3CAC3092}"/>
              </a:ext>
            </a:extLst>
          </p:cNvPr>
          <p:cNvSpPr>
            <a:spLocks noGrp="1"/>
          </p:cNvSpPr>
          <p:nvPr>
            <p:ph type="body" sz="quarter" idx="10"/>
          </p:nvPr>
        </p:nvSpPr>
        <p:spPr>
          <a:xfrm>
            <a:off x="995364" y="1110344"/>
            <a:ext cx="10204450" cy="5094514"/>
          </a:xfrm>
        </p:spPr>
        <p:txBody>
          <a:bodyPr/>
          <a:lstStyle/>
          <a:p>
            <a:r>
              <a:rPr lang="en-US" dirty="0"/>
              <a:t>Need</a:t>
            </a:r>
          </a:p>
          <a:p>
            <a:pPr marL="285750" indent="-285750">
              <a:buFont typeface="Arial" panose="020B0604020202020204" pitchFamily="34" charset="0"/>
              <a:buChar char="•"/>
            </a:pPr>
            <a:r>
              <a:rPr lang="en-US" b="0" dirty="0"/>
              <a:t>Establishing an Architecture team in the CIAM space will allow us to set the future direction for our solutions and have an interface with Enterprise Architecture. The following items will be part of this team:</a:t>
            </a:r>
          </a:p>
          <a:p>
            <a:pPr marL="466725" lvl="2" indent="-285750"/>
            <a:r>
              <a:rPr lang="en-US" dirty="0"/>
              <a:t>Technology Modernization – Reducing tech debt &amp; adoption of new industry best practices / standards</a:t>
            </a:r>
          </a:p>
          <a:p>
            <a:pPr marL="466725" lvl="2" indent="-285750"/>
            <a:r>
              <a:rPr lang="en-US" b="0" dirty="0"/>
              <a:t>Retirement of legacy platforms (LDAP, ISAM etc.) &amp; driving obsolescence </a:t>
            </a:r>
          </a:p>
          <a:p>
            <a:pPr marL="466725" lvl="2" indent="-285750"/>
            <a:r>
              <a:rPr lang="en-US" dirty="0"/>
              <a:t>Identity Center of Excellence (CoE) – One stop shop for Identity with patterns</a:t>
            </a:r>
          </a:p>
          <a:p>
            <a:pPr marL="466725" lvl="2" indent="-285750"/>
            <a:r>
              <a:rPr lang="en-US" b="0" dirty="0"/>
              <a:t>Solution Governance Bo</a:t>
            </a:r>
            <a:r>
              <a:rPr lang="en-US" dirty="0"/>
              <a:t>ard </a:t>
            </a:r>
          </a:p>
          <a:p>
            <a:pPr marL="466725" lvl="2" indent="-285750"/>
            <a:r>
              <a:rPr lang="en-US" b="0" dirty="0"/>
              <a:t>Regulatory insights –</a:t>
            </a:r>
            <a:r>
              <a:rPr lang="en-US" dirty="0"/>
              <a:t> Implications to CIAM solutions and platforms from regulations that we are subjected to</a:t>
            </a:r>
          </a:p>
          <a:p>
            <a:pPr marL="466725" lvl="2" indent="-285750"/>
            <a:r>
              <a:rPr lang="en-US" dirty="0"/>
              <a:t>Integrated Security – Working hand in hand with Cigna Information Protection (CIP) to ensure a security first approach to solutions.</a:t>
            </a:r>
          </a:p>
          <a:p>
            <a:pPr marL="466725" lvl="2" indent="-285750"/>
            <a:r>
              <a:rPr lang="en-US" b="0" dirty="0"/>
              <a:t>Enterprise Architecture (EA) – having stronger </a:t>
            </a:r>
            <a:r>
              <a:rPr lang="en-US" dirty="0"/>
              <a:t>ties with EA will allow us to have a better partnership with them on driving the identity solutions and agenda.</a:t>
            </a:r>
          </a:p>
          <a:p>
            <a:r>
              <a:rPr lang="en-US" dirty="0"/>
              <a:t>Value</a:t>
            </a:r>
          </a:p>
          <a:p>
            <a:pPr marL="285750" indent="-285750">
              <a:buFont typeface="Arial" panose="020B0604020202020204" pitchFamily="34" charset="0"/>
              <a:buChar char="•"/>
            </a:pPr>
            <a:r>
              <a:rPr lang="en-US" b="0" dirty="0"/>
              <a:t>Having an in-house architecture helps with having a voice at the table for new age solutions being built at the enterprise and drive the identity agenda with other groups.</a:t>
            </a:r>
          </a:p>
          <a:p>
            <a:pPr marL="285750" indent="-285750">
              <a:buFont typeface="Arial" panose="020B0604020202020204" pitchFamily="34" charset="0"/>
              <a:buChar char="•"/>
            </a:pPr>
            <a:r>
              <a:rPr lang="en-US" b="0" dirty="0"/>
              <a:t>This allows us to reduce tech debt and optimize our solutions in line with industry best practices.</a:t>
            </a:r>
          </a:p>
          <a:p>
            <a:pPr marL="285750" indent="-285750">
              <a:buFont typeface="Arial" panose="020B0604020202020204" pitchFamily="34" charset="0"/>
              <a:buChar char="•"/>
            </a:pPr>
            <a:r>
              <a:rPr lang="en-US" b="0" dirty="0"/>
              <a:t>This helps our enterprise application teams with guidance and standards around identity. </a:t>
            </a:r>
          </a:p>
        </p:txBody>
      </p:sp>
      <p:sp>
        <p:nvSpPr>
          <p:cNvPr id="2" name="Title 1">
            <a:extLst>
              <a:ext uri="{FF2B5EF4-FFF2-40B4-BE49-F238E27FC236}">
                <a16:creationId xmlns:a16="http://schemas.microsoft.com/office/drawing/2014/main" id="{9E185304-C564-B4B7-F9DE-E0D47E4E3456}"/>
              </a:ext>
            </a:extLst>
          </p:cNvPr>
          <p:cNvSpPr>
            <a:spLocks noGrp="1"/>
          </p:cNvSpPr>
          <p:nvPr>
            <p:ph type="title"/>
          </p:nvPr>
        </p:nvSpPr>
        <p:spPr/>
        <p:txBody>
          <a:bodyPr/>
          <a:lstStyle/>
          <a:p>
            <a:r>
              <a:rPr lang="en-US" dirty="0"/>
              <a:t>CIAM – Architecture</a:t>
            </a:r>
          </a:p>
        </p:txBody>
      </p:sp>
    </p:spTree>
    <p:extLst>
      <p:ext uri="{BB962C8B-B14F-4D97-AF65-F5344CB8AC3E}">
        <p14:creationId xmlns:p14="http://schemas.microsoft.com/office/powerpoint/2010/main" val="3436658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35ABB6-6BCC-C39E-C7D5-41EE3CAC3092}"/>
              </a:ext>
            </a:extLst>
          </p:cNvPr>
          <p:cNvSpPr>
            <a:spLocks noGrp="1"/>
          </p:cNvSpPr>
          <p:nvPr>
            <p:ph type="body" sz="quarter" idx="10"/>
          </p:nvPr>
        </p:nvSpPr>
        <p:spPr/>
        <p:txBody>
          <a:bodyPr/>
          <a:lstStyle/>
          <a:p>
            <a:r>
              <a:rPr lang="en-US" dirty="0"/>
              <a:t>Need</a:t>
            </a:r>
          </a:p>
          <a:p>
            <a:pPr marL="285750" indent="-285750">
              <a:buFont typeface="Arial" panose="020B0604020202020204" pitchFamily="34" charset="0"/>
              <a:buChar char="•"/>
            </a:pPr>
            <a:r>
              <a:rPr lang="en-US" b="0" dirty="0"/>
              <a:t>Establishing an Offshore Support and Operations team for CIAM (possibly in conjunction with workforce) as the current model is fairly bifurcated with tickets being hurled back and forth amongst various teams. </a:t>
            </a:r>
          </a:p>
          <a:p>
            <a:endParaRPr lang="en-US" dirty="0"/>
          </a:p>
          <a:p>
            <a:r>
              <a:rPr lang="en-US" dirty="0"/>
              <a:t>Value</a:t>
            </a:r>
          </a:p>
          <a:p>
            <a:pPr marL="285750" indent="-285750">
              <a:buFont typeface="Arial" panose="020B0604020202020204" pitchFamily="34" charset="0"/>
              <a:buChar char="•"/>
            </a:pPr>
            <a:r>
              <a:rPr lang="en-US" b="0" dirty="0"/>
              <a:t>This allows the team to have a more optimized and centralized support and operations arm which can scale  to growth in demand for Identity support. </a:t>
            </a:r>
          </a:p>
          <a:p>
            <a:pPr marL="285750" indent="-285750">
              <a:buFont typeface="Arial" panose="020B0604020202020204" pitchFamily="34" charset="0"/>
              <a:buChar char="•"/>
            </a:pPr>
            <a:r>
              <a:rPr lang="en-US" b="0" dirty="0"/>
              <a:t>It allows for multiple levels of support being handled by the offshore team with L1 being generalists and L2 being SMEs in respective verticals.</a:t>
            </a:r>
          </a:p>
          <a:p>
            <a:pPr marL="285750" indent="-285750">
              <a:buFont typeface="Arial" panose="020B0604020202020204" pitchFamily="34" charset="0"/>
              <a:buChar char="•"/>
            </a:pPr>
            <a:r>
              <a:rPr lang="en-US" b="0" dirty="0"/>
              <a:t>It provides greater efficiency in dealing with Support issues as the SME teams report to the same leadership.</a:t>
            </a:r>
          </a:p>
        </p:txBody>
      </p:sp>
      <p:sp>
        <p:nvSpPr>
          <p:cNvPr id="2" name="Title 1">
            <a:extLst>
              <a:ext uri="{FF2B5EF4-FFF2-40B4-BE49-F238E27FC236}">
                <a16:creationId xmlns:a16="http://schemas.microsoft.com/office/drawing/2014/main" id="{9E185304-C564-B4B7-F9DE-E0D47E4E3456}"/>
              </a:ext>
            </a:extLst>
          </p:cNvPr>
          <p:cNvSpPr>
            <a:spLocks noGrp="1"/>
          </p:cNvSpPr>
          <p:nvPr>
            <p:ph type="title"/>
          </p:nvPr>
        </p:nvSpPr>
        <p:spPr/>
        <p:txBody>
          <a:bodyPr/>
          <a:lstStyle/>
          <a:p>
            <a:r>
              <a:rPr lang="en-US" dirty="0"/>
              <a:t>CIAM – Support and Operations (Offshore)</a:t>
            </a:r>
          </a:p>
        </p:txBody>
      </p:sp>
    </p:spTree>
    <p:extLst>
      <p:ext uri="{BB962C8B-B14F-4D97-AF65-F5344CB8AC3E}">
        <p14:creationId xmlns:p14="http://schemas.microsoft.com/office/powerpoint/2010/main" val="1160939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35ABB6-6BCC-C39E-C7D5-41EE3CAC3092}"/>
              </a:ext>
            </a:extLst>
          </p:cNvPr>
          <p:cNvSpPr>
            <a:spLocks noGrp="1"/>
          </p:cNvSpPr>
          <p:nvPr>
            <p:ph type="body" sz="quarter" idx="10"/>
          </p:nvPr>
        </p:nvSpPr>
        <p:spPr/>
        <p:txBody>
          <a:bodyPr/>
          <a:lstStyle/>
          <a:p>
            <a:r>
              <a:rPr lang="en-US" dirty="0"/>
              <a:t>Need</a:t>
            </a:r>
          </a:p>
          <a:p>
            <a:pPr marL="285750" indent="-285750">
              <a:buFont typeface="Arial" panose="020B0604020202020204" pitchFamily="34" charset="0"/>
              <a:buChar char="•"/>
            </a:pPr>
            <a:r>
              <a:rPr lang="en-US" b="0" dirty="0"/>
              <a:t>Establishing a centralized Customer Access Control service across various lines of business would enable Cigna &amp; Evernorth clients to be in better control over their book of business with us. </a:t>
            </a:r>
          </a:p>
          <a:p>
            <a:endParaRPr lang="en-US" dirty="0"/>
          </a:p>
          <a:p>
            <a:r>
              <a:rPr lang="en-US" dirty="0"/>
              <a:t>Value</a:t>
            </a:r>
          </a:p>
          <a:p>
            <a:pPr marL="285750" indent="-285750">
              <a:buFont typeface="Arial" panose="020B0604020202020204" pitchFamily="34" charset="0"/>
              <a:buChar char="•"/>
            </a:pPr>
            <a:r>
              <a:rPr lang="en-US" b="0" dirty="0"/>
              <a:t>Reduction in delays due to manual provisioning. Improvement in SLAs &amp; makes the system better equipped to handle Performance Guarantees </a:t>
            </a:r>
          </a:p>
          <a:p>
            <a:pPr marL="285750" indent="-285750">
              <a:buFont typeface="Arial" panose="020B0604020202020204" pitchFamily="34" charset="0"/>
              <a:buChar char="•"/>
            </a:pPr>
            <a:r>
              <a:rPr lang="en-US" b="0" dirty="0"/>
              <a:t>Incentivize modernization and agility of client facing applications when it comes to access control.</a:t>
            </a:r>
          </a:p>
          <a:p>
            <a:pPr marL="285750" indent="-285750">
              <a:buFont typeface="Arial" panose="020B0604020202020204" pitchFamily="34" charset="0"/>
              <a:buChar char="•"/>
            </a:pPr>
            <a:r>
              <a:rPr lang="en-US" b="0" dirty="0"/>
              <a:t>Reduction in client onboarding timelines – better go-to market / improvement in client experience / competitive advantage / revenue generating offering in the marketplace.</a:t>
            </a:r>
          </a:p>
        </p:txBody>
      </p:sp>
      <p:sp>
        <p:nvSpPr>
          <p:cNvPr id="2" name="Title 1">
            <a:extLst>
              <a:ext uri="{FF2B5EF4-FFF2-40B4-BE49-F238E27FC236}">
                <a16:creationId xmlns:a16="http://schemas.microsoft.com/office/drawing/2014/main" id="{9E185304-C564-B4B7-F9DE-E0D47E4E3456}"/>
              </a:ext>
            </a:extLst>
          </p:cNvPr>
          <p:cNvSpPr>
            <a:spLocks noGrp="1"/>
          </p:cNvSpPr>
          <p:nvPr>
            <p:ph type="title"/>
          </p:nvPr>
        </p:nvSpPr>
        <p:spPr/>
        <p:txBody>
          <a:bodyPr/>
          <a:lstStyle/>
          <a:p>
            <a:r>
              <a:rPr lang="en-US" dirty="0"/>
              <a:t>CIAM – Customer Access Control</a:t>
            </a:r>
          </a:p>
        </p:txBody>
      </p:sp>
    </p:spTree>
    <p:extLst>
      <p:ext uri="{BB962C8B-B14F-4D97-AF65-F5344CB8AC3E}">
        <p14:creationId xmlns:p14="http://schemas.microsoft.com/office/powerpoint/2010/main" val="1847714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502F3-3234-CCC9-049A-B4B56DBBEA3F}"/>
              </a:ext>
            </a:extLst>
          </p:cNvPr>
          <p:cNvSpPr>
            <a:spLocks noGrp="1"/>
          </p:cNvSpPr>
          <p:nvPr>
            <p:ph type="title"/>
          </p:nvPr>
        </p:nvSpPr>
        <p:spPr>
          <a:xfrm>
            <a:off x="995364" y="431800"/>
            <a:ext cx="10204704" cy="533400"/>
          </a:xfrm>
        </p:spPr>
        <p:txBody>
          <a:bodyPr/>
          <a:lstStyle/>
          <a:p>
            <a:r>
              <a:rPr lang="en-US" dirty="0"/>
              <a:t>Key Tenets</a:t>
            </a:r>
          </a:p>
        </p:txBody>
      </p:sp>
      <p:sp>
        <p:nvSpPr>
          <p:cNvPr id="3" name="TextBox 2">
            <a:extLst>
              <a:ext uri="{FF2B5EF4-FFF2-40B4-BE49-F238E27FC236}">
                <a16:creationId xmlns:a16="http://schemas.microsoft.com/office/drawing/2014/main" id="{6FA591F9-F358-ED4B-4538-28CE1DBAE65D}"/>
              </a:ext>
            </a:extLst>
          </p:cNvPr>
          <p:cNvSpPr txBox="1"/>
          <p:nvPr/>
        </p:nvSpPr>
        <p:spPr>
          <a:xfrm>
            <a:off x="995364" y="1124125"/>
            <a:ext cx="9792878" cy="453005"/>
          </a:xfrm>
          <a:prstGeom prst="rect">
            <a:avLst/>
          </a:prstGeom>
        </p:spPr>
        <p:txBody>
          <a:bodyPr vert="horz" wrap="square" lIns="0" tIns="0" rIns="0" bIns="0" rtlCol="0" anchor="t" anchorCtr="0">
            <a:noAutofit/>
          </a:bodyPr>
          <a:lstStyle/>
          <a:p>
            <a:pPr algn="l">
              <a:spcAft>
                <a:spcPts val="600"/>
              </a:spcAft>
            </a:pPr>
            <a:r>
              <a:rPr lang="en-US" sz="1500" dirty="0">
                <a:solidFill>
                  <a:schemeClr val="tx2"/>
                </a:solidFill>
              </a:rPr>
              <a:t>Identity and Access Management is a key focus area for most organizations. Looking into the future, Cigna needs to focus on the following key tenets.</a:t>
            </a:r>
          </a:p>
        </p:txBody>
      </p:sp>
      <p:sp>
        <p:nvSpPr>
          <p:cNvPr id="5" name="Oval 10">
            <a:extLst>
              <a:ext uri="{FF2B5EF4-FFF2-40B4-BE49-F238E27FC236}">
                <a16:creationId xmlns:a16="http://schemas.microsoft.com/office/drawing/2014/main" id="{03C926F8-0A4D-5EC8-8599-B5BE5018E9C5}"/>
              </a:ext>
            </a:extLst>
          </p:cNvPr>
          <p:cNvSpPr>
            <a:spLocks noChangeArrowheads="1"/>
          </p:cNvSpPr>
          <p:nvPr/>
        </p:nvSpPr>
        <p:spPr bwMode="auto">
          <a:xfrm>
            <a:off x="6305885" y="2119358"/>
            <a:ext cx="1491915" cy="148986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Oval 5">
            <a:extLst>
              <a:ext uri="{FF2B5EF4-FFF2-40B4-BE49-F238E27FC236}">
                <a16:creationId xmlns:a16="http://schemas.microsoft.com/office/drawing/2014/main" id="{9F689410-93E7-5D5A-18B6-33C97423FC18}"/>
              </a:ext>
            </a:extLst>
          </p:cNvPr>
          <p:cNvSpPr>
            <a:spLocks noChangeArrowheads="1"/>
          </p:cNvSpPr>
          <p:nvPr/>
        </p:nvSpPr>
        <p:spPr bwMode="auto">
          <a:xfrm>
            <a:off x="4375198" y="4119230"/>
            <a:ext cx="1491915" cy="1491915"/>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Oval 13">
            <a:extLst>
              <a:ext uri="{FF2B5EF4-FFF2-40B4-BE49-F238E27FC236}">
                <a16:creationId xmlns:a16="http://schemas.microsoft.com/office/drawing/2014/main" id="{BEF0F5B3-06A8-3B6C-1007-B6F187BDECA2}"/>
              </a:ext>
            </a:extLst>
          </p:cNvPr>
          <p:cNvSpPr>
            <a:spLocks noChangeArrowheads="1"/>
          </p:cNvSpPr>
          <p:nvPr/>
        </p:nvSpPr>
        <p:spPr bwMode="auto">
          <a:xfrm>
            <a:off x="4375198" y="2119358"/>
            <a:ext cx="1491915" cy="148986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Oval 19">
            <a:extLst>
              <a:ext uri="{FF2B5EF4-FFF2-40B4-BE49-F238E27FC236}">
                <a16:creationId xmlns:a16="http://schemas.microsoft.com/office/drawing/2014/main" id="{E4A0A70A-1C22-47D1-8112-8152E5C6B30C}"/>
              </a:ext>
            </a:extLst>
          </p:cNvPr>
          <p:cNvSpPr>
            <a:spLocks noChangeArrowheads="1"/>
          </p:cNvSpPr>
          <p:nvPr/>
        </p:nvSpPr>
        <p:spPr bwMode="auto">
          <a:xfrm>
            <a:off x="6305882" y="4119230"/>
            <a:ext cx="1491914" cy="149191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0" name="Graphic 9">
            <a:extLst>
              <a:ext uri="{FF2B5EF4-FFF2-40B4-BE49-F238E27FC236}">
                <a16:creationId xmlns:a16="http://schemas.microsoft.com/office/drawing/2014/main" id="{AF1363D8-82D8-0415-0762-DBB51BF1F1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6469" y="4500226"/>
            <a:ext cx="655758" cy="655758"/>
          </a:xfrm>
          <a:prstGeom prst="rect">
            <a:avLst/>
          </a:prstGeom>
        </p:spPr>
      </p:pic>
      <p:pic>
        <p:nvPicPr>
          <p:cNvPr id="11" name="Graphic 10">
            <a:extLst>
              <a:ext uri="{FF2B5EF4-FFF2-40B4-BE49-F238E27FC236}">
                <a16:creationId xmlns:a16="http://schemas.microsoft.com/office/drawing/2014/main" id="{00FD958D-6B34-B4F3-E4D8-9C68B4850E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696" y="4500226"/>
            <a:ext cx="729924" cy="729920"/>
          </a:xfrm>
          <a:prstGeom prst="rect">
            <a:avLst/>
          </a:prstGeom>
        </p:spPr>
      </p:pic>
      <p:pic>
        <p:nvPicPr>
          <p:cNvPr id="12" name="Graphic 11">
            <a:extLst>
              <a:ext uri="{FF2B5EF4-FFF2-40B4-BE49-F238E27FC236}">
                <a16:creationId xmlns:a16="http://schemas.microsoft.com/office/drawing/2014/main" id="{885B50C5-1CB5-8A17-F86A-9404FDBF5B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6469" y="2467195"/>
            <a:ext cx="760086" cy="762620"/>
          </a:xfrm>
          <a:prstGeom prst="rect">
            <a:avLst/>
          </a:prstGeom>
        </p:spPr>
      </p:pic>
      <p:sp>
        <p:nvSpPr>
          <p:cNvPr id="14" name="TextBox 13">
            <a:extLst>
              <a:ext uri="{FF2B5EF4-FFF2-40B4-BE49-F238E27FC236}">
                <a16:creationId xmlns:a16="http://schemas.microsoft.com/office/drawing/2014/main" id="{C148B2B0-7F3E-B35A-FDD8-2749D4639DF7}"/>
              </a:ext>
            </a:extLst>
          </p:cNvPr>
          <p:cNvSpPr txBox="1"/>
          <p:nvPr/>
        </p:nvSpPr>
        <p:spPr>
          <a:xfrm>
            <a:off x="8121611" y="2162837"/>
            <a:ext cx="3078202" cy="113877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500" b="1" dirty="0">
                <a:solidFill>
                  <a:srgbClr val="00338D"/>
                </a:solidFill>
                <a:latin typeface="Arial"/>
              </a:rPr>
              <a:t>Move to build a self contained IAM organization</a:t>
            </a:r>
            <a:endParaRPr kumimoji="0" lang="en-GB" sz="1500" b="1" i="0" u="none" strike="noStrike" kern="1200" cap="none" spc="0" normalizeH="0" baseline="0" noProof="0" dirty="0">
              <a:ln>
                <a:noFill/>
              </a:ln>
              <a:solidFill>
                <a:srgbClr val="00338D"/>
              </a:solidFill>
              <a:effectLst/>
              <a:uLnTx/>
              <a:uFillTx/>
              <a:latin typeface="Arial"/>
              <a:ea typeface="+mn-ea"/>
              <a:cs typeface="+mn-cs"/>
            </a:endParaRPr>
          </a:p>
          <a:p>
            <a:pPr marR="0" lvl="0" algn="l" defTabSz="914400" rtl="0" eaLnBrk="1" fontAlgn="auto" latinLnBrk="0" hangingPunct="1">
              <a:lnSpc>
                <a:spcPct val="100000"/>
              </a:lnSpc>
              <a:spcBef>
                <a:spcPts val="0"/>
              </a:spcBef>
              <a:spcAft>
                <a:spcPts val="300"/>
              </a:spcAft>
              <a:buClrTx/>
              <a:buSzTx/>
              <a:tabLst/>
              <a:defRPr/>
            </a:pPr>
            <a:r>
              <a:rPr lang="en-GB" sz="1300" dirty="0">
                <a:solidFill>
                  <a:srgbClr val="00338D"/>
                </a:solidFill>
                <a:latin typeface="Arial"/>
              </a:rPr>
              <a:t>Build a robust operating model with  optimized capabilities to make the function self reliant</a:t>
            </a:r>
            <a:endParaRPr kumimoji="0" lang="en-GB" sz="1300" b="0" i="1" u="none" strike="noStrike" kern="1200" cap="none" spc="0" normalizeH="0" baseline="0" noProof="0" dirty="0">
              <a:ln>
                <a:noFill/>
              </a:ln>
              <a:solidFill>
                <a:srgbClr val="00338D"/>
              </a:solidFill>
              <a:effectLst/>
              <a:uLnTx/>
              <a:uFillTx/>
              <a:latin typeface="Arial"/>
              <a:ea typeface="+mn-ea"/>
              <a:cs typeface="+mn-cs"/>
            </a:endParaRPr>
          </a:p>
        </p:txBody>
      </p:sp>
      <p:sp>
        <p:nvSpPr>
          <p:cNvPr id="22" name="TextBox 21">
            <a:extLst>
              <a:ext uri="{FF2B5EF4-FFF2-40B4-BE49-F238E27FC236}">
                <a16:creationId xmlns:a16="http://schemas.microsoft.com/office/drawing/2014/main" id="{C936C612-86C5-9AC0-7D11-9877D57F2239}"/>
              </a:ext>
            </a:extLst>
          </p:cNvPr>
          <p:cNvSpPr txBox="1"/>
          <p:nvPr/>
        </p:nvSpPr>
        <p:spPr>
          <a:xfrm>
            <a:off x="8121611" y="4250318"/>
            <a:ext cx="3078202" cy="1446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500" b="1" i="0" u="none" strike="noStrike" kern="1200" cap="none" spc="0" normalizeH="0" baseline="0" noProof="0" dirty="0">
                <a:ln>
                  <a:noFill/>
                </a:ln>
                <a:solidFill>
                  <a:srgbClr val="00338D"/>
                </a:solidFill>
                <a:effectLst/>
                <a:uLnTx/>
                <a:uFillTx/>
                <a:latin typeface="Arial"/>
                <a:ea typeface="+mn-ea"/>
                <a:cs typeface="+mn-cs"/>
              </a:rPr>
              <a:t>Maximize value out of the platforms already in the ecosystem</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300" b="0" i="0" u="none" strike="noStrike" kern="1200" cap="none" spc="0" normalizeH="0" baseline="0" noProof="0" dirty="0">
                <a:ln>
                  <a:noFill/>
                </a:ln>
                <a:solidFill>
                  <a:srgbClr val="00338D"/>
                </a:solidFill>
                <a:effectLst/>
                <a:uLnTx/>
                <a:uFillTx/>
                <a:latin typeface="Arial"/>
                <a:ea typeface="+mn-ea"/>
                <a:cs typeface="+mn-cs"/>
              </a:rPr>
              <a:t>Saviynt</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300" dirty="0">
                <a:solidFill>
                  <a:srgbClr val="00338D"/>
                </a:solidFill>
                <a:latin typeface="Arial"/>
              </a:rPr>
              <a:t>Okta</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300" b="0" i="0" u="none" strike="noStrike" kern="1200" cap="none" spc="0" normalizeH="0" baseline="0" noProof="0" dirty="0">
                <a:ln>
                  <a:noFill/>
                </a:ln>
                <a:solidFill>
                  <a:srgbClr val="00338D"/>
                </a:solidFill>
                <a:effectLst/>
                <a:uLnTx/>
                <a:uFillTx/>
                <a:latin typeface="Arial"/>
                <a:ea typeface="+mn-ea"/>
                <a:cs typeface="+mn-cs"/>
              </a:rPr>
              <a:t>CyberArk</a:t>
            </a:r>
          </a:p>
        </p:txBody>
      </p:sp>
      <p:sp>
        <p:nvSpPr>
          <p:cNvPr id="23" name="TextBox 22">
            <a:extLst>
              <a:ext uri="{FF2B5EF4-FFF2-40B4-BE49-F238E27FC236}">
                <a16:creationId xmlns:a16="http://schemas.microsoft.com/office/drawing/2014/main" id="{D96FAD25-EA31-CF07-39AA-CFF2CC17451C}"/>
              </a:ext>
            </a:extLst>
          </p:cNvPr>
          <p:cNvSpPr txBox="1"/>
          <p:nvPr/>
        </p:nvSpPr>
        <p:spPr>
          <a:xfrm>
            <a:off x="1071158" y="2163702"/>
            <a:ext cx="3078202" cy="90794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GB" sz="1500" b="1" i="0" u="none" strike="noStrike" kern="1200" cap="none" spc="0" normalizeH="0" baseline="0" noProof="0" dirty="0">
                <a:ln>
                  <a:noFill/>
                </a:ln>
                <a:solidFill>
                  <a:srgbClr val="00338D"/>
                </a:solidFill>
                <a:effectLst/>
                <a:uLnTx/>
                <a:uFillTx/>
                <a:latin typeface="Arial"/>
                <a:ea typeface="+mn-ea"/>
                <a:cs typeface="+mn-cs"/>
              </a:rPr>
              <a:t>Continue to invest in the program</a:t>
            </a:r>
          </a:p>
          <a:p>
            <a:pPr marL="0" marR="0" lvl="0" indent="0" algn="r" defTabSz="914400" rtl="0" eaLnBrk="1" fontAlgn="auto" latinLnBrk="0" hangingPunct="1">
              <a:lnSpc>
                <a:spcPct val="100000"/>
              </a:lnSpc>
              <a:spcBef>
                <a:spcPts val="0"/>
              </a:spcBef>
              <a:spcAft>
                <a:spcPts val="300"/>
              </a:spcAft>
              <a:buClrTx/>
              <a:buSzTx/>
              <a:buFontTx/>
              <a:buNone/>
              <a:tabLst/>
              <a:defRPr/>
            </a:pPr>
            <a:r>
              <a:rPr lang="en-GB" sz="1300" dirty="0">
                <a:solidFill>
                  <a:srgbClr val="00338D"/>
                </a:solidFill>
                <a:latin typeface="Arial"/>
              </a:rPr>
              <a:t>Prioritized investment using a risk-based approach while considering strategic drivers</a:t>
            </a:r>
            <a:endParaRPr kumimoji="0" lang="en-GB" sz="1300" b="0" i="0" u="none" strike="noStrike" kern="1200" cap="none" spc="0" normalizeH="0" baseline="0" noProof="0" dirty="0">
              <a:ln>
                <a:noFill/>
              </a:ln>
              <a:solidFill>
                <a:srgbClr val="00338D"/>
              </a:solidFill>
              <a:effectLst/>
              <a:uLnTx/>
              <a:uFillTx/>
              <a:latin typeface="Arial"/>
              <a:ea typeface="+mn-ea"/>
              <a:cs typeface="+mn-cs"/>
            </a:endParaRPr>
          </a:p>
        </p:txBody>
      </p:sp>
      <p:sp>
        <p:nvSpPr>
          <p:cNvPr id="24" name="TextBox 23">
            <a:extLst>
              <a:ext uri="{FF2B5EF4-FFF2-40B4-BE49-F238E27FC236}">
                <a16:creationId xmlns:a16="http://schemas.microsoft.com/office/drawing/2014/main" id="{37C2A63E-5308-2B1E-5604-8D2346F18FCE}"/>
              </a:ext>
            </a:extLst>
          </p:cNvPr>
          <p:cNvSpPr txBox="1"/>
          <p:nvPr/>
        </p:nvSpPr>
        <p:spPr>
          <a:xfrm>
            <a:off x="998538" y="4250318"/>
            <a:ext cx="3078202" cy="133882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GB" sz="1500" b="1" i="0" u="none" strike="noStrike" kern="1200" cap="none" spc="0" normalizeH="0" baseline="0" noProof="0" dirty="0">
                <a:ln>
                  <a:noFill/>
                </a:ln>
                <a:solidFill>
                  <a:srgbClr val="00338D"/>
                </a:solidFill>
                <a:effectLst/>
                <a:uLnTx/>
                <a:uFillTx/>
                <a:latin typeface="Arial"/>
                <a:ea typeface="+mn-ea"/>
                <a:cs typeface="+mn-cs"/>
              </a:rPr>
              <a:t>Drive more business value using enhanced capabilities</a:t>
            </a:r>
          </a:p>
          <a:p>
            <a:pPr marL="0" marR="0" lvl="0" indent="0" algn="r" defTabSz="914400" rtl="0" eaLnBrk="1" fontAlgn="auto" latinLnBrk="0" hangingPunct="1">
              <a:lnSpc>
                <a:spcPct val="100000"/>
              </a:lnSpc>
              <a:spcBef>
                <a:spcPts val="0"/>
              </a:spcBef>
              <a:spcAft>
                <a:spcPts val="300"/>
              </a:spcAft>
              <a:buClrTx/>
              <a:buSzTx/>
              <a:buFontTx/>
              <a:buNone/>
              <a:tabLst/>
              <a:defRPr/>
            </a:pPr>
            <a:r>
              <a:rPr lang="en-GB" sz="1300" dirty="0">
                <a:solidFill>
                  <a:srgbClr val="00338D"/>
                </a:solidFill>
                <a:latin typeface="Arial"/>
              </a:rPr>
              <a:t>Continue to deliver more business value in areas of risk reduction, automation, cost optimization, proactive audit and compliance and business enablement</a:t>
            </a:r>
            <a:r>
              <a:rPr kumimoji="0" lang="en-GB" sz="1300" b="0" i="0" u="none" strike="noStrike" kern="1200" cap="none" spc="0" normalizeH="0" baseline="0" noProof="0" dirty="0">
                <a:ln>
                  <a:noFill/>
                </a:ln>
                <a:solidFill>
                  <a:srgbClr val="00338D"/>
                </a:solidFill>
                <a:effectLst/>
                <a:uLnTx/>
                <a:uFillTx/>
                <a:latin typeface="Arial"/>
                <a:ea typeface="+mn-ea"/>
                <a:cs typeface="+mn-cs"/>
              </a:rPr>
              <a:t>  </a:t>
            </a:r>
          </a:p>
        </p:txBody>
      </p:sp>
      <p:grpSp>
        <p:nvGrpSpPr>
          <p:cNvPr id="25" name="Group 24">
            <a:extLst>
              <a:ext uri="{FF2B5EF4-FFF2-40B4-BE49-F238E27FC236}">
                <a16:creationId xmlns:a16="http://schemas.microsoft.com/office/drawing/2014/main" id="{EEA3776A-CC31-75E1-8787-00E661204C40}"/>
              </a:ext>
            </a:extLst>
          </p:cNvPr>
          <p:cNvGrpSpPr/>
          <p:nvPr/>
        </p:nvGrpSpPr>
        <p:grpSpPr>
          <a:xfrm>
            <a:off x="6681821" y="2467195"/>
            <a:ext cx="740035" cy="738402"/>
            <a:chOff x="6780212" y="2519363"/>
            <a:chExt cx="820738" cy="820738"/>
          </a:xfrm>
        </p:grpSpPr>
        <p:sp>
          <p:nvSpPr>
            <p:cNvPr id="26" name="Oval 40">
              <a:extLst>
                <a:ext uri="{FF2B5EF4-FFF2-40B4-BE49-F238E27FC236}">
                  <a16:creationId xmlns:a16="http://schemas.microsoft.com/office/drawing/2014/main" id="{44C46306-0923-6CEB-F0A5-F1E388D46287}"/>
                </a:ext>
              </a:extLst>
            </p:cNvPr>
            <p:cNvSpPr>
              <a:spLocks noChangeArrowheads="1"/>
            </p:cNvSpPr>
            <p:nvPr/>
          </p:nvSpPr>
          <p:spPr bwMode="auto">
            <a:xfrm>
              <a:off x="6780212" y="2519363"/>
              <a:ext cx="820738" cy="820738"/>
            </a:xfrm>
            <a:prstGeom prst="ellipse">
              <a:avLst/>
            </a:prstGeom>
            <a:solidFill>
              <a:srgbClr val="005EB8"/>
            </a:solid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Oval 47">
              <a:extLst>
                <a:ext uri="{FF2B5EF4-FFF2-40B4-BE49-F238E27FC236}">
                  <a16:creationId xmlns:a16="http://schemas.microsoft.com/office/drawing/2014/main" id="{B95AF8C8-4263-4694-57E8-6E9620FF5B8E}"/>
                </a:ext>
              </a:extLst>
            </p:cNvPr>
            <p:cNvSpPr>
              <a:spLocks noChangeArrowheads="1"/>
            </p:cNvSpPr>
            <p:nvPr/>
          </p:nvSpPr>
          <p:spPr bwMode="auto">
            <a:xfrm>
              <a:off x="7010400" y="2752037"/>
              <a:ext cx="111125" cy="11271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8" name="Freeform 48">
              <a:extLst>
                <a:ext uri="{FF2B5EF4-FFF2-40B4-BE49-F238E27FC236}">
                  <a16:creationId xmlns:a16="http://schemas.microsoft.com/office/drawing/2014/main" id="{C7B62F23-7734-9F23-ADEF-9468B5ED7E60}"/>
                </a:ext>
              </a:extLst>
            </p:cNvPr>
            <p:cNvSpPr>
              <a:spLocks/>
            </p:cNvSpPr>
            <p:nvPr/>
          </p:nvSpPr>
          <p:spPr bwMode="auto">
            <a:xfrm>
              <a:off x="6961187" y="2879037"/>
              <a:ext cx="179388" cy="138113"/>
            </a:xfrm>
            <a:custGeom>
              <a:avLst/>
              <a:gdLst>
                <a:gd name="T0" fmla="*/ 61 w 62"/>
                <a:gd name="T1" fmla="*/ 25 h 47"/>
                <a:gd name="T2" fmla="*/ 62 w 62"/>
                <a:gd name="T3" fmla="*/ 25 h 47"/>
                <a:gd name="T4" fmla="*/ 53 w 62"/>
                <a:gd name="T5" fmla="*/ 6 h 47"/>
                <a:gd name="T6" fmla="*/ 53 w 62"/>
                <a:gd name="T7" fmla="*/ 0 h 47"/>
                <a:gd name="T8" fmla="*/ 53 w 62"/>
                <a:gd name="T9" fmla="*/ 0 h 47"/>
                <a:gd name="T10" fmla="*/ 20 w 62"/>
                <a:gd name="T11" fmla="*/ 0 h 47"/>
                <a:gd name="T12" fmla="*/ 0 w 62"/>
                <a:gd name="T13" fmla="*/ 19 h 47"/>
                <a:gd name="T14" fmla="*/ 0 w 62"/>
                <a:gd name="T15" fmla="*/ 47 h 47"/>
                <a:gd name="T16" fmla="*/ 36 w 62"/>
                <a:gd name="T17" fmla="*/ 47 h 47"/>
                <a:gd name="T18" fmla="*/ 61 w 62"/>
                <a:gd name="T19"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7">
                  <a:moveTo>
                    <a:pt x="61" y="25"/>
                  </a:moveTo>
                  <a:cubicBezTo>
                    <a:pt x="61" y="25"/>
                    <a:pt x="62" y="25"/>
                    <a:pt x="62" y="25"/>
                  </a:cubicBezTo>
                  <a:cubicBezTo>
                    <a:pt x="56" y="20"/>
                    <a:pt x="53" y="13"/>
                    <a:pt x="53" y="6"/>
                  </a:cubicBezTo>
                  <a:cubicBezTo>
                    <a:pt x="53" y="4"/>
                    <a:pt x="53" y="2"/>
                    <a:pt x="53" y="0"/>
                  </a:cubicBezTo>
                  <a:cubicBezTo>
                    <a:pt x="53" y="0"/>
                    <a:pt x="53" y="0"/>
                    <a:pt x="53" y="0"/>
                  </a:cubicBezTo>
                  <a:cubicBezTo>
                    <a:pt x="20" y="0"/>
                    <a:pt x="20" y="0"/>
                    <a:pt x="20" y="0"/>
                  </a:cubicBezTo>
                  <a:cubicBezTo>
                    <a:pt x="9" y="0"/>
                    <a:pt x="0" y="9"/>
                    <a:pt x="0" y="19"/>
                  </a:cubicBezTo>
                  <a:cubicBezTo>
                    <a:pt x="0" y="47"/>
                    <a:pt x="0" y="47"/>
                    <a:pt x="0" y="47"/>
                  </a:cubicBezTo>
                  <a:cubicBezTo>
                    <a:pt x="36" y="47"/>
                    <a:pt x="36" y="47"/>
                    <a:pt x="36" y="47"/>
                  </a:cubicBezTo>
                  <a:cubicBezTo>
                    <a:pt x="38" y="35"/>
                    <a:pt x="48" y="25"/>
                    <a:pt x="61" y="2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90" name="Oval 49">
              <a:extLst>
                <a:ext uri="{FF2B5EF4-FFF2-40B4-BE49-F238E27FC236}">
                  <a16:creationId xmlns:a16="http://schemas.microsoft.com/office/drawing/2014/main" id="{1D797232-B3E0-1589-3E05-C0B01BA434B3}"/>
                </a:ext>
              </a:extLst>
            </p:cNvPr>
            <p:cNvSpPr>
              <a:spLocks noChangeArrowheads="1"/>
            </p:cNvSpPr>
            <p:nvPr/>
          </p:nvSpPr>
          <p:spPr bwMode="auto">
            <a:xfrm>
              <a:off x="7251700" y="2752037"/>
              <a:ext cx="111125" cy="11271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2" name="Freeform 50">
              <a:extLst>
                <a:ext uri="{FF2B5EF4-FFF2-40B4-BE49-F238E27FC236}">
                  <a16:creationId xmlns:a16="http://schemas.microsoft.com/office/drawing/2014/main" id="{629AD183-2AE5-83BC-9492-4D17DC22AB5A}"/>
                </a:ext>
              </a:extLst>
            </p:cNvPr>
            <p:cNvSpPr>
              <a:spLocks/>
            </p:cNvSpPr>
            <p:nvPr/>
          </p:nvSpPr>
          <p:spPr bwMode="auto">
            <a:xfrm>
              <a:off x="7231062" y="2879037"/>
              <a:ext cx="180975" cy="138113"/>
            </a:xfrm>
            <a:custGeom>
              <a:avLst/>
              <a:gdLst>
                <a:gd name="T0" fmla="*/ 42 w 62"/>
                <a:gd name="T1" fmla="*/ 0 h 47"/>
                <a:gd name="T2" fmla="*/ 9 w 62"/>
                <a:gd name="T3" fmla="*/ 0 h 47"/>
                <a:gd name="T4" fmla="*/ 9 w 62"/>
                <a:gd name="T5" fmla="*/ 0 h 47"/>
                <a:gd name="T6" fmla="*/ 9 w 62"/>
                <a:gd name="T7" fmla="*/ 6 h 47"/>
                <a:gd name="T8" fmla="*/ 0 w 62"/>
                <a:gd name="T9" fmla="*/ 25 h 47"/>
                <a:gd name="T10" fmla="*/ 1 w 62"/>
                <a:gd name="T11" fmla="*/ 25 h 47"/>
                <a:gd name="T12" fmla="*/ 26 w 62"/>
                <a:gd name="T13" fmla="*/ 47 h 47"/>
                <a:gd name="T14" fmla="*/ 62 w 62"/>
                <a:gd name="T15" fmla="*/ 47 h 47"/>
                <a:gd name="T16" fmla="*/ 62 w 62"/>
                <a:gd name="T17" fmla="*/ 19 h 47"/>
                <a:gd name="T18" fmla="*/ 42 w 62"/>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7">
                  <a:moveTo>
                    <a:pt x="42" y="0"/>
                  </a:moveTo>
                  <a:cubicBezTo>
                    <a:pt x="9" y="0"/>
                    <a:pt x="9" y="0"/>
                    <a:pt x="9" y="0"/>
                  </a:cubicBezTo>
                  <a:cubicBezTo>
                    <a:pt x="9" y="0"/>
                    <a:pt x="9" y="0"/>
                    <a:pt x="9" y="0"/>
                  </a:cubicBezTo>
                  <a:cubicBezTo>
                    <a:pt x="9" y="2"/>
                    <a:pt x="9" y="4"/>
                    <a:pt x="9" y="6"/>
                  </a:cubicBezTo>
                  <a:cubicBezTo>
                    <a:pt x="9" y="13"/>
                    <a:pt x="6" y="20"/>
                    <a:pt x="0" y="25"/>
                  </a:cubicBezTo>
                  <a:cubicBezTo>
                    <a:pt x="0" y="25"/>
                    <a:pt x="1" y="25"/>
                    <a:pt x="1" y="25"/>
                  </a:cubicBezTo>
                  <a:cubicBezTo>
                    <a:pt x="14" y="25"/>
                    <a:pt x="24" y="35"/>
                    <a:pt x="26" y="47"/>
                  </a:cubicBezTo>
                  <a:cubicBezTo>
                    <a:pt x="62" y="47"/>
                    <a:pt x="62" y="47"/>
                    <a:pt x="62" y="47"/>
                  </a:cubicBezTo>
                  <a:cubicBezTo>
                    <a:pt x="62" y="19"/>
                    <a:pt x="62" y="19"/>
                    <a:pt x="62" y="19"/>
                  </a:cubicBezTo>
                  <a:cubicBezTo>
                    <a:pt x="62" y="9"/>
                    <a:pt x="53" y="0"/>
                    <a:pt x="42"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3" name="Oval 51">
              <a:extLst>
                <a:ext uri="{FF2B5EF4-FFF2-40B4-BE49-F238E27FC236}">
                  <a16:creationId xmlns:a16="http://schemas.microsoft.com/office/drawing/2014/main" id="{761F335F-7F7D-6B26-998D-359498ADE535}"/>
                </a:ext>
              </a:extLst>
            </p:cNvPr>
            <p:cNvSpPr>
              <a:spLocks noChangeArrowheads="1"/>
            </p:cNvSpPr>
            <p:nvPr/>
          </p:nvSpPr>
          <p:spPr bwMode="auto">
            <a:xfrm>
              <a:off x="7129462" y="2839349"/>
              <a:ext cx="114300" cy="112713"/>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4" name="Freeform 52">
              <a:extLst>
                <a:ext uri="{FF2B5EF4-FFF2-40B4-BE49-F238E27FC236}">
                  <a16:creationId xmlns:a16="http://schemas.microsoft.com/office/drawing/2014/main" id="{F3B35552-887A-ACD1-6CBD-1CE2988A6A1C}"/>
                </a:ext>
              </a:extLst>
            </p:cNvPr>
            <p:cNvSpPr>
              <a:spLocks/>
            </p:cNvSpPr>
            <p:nvPr/>
          </p:nvSpPr>
          <p:spPr bwMode="auto">
            <a:xfrm>
              <a:off x="7083425" y="2966349"/>
              <a:ext cx="206375" cy="138113"/>
            </a:xfrm>
            <a:custGeom>
              <a:avLst/>
              <a:gdLst>
                <a:gd name="T0" fmla="*/ 52 w 71"/>
                <a:gd name="T1" fmla="*/ 0 h 47"/>
                <a:gd name="T2" fmla="*/ 19 w 71"/>
                <a:gd name="T3" fmla="*/ 0 h 47"/>
                <a:gd name="T4" fmla="*/ 0 w 71"/>
                <a:gd name="T5" fmla="*/ 20 h 47"/>
                <a:gd name="T6" fmla="*/ 0 w 71"/>
                <a:gd name="T7" fmla="*/ 47 h 47"/>
                <a:gd name="T8" fmla="*/ 71 w 71"/>
                <a:gd name="T9" fmla="*/ 47 h 47"/>
                <a:gd name="T10" fmla="*/ 71 w 71"/>
                <a:gd name="T11" fmla="*/ 20 h 47"/>
                <a:gd name="T12" fmla="*/ 52 w 71"/>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71" h="47">
                  <a:moveTo>
                    <a:pt x="52" y="0"/>
                  </a:moveTo>
                  <a:cubicBezTo>
                    <a:pt x="19" y="0"/>
                    <a:pt x="19" y="0"/>
                    <a:pt x="19" y="0"/>
                  </a:cubicBezTo>
                  <a:cubicBezTo>
                    <a:pt x="8" y="0"/>
                    <a:pt x="0" y="9"/>
                    <a:pt x="0" y="20"/>
                  </a:cubicBezTo>
                  <a:cubicBezTo>
                    <a:pt x="0" y="47"/>
                    <a:pt x="0" y="47"/>
                    <a:pt x="0" y="47"/>
                  </a:cubicBezTo>
                  <a:cubicBezTo>
                    <a:pt x="71" y="47"/>
                    <a:pt x="71" y="47"/>
                    <a:pt x="71" y="47"/>
                  </a:cubicBezTo>
                  <a:cubicBezTo>
                    <a:pt x="71" y="20"/>
                    <a:pt x="71" y="20"/>
                    <a:pt x="71" y="20"/>
                  </a:cubicBezTo>
                  <a:cubicBezTo>
                    <a:pt x="71" y="9"/>
                    <a:pt x="63" y="0"/>
                    <a:pt x="52"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2100798529"/>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C8B9CF-A295-8E2C-037F-AE351C1ECC38}"/>
              </a:ext>
            </a:extLst>
          </p:cNvPr>
          <p:cNvSpPr>
            <a:spLocks noGrp="1"/>
          </p:cNvSpPr>
          <p:nvPr>
            <p:ph type="body" sz="quarter" idx="10"/>
          </p:nvPr>
        </p:nvSpPr>
        <p:spPr/>
        <p:txBody>
          <a:bodyPr/>
          <a:lstStyle/>
          <a:p>
            <a:r>
              <a:rPr lang="en-US" dirty="0"/>
              <a:t>Need</a:t>
            </a:r>
          </a:p>
          <a:p>
            <a:pPr marL="285750" indent="-285750">
              <a:buFont typeface="Arial" panose="020B0604020202020204" pitchFamily="34" charset="0"/>
              <a:buChar char="•"/>
            </a:pPr>
            <a:r>
              <a:rPr lang="en-US" b="0" dirty="0"/>
              <a:t>Establishing a Colleague Technology Experience arm within GXI will allow for better Identity centricity when it comes to UX and communications. </a:t>
            </a:r>
          </a:p>
          <a:p>
            <a:endParaRPr lang="en-US" dirty="0"/>
          </a:p>
          <a:p>
            <a:r>
              <a:rPr lang="en-US" dirty="0"/>
              <a:t>Value</a:t>
            </a:r>
          </a:p>
          <a:p>
            <a:pPr marL="285750" indent="-285750">
              <a:buFont typeface="Arial" panose="020B0604020202020204" pitchFamily="34" charset="0"/>
              <a:buChar char="•"/>
            </a:pPr>
            <a:r>
              <a:rPr lang="en-US" b="0" dirty="0"/>
              <a:t>Reduction in delays due to prioritization of efforts &amp; intake with the CTX team. </a:t>
            </a:r>
          </a:p>
          <a:p>
            <a:pPr marL="285750" indent="-285750">
              <a:buFont typeface="Arial" panose="020B0604020202020204" pitchFamily="34" charset="0"/>
              <a:buChar char="•"/>
            </a:pPr>
            <a:r>
              <a:rPr lang="en-US" b="0" dirty="0"/>
              <a:t>Improvement in time to market for solutions and efforts requiring CTX intervention</a:t>
            </a:r>
          </a:p>
          <a:p>
            <a:endParaRPr lang="en-US" dirty="0"/>
          </a:p>
        </p:txBody>
      </p:sp>
      <p:sp>
        <p:nvSpPr>
          <p:cNvPr id="3" name="Title 2">
            <a:extLst>
              <a:ext uri="{FF2B5EF4-FFF2-40B4-BE49-F238E27FC236}">
                <a16:creationId xmlns:a16="http://schemas.microsoft.com/office/drawing/2014/main" id="{754212C4-AFA0-278A-C7DE-D7AAB86A8335}"/>
              </a:ext>
            </a:extLst>
          </p:cNvPr>
          <p:cNvSpPr>
            <a:spLocks noGrp="1"/>
          </p:cNvSpPr>
          <p:nvPr>
            <p:ph type="title"/>
          </p:nvPr>
        </p:nvSpPr>
        <p:spPr/>
        <p:txBody>
          <a:bodyPr/>
          <a:lstStyle/>
          <a:p>
            <a:r>
              <a:rPr lang="en-US" dirty="0"/>
              <a:t>Workforce Access Management - CTX</a:t>
            </a:r>
          </a:p>
        </p:txBody>
      </p:sp>
    </p:spTree>
    <p:extLst>
      <p:ext uri="{BB962C8B-B14F-4D97-AF65-F5344CB8AC3E}">
        <p14:creationId xmlns:p14="http://schemas.microsoft.com/office/powerpoint/2010/main" val="3443838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C8B9CF-A295-8E2C-037F-AE351C1ECC38}"/>
              </a:ext>
            </a:extLst>
          </p:cNvPr>
          <p:cNvSpPr>
            <a:spLocks noGrp="1"/>
          </p:cNvSpPr>
          <p:nvPr>
            <p:ph type="body" sz="quarter" idx="10"/>
          </p:nvPr>
        </p:nvSpPr>
        <p:spPr/>
        <p:txBody>
          <a:bodyPr/>
          <a:lstStyle/>
          <a:p>
            <a:r>
              <a:rPr lang="en-US" dirty="0"/>
              <a:t>Need</a:t>
            </a:r>
          </a:p>
          <a:p>
            <a:pPr marL="285750" indent="-285750">
              <a:buFont typeface="Arial" panose="020B0604020202020204" pitchFamily="34" charset="0"/>
              <a:buChar char="•"/>
            </a:pPr>
            <a:r>
              <a:rPr lang="en-US" b="0" dirty="0"/>
              <a:t>Establishing a Centralized Support and Operations team for IAM as the current model is fairly bifurcated with tickets being slinged back and forth amongst various teams. </a:t>
            </a:r>
          </a:p>
          <a:p>
            <a:endParaRPr lang="en-US" dirty="0"/>
          </a:p>
          <a:p>
            <a:r>
              <a:rPr lang="en-US" dirty="0"/>
              <a:t>Value</a:t>
            </a:r>
          </a:p>
          <a:p>
            <a:pPr marL="285750" indent="-285750">
              <a:buFont typeface="Arial" panose="020B0604020202020204" pitchFamily="34" charset="0"/>
              <a:buChar char="•"/>
            </a:pPr>
            <a:r>
              <a:rPr lang="en-US" b="0" dirty="0"/>
              <a:t>Identification &amp; resolution of issues becomes quicker as some identity issues are across verticals.</a:t>
            </a:r>
          </a:p>
          <a:p>
            <a:pPr marL="285750" indent="-285750">
              <a:buFont typeface="Arial" panose="020B0604020202020204" pitchFamily="34" charset="0"/>
              <a:buChar char="•"/>
            </a:pPr>
            <a:r>
              <a:rPr lang="en-US" b="0" dirty="0"/>
              <a:t>This allows the team to have a more optimized and centralized support and operations arm which can scale  to growth in demand for Identity support. </a:t>
            </a:r>
          </a:p>
          <a:p>
            <a:pPr marL="285750" indent="-285750">
              <a:buFont typeface="Arial" panose="020B0604020202020204" pitchFamily="34" charset="0"/>
              <a:buChar char="•"/>
            </a:pPr>
            <a:r>
              <a:rPr lang="en-US" b="0" dirty="0"/>
              <a:t>It allows for multiple levels of support being handled by the offshore team with L1 being generalists and L2 being SMEs in respective verticals.</a:t>
            </a:r>
          </a:p>
          <a:p>
            <a:pPr marL="285750" indent="-285750">
              <a:buFont typeface="Arial" panose="020B0604020202020204" pitchFamily="34" charset="0"/>
              <a:buChar char="•"/>
            </a:pPr>
            <a:r>
              <a:rPr lang="en-US" b="0" dirty="0"/>
              <a:t>It provides greater efficiency in dealing with Support issues as the SME teams report to the same leadership.</a:t>
            </a:r>
          </a:p>
          <a:p>
            <a:endParaRPr lang="en-US" dirty="0"/>
          </a:p>
        </p:txBody>
      </p:sp>
      <p:sp>
        <p:nvSpPr>
          <p:cNvPr id="3" name="Title 2">
            <a:extLst>
              <a:ext uri="{FF2B5EF4-FFF2-40B4-BE49-F238E27FC236}">
                <a16:creationId xmlns:a16="http://schemas.microsoft.com/office/drawing/2014/main" id="{754212C4-AFA0-278A-C7DE-D7AAB86A8335}"/>
              </a:ext>
            </a:extLst>
          </p:cNvPr>
          <p:cNvSpPr>
            <a:spLocks noGrp="1"/>
          </p:cNvSpPr>
          <p:nvPr>
            <p:ph type="title"/>
          </p:nvPr>
        </p:nvSpPr>
        <p:spPr/>
        <p:txBody>
          <a:bodyPr/>
          <a:lstStyle/>
          <a:p>
            <a:r>
              <a:rPr lang="en-US" dirty="0"/>
              <a:t>Workforce Access Management – Support and Operations</a:t>
            </a:r>
          </a:p>
        </p:txBody>
      </p:sp>
    </p:spTree>
    <p:extLst>
      <p:ext uri="{BB962C8B-B14F-4D97-AF65-F5344CB8AC3E}">
        <p14:creationId xmlns:p14="http://schemas.microsoft.com/office/powerpoint/2010/main" val="1429913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35ABB6-6BCC-C39E-C7D5-41EE3CAC3092}"/>
              </a:ext>
            </a:extLst>
          </p:cNvPr>
          <p:cNvSpPr>
            <a:spLocks noGrp="1"/>
          </p:cNvSpPr>
          <p:nvPr>
            <p:ph type="body" sz="quarter" idx="10"/>
          </p:nvPr>
        </p:nvSpPr>
        <p:spPr/>
        <p:txBody>
          <a:bodyPr/>
          <a:lstStyle/>
          <a:p>
            <a:r>
              <a:rPr lang="en-US" dirty="0"/>
              <a:t>Need</a:t>
            </a:r>
          </a:p>
          <a:p>
            <a:pPr marL="285750" indent="-285750">
              <a:buFont typeface="Arial" panose="020B0604020202020204" pitchFamily="34" charset="0"/>
              <a:buChar char="•"/>
            </a:pPr>
            <a:r>
              <a:rPr lang="en-US" b="0" dirty="0"/>
              <a:t>Establishing a DevOps team in the IAM space is required to sustain current engineering efforts – GetOkta tool, SSPR etc. </a:t>
            </a:r>
          </a:p>
          <a:p>
            <a:pPr marL="285750" indent="-285750">
              <a:buFont typeface="Arial" panose="020B0604020202020204" pitchFamily="34" charset="0"/>
              <a:buChar char="•"/>
            </a:pPr>
            <a:r>
              <a:rPr lang="en-US" b="0" dirty="0"/>
              <a:t>This team will also be tasked with new engineering efforts &amp; complex problem solving that are critical to the platforms operated by the IAM team across different verticals.</a:t>
            </a:r>
          </a:p>
          <a:p>
            <a:endParaRPr lang="en-US" dirty="0"/>
          </a:p>
          <a:p>
            <a:r>
              <a:rPr lang="en-US" dirty="0"/>
              <a:t>Value</a:t>
            </a:r>
          </a:p>
          <a:p>
            <a:pPr marL="285750" indent="-285750">
              <a:buFont typeface="Arial" panose="020B0604020202020204" pitchFamily="34" charset="0"/>
              <a:buChar char="•"/>
            </a:pPr>
            <a:r>
              <a:rPr lang="en-US" b="0" dirty="0"/>
              <a:t>This allows the team to engineer centralized solutions to opportunities for service refinement, growth and optimization vs. any piecemeal solutions built by teams such as digital and core engineering.</a:t>
            </a:r>
          </a:p>
          <a:p>
            <a:pPr marL="285750" indent="-285750">
              <a:buFont typeface="Arial" panose="020B0604020202020204" pitchFamily="34" charset="0"/>
              <a:buChar char="•"/>
            </a:pPr>
            <a:r>
              <a:rPr lang="en-US" b="0" dirty="0"/>
              <a:t>It allows better control of inorganic organizational changes such as M&amp;As and Divestitures which would lead to BU centric solutions gravitating away from the enterprise.</a:t>
            </a:r>
          </a:p>
        </p:txBody>
      </p:sp>
      <p:sp>
        <p:nvSpPr>
          <p:cNvPr id="2" name="Title 1">
            <a:extLst>
              <a:ext uri="{FF2B5EF4-FFF2-40B4-BE49-F238E27FC236}">
                <a16:creationId xmlns:a16="http://schemas.microsoft.com/office/drawing/2014/main" id="{9E185304-C564-B4B7-F9DE-E0D47E4E3456}"/>
              </a:ext>
            </a:extLst>
          </p:cNvPr>
          <p:cNvSpPr>
            <a:spLocks noGrp="1"/>
          </p:cNvSpPr>
          <p:nvPr>
            <p:ph type="title"/>
          </p:nvPr>
        </p:nvSpPr>
        <p:spPr/>
        <p:txBody>
          <a:bodyPr/>
          <a:lstStyle/>
          <a:p>
            <a:r>
              <a:rPr lang="en-US" dirty="0"/>
              <a:t>Workforce Access Management - DevOps</a:t>
            </a:r>
          </a:p>
        </p:txBody>
      </p:sp>
    </p:spTree>
    <p:extLst>
      <p:ext uri="{BB962C8B-B14F-4D97-AF65-F5344CB8AC3E}">
        <p14:creationId xmlns:p14="http://schemas.microsoft.com/office/powerpoint/2010/main" val="4149346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4ADB0F-7689-6242-351E-6C6C9D4517C1}"/>
              </a:ext>
            </a:extLst>
          </p:cNvPr>
          <p:cNvSpPr>
            <a:spLocks noGrp="1"/>
          </p:cNvSpPr>
          <p:nvPr>
            <p:ph type="body" sz="quarter" idx="10"/>
          </p:nvPr>
        </p:nvSpPr>
        <p:spPr/>
        <p:txBody>
          <a:bodyPr/>
          <a:lstStyle/>
          <a:p>
            <a:r>
              <a:rPr lang="en-US" dirty="0"/>
              <a:t>Need</a:t>
            </a:r>
          </a:p>
          <a:p>
            <a:pPr marL="285750" indent="-285750">
              <a:buFont typeface="Arial" panose="020B0604020202020204" pitchFamily="34" charset="0"/>
              <a:buChar char="•"/>
            </a:pPr>
            <a:r>
              <a:rPr lang="en-US" b="0" dirty="0"/>
              <a:t>Bringing various Identity providers used by the enterprise into a common fold under the same leadership. </a:t>
            </a:r>
          </a:p>
          <a:p>
            <a:endParaRPr lang="en-US" dirty="0"/>
          </a:p>
          <a:p>
            <a:r>
              <a:rPr lang="en-US" dirty="0"/>
              <a:t>Value</a:t>
            </a:r>
          </a:p>
          <a:p>
            <a:pPr marL="285750" indent="-285750">
              <a:buFont typeface="Arial" panose="020B0604020202020204" pitchFamily="34" charset="0"/>
              <a:buChar char="•"/>
            </a:pPr>
            <a:r>
              <a:rPr lang="en-US" b="0" dirty="0"/>
              <a:t>This will allow the IdPs to be leveraged in an efficient manner without crossing each other's purpose.</a:t>
            </a:r>
          </a:p>
        </p:txBody>
      </p:sp>
      <p:sp>
        <p:nvSpPr>
          <p:cNvPr id="3" name="Title 2">
            <a:extLst>
              <a:ext uri="{FF2B5EF4-FFF2-40B4-BE49-F238E27FC236}">
                <a16:creationId xmlns:a16="http://schemas.microsoft.com/office/drawing/2014/main" id="{2479FEFB-82B3-9770-96D5-596694F0B0A3}"/>
              </a:ext>
            </a:extLst>
          </p:cNvPr>
          <p:cNvSpPr>
            <a:spLocks noGrp="1"/>
          </p:cNvSpPr>
          <p:nvPr>
            <p:ph type="title"/>
          </p:nvPr>
        </p:nvSpPr>
        <p:spPr/>
        <p:txBody>
          <a:bodyPr/>
          <a:lstStyle/>
          <a:p>
            <a:r>
              <a:rPr lang="en-US" dirty="0"/>
              <a:t>Workforce Access Management – Identity Provider Resolution</a:t>
            </a:r>
          </a:p>
        </p:txBody>
      </p:sp>
    </p:spTree>
    <p:extLst>
      <p:ext uri="{BB962C8B-B14F-4D97-AF65-F5344CB8AC3E}">
        <p14:creationId xmlns:p14="http://schemas.microsoft.com/office/powerpoint/2010/main" val="1242577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4ADB0F-7689-6242-351E-6C6C9D4517C1}"/>
              </a:ext>
            </a:extLst>
          </p:cNvPr>
          <p:cNvSpPr>
            <a:spLocks noGrp="1"/>
          </p:cNvSpPr>
          <p:nvPr>
            <p:ph type="body" sz="quarter" idx="10"/>
          </p:nvPr>
        </p:nvSpPr>
        <p:spPr/>
        <p:txBody>
          <a:bodyPr/>
          <a:lstStyle/>
          <a:p>
            <a:r>
              <a:rPr lang="en-US" dirty="0"/>
              <a:t>Need</a:t>
            </a:r>
          </a:p>
          <a:p>
            <a:pPr marL="285750" indent="-285750">
              <a:buFont typeface="Arial" panose="020B0604020202020204" pitchFamily="34" charset="0"/>
              <a:buChar char="•"/>
            </a:pPr>
            <a:r>
              <a:rPr lang="en-US" b="0" dirty="0"/>
              <a:t>Making the Identity platforms more secure and reducing the number of threat paths / limiting the threat surface is critical to the enterprise as a lot of threats emanate from identity compromise. </a:t>
            </a:r>
          </a:p>
          <a:p>
            <a:endParaRPr lang="en-US" dirty="0"/>
          </a:p>
          <a:p>
            <a:r>
              <a:rPr lang="en-US" dirty="0"/>
              <a:t>Value</a:t>
            </a:r>
          </a:p>
          <a:p>
            <a:pPr marL="285750" indent="-285750">
              <a:buFont typeface="Arial" panose="020B0604020202020204" pitchFamily="34" charset="0"/>
              <a:buChar char="•"/>
            </a:pPr>
            <a:r>
              <a:rPr lang="en-US" b="0" dirty="0"/>
              <a:t>Risk Reduction due to proactive security measures as opposed to detective (after the fact).</a:t>
            </a:r>
          </a:p>
          <a:p>
            <a:pPr marL="285750" indent="-285750">
              <a:buFont typeface="Arial" panose="020B0604020202020204" pitchFamily="34" charset="0"/>
              <a:buChar char="•"/>
            </a:pPr>
            <a:endParaRPr lang="en-US" b="0" dirty="0"/>
          </a:p>
        </p:txBody>
      </p:sp>
      <p:sp>
        <p:nvSpPr>
          <p:cNvPr id="3" name="Title 2">
            <a:extLst>
              <a:ext uri="{FF2B5EF4-FFF2-40B4-BE49-F238E27FC236}">
                <a16:creationId xmlns:a16="http://schemas.microsoft.com/office/drawing/2014/main" id="{2479FEFB-82B3-9770-96D5-596694F0B0A3}"/>
              </a:ext>
            </a:extLst>
          </p:cNvPr>
          <p:cNvSpPr>
            <a:spLocks noGrp="1"/>
          </p:cNvSpPr>
          <p:nvPr>
            <p:ph type="title"/>
          </p:nvPr>
        </p:nvSpPr>
        <p:spPr/>
        <p:txBody>
          <a:bodyPr/>
          <a:lstStyle/>
          <a:p>
            <a:r>
              <a:rPr lang="en-US" dirty="0"/>
              <a:t>Workforce Access Management – Security</a:t>
            </a:r>
          </a:p>
        </p:txBody>
      </p:sp>
    </p:spTree>
    <p:extLst>
      <p:ext uri="{BB962C8B-B14F-4D97-AF65-F5344CB8AC3E}">
        <p14:creationId xmlns:p14="http://schemas.microsoft.com/office/powerpoint/2010/main" val="247232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934CA748-4B33-684C-2928-BC915C542D11}"/>
              </a:ext>
            </a:extLst>
          </p:cNvPr>
          <p:cNvSpPr/>
          <p:nvPr/>
        </p:nvSpPr>
        <p:spPr>
          <a:xfrm>
            <a:off x="3360230" y="1079808"/>
            <a:ext cx="4496151" cy="105155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Executive Steering Committee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15" name="Rectangle 114">
            <a:extLst>
              <a:ext uri="{FF2B5EF4-FFF2-40B4-BE49-F238E27FC236}">
                <a16:creationId xmlns:a16="http://schemas.microsoft.com/office/drawing/2014/main" id="{4EDF942A-A627-89EB-A8BD-23280F9E816E}"/>
              </a:ext>
            </a:extLst>
          </p:cNvPr>
          <p:cNvSpPr/>
          <p:nvPr/>
        </p:nvSpPr>
        <p:spPr>
          <a:xfrm>
            <a:off x="3478368" y="1316027"/>
            <a:ext cx="4257504"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CISO</a:t>
            </a:r>
          </a:p>
        </p:txBody>
      </p:sp>
      <p:sp>
        <p:nvSpPr>
          <p:cNvPr id="142" name="Rectangle 141">
            <a:extLst>
              <a:ext uri="{FF2B5EF4-FFF2-40B4-BE49-F238E27FC236}">
                <a16:creationId xmlns:a16="http://schemas.microsoft.com/office/drawing/2014/main" id="{FED19B28-ABE8-7CD5-AA55-3A631A590032}"/>
              </a:ext>
            </a:extLst>
          </p:cNvPr>
          <p:cNvSpPr/>
          <p:nvPr/>
        </p:nvSpPr>
        <p:spPr>
          <a:xfrm>
            <a:off x="3478368" y="1576925"/>
            <a:ext cx="2103120"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VP Technology Operations</a:t>
            </a:r>
          </a:p>
        </p:txBody>
      </p:sp>
      <p:sp>
        <p:nvSpPr>
          <p:cNvPr id="143" name="Rectangle 142">
            <a:extLst>
              <a:ext uri="{FF2B5EF4-FFF2-40B4-BE49-F238E27FC236}">
                <a16:creationId xmlns:a16="http://schemas.microsoft.com/office/drawing/2014/main" id="{CC7FDAE4-16E2-D810-F8AD-1B9612C1D1E5}"/>
              </a:ext>
            </a:extLst>
          </p:cNvPr>
          <p:cNvSpPr/>
          <p:nvPr/>
        </p:nvSpPr>
        <p:spPr>
          <a:xfrm>
            <a:off x="3478368" y="1839345"/>
            <a:ext cx="2103120" cy="219456"/>
          </a:xfrm>
          <a:prstGeom prst="rect">
            <a:avLst/>
          </a:prstGeom>
          <a:solidFill>
            <a:schemeClr val="bg1"/>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IAM Service Owner</a:t>
            </a:r>
          </a:p>
        </p:txBody>
      </p:sp>
      <p:sp>
        <p:nvSpPr>
          <p:cNvPr id="144" name="Rectangle 143">
            <a:extLst>
              <a:ext uri="{FF2B5EF4-FFF2-40B4-BE49-F238E27FC236}">
                <a16:creationId xmlns:a16="http://schemas.microsoft.com/office/drawing/2014/main" id="{852B90DE-BEA9-C799-F9AF-759E6D373915}"/>
              </a:ext>
            </a:extLst>
          </p:cNvPr>
          <p:cNvSpPr/>
          <p:nvPr/>
        </p:nvSpPr>
        <p:spPr>
          <a:xfrm>
            <a:off x="5632752" y="1576925"/>
            <a:ext cx="2103120"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VP HR Technology</a:t>
            </a:r>
          </a:p>
        </p:txBody>
      </p:sp>
      <p:sp>
        <p:nvSpPr>
          <p:cNvPr id="146" name="Rectangle 145">
            <a:extLst>
              <a:ext uri="{FF2B5EF4-FFF2-40B4-BE49-F238E27FC236}">
                <a16:creationId xmlns:a16="http://schemas.microsoft.com/office/drawing/2014/main" id="{7C655907-E7AE-140E-2C52-F2E3D3691A4A}"/>
              </a:ext>
            </a:extLst>
          </p:cNvPr>
          <p:cNvSpPr/>
          <p:nvPr/>
        </p:nvSpPr>
        <p:spPr>
          <a:xfrm>
            <a:off x="5634477" y="1839974"/>
            <a:ext cx="2103120"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Compliance &amp; Audit Leader</a:t>
            </a:r>
          </a:p>
        </p:txBody>
      </p:sp>
      <p:sp>
        <p:nvSpPr>
          <p:cNvPr id="96" name="Rectangle 95">
            <a:extLst>
              <a:ext uri="{FF2B5EF4-FFF2-40B4-BE49-F238E27FC236}">
                <a16:creationId xmlns:a16="http://schemas.microsoft.com/office/drawing/2014/main" id="{D69698F7-6EBE-6EF1-8EEF-F34659B28EF4}"/>
              </a:ext>
            </a:extLst>
          </p:cNvPr>
          <p:cNvSpPr/>
          <p:nvPr/>
        </p:nvSpPr>
        <p:spPr>
          <a:xfrm>
            <a:off x="2787783" y="2376273"/>
            <a:ext cx="5642431" cy="193548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Program Office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97" name="Rectangle 96">
            <a:extLst>
              <a:ext uri="{FF2B5EF4-FFF2-40B4-BE49-F238E27FC236}">
                <a16:creationId xmlns:a16="http://schemas.microsoft.com/office/drawing/2014/main" id="{78149A9C-DB5E-90FA-0716-02373BA1EF69}"/>
              </a:ext>
            </a:extLst>
          </p:cNvPr>
          <p:cNvSpPr/>
          <p:nvPr/>
        </p:nvSpPr>
        <p:spPr>
          <a:xfrm>
            <a:off x="2926941" y="2983703"/>
            <a:ext cx="5359129" cy="219456"/>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Delivery Manager</a:t>
            </a:r>
          </a:p>
        </p:txBody>
      </p:sp>
      <p:sp>
        <p:nvSpPr>
          <p:cNvPr id="109" name="Rectangle 108">
            <a:extLst>
              <a:ext uri="{FF2B5EF4-FFF2-40B4-BE49-F238E27FC236}">
                <a16:creationId xmlns:a16="http://schemas.microsoft.com/office/drawing/2014/main" id="{7AA09B67-3E01-EEFB-B41B-C464DF21B1F0}"/>
              </a:ext>
            </a:extLst>
          </p:cNvPr>
          <p:cNvSpPr/>
          <p:nvPr/>
        </p:nvSpPr>
        <p:spPr>
          <a:xfrm>
            <a:off x="4269257" y="3284080"/>
            <a:ext cx="1298448" cy="9052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Validation &amp; Enforcement</a:t>
            </a:r>
          </a:p>
        </p:txBody>
      </p:sp>
      <p:sp>
        <p:nvSpPr>
          <p:cNvPr id="111" name="Rectangle 110">
            <a:extLst>
              <a:ext uri="{FF2B5EF4-FFF2-40B4-BE49-F238E27FC236}">
                <a16:creationId xmlns:a16="http://schemas.microsoft.com/office/drawing/2014/main" id="{B7E223E9-73B2-36EB-DC76-F5B8FAB11E73}"/>
              </a:ext>
            </a:extLst>
          </p:cNvPr>
          <p:cNvSpPr/>
          <p:nvPr/>
        </p:nvSpPr>
        <p:spPr>
          <a:xfrm>
            <a:off x="5611571" y="3284080"/>
            <a:ext cx="1298448" cy="9052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Program Planning</a:t>
            </a:r>
          </a:p>
        </p:txBody>
      </p:sp>
      <p:sp>
        <p:nvSpPr>
          <p:cNvPr id="147" name="Rectangle 146">
            <a:extLst>
              <a:ext uri="{FF2B5EF4-FFF2-40B4-BE49-F238E27FC236}">
                <a16:creationId xmlns:a16="http://schemas.microsoft.com/office/drawing/2014/main" id="{938499B0-6A61-8EC1-130E-0D9AB0D1DFDE}"/>
              </a:ext>
            </a:extLst>
          </p:cNvPr>
          <p:cNvSpPr/>
          <p:nvPr/>
        </p:nvSpPr>
        <p:spPr>
          <a:xfrm>
            <a:off x="2926941" y="2707303"/>
            <a:ext cx="5359129" cy="219456"/>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Program Leader </a:t>
            </a:r>
          </a:p>
        </p:txBody>
      </p:sp>
      <p:sp>
        <p:nvSpPr>
          <p:cNvPr id="148" name="Rectangle 147">
            <a:extLst>
              <a:ext uri="{FF2B5EF4-FFF2-40B4-BE49-F238E27FC236}">
                <a16:creationId xmlns:a16="http://schemas.microsoft.com/office/drawing/2014/main" id="{DAA40EA4-859B-4965-1EBE-0539A9CDDA4D}"/>
              </a:ext>
            </a:extLst>
          </p:cNvPr>
          <p:cNvSpPr/>
          <p:nvPr/>
        </p:nvSpPr>
        <p:spPr>
          <a:xfrm>
            <a:off x="6991545" y="3284080"/>
            <a:ext cx="1298448" cy="9052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Metrics, Reporting &amp; UAT</a:t>
            </a:r>
          </a:p>
        </p:txBody>
      </p:sp>
      <p:sp>
        <p:nvSpPr>
          <p:cNvPr id="150" name="Rectangle 149">
            <a:extLst>
              <a:ext uri="{FF2B5EF4-FFF2-40B4-BE49-F238E27FC236}">
                <a16:creationId xmlns:a16="http://schemas.microsoft.com/office/drawing/2014/main" id="{9F471FB6-4CDD-EC2C-18EE-EEB5FC15ED7B}"/>
              </a:ext>
            </a:extLst>
          </p:cNvPr>
          <p:cNvSpPr/>
          <p:nvPr/>
        </p:nvSpPr>
        <p:spPr>
          <a:xfrm>
            <a:off x="3042753" y="3374471"/>
            <a:ext cx="1158516" cy="219456"/>
          </a:xfrm>
          <a:prstGeom prst="rect">
            <a:avLst/>
          </a:prstGeom>
          <a:solidFill>
            <a:schemeClr val="bg1"/>
          </a:solidFill>
          <a:ln w="6350">
            <a:solidFill>
              <a:srgbClr val="005EB8"/>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Application Onboarding Lead</a:t>
            </a:r>
          </a:p>
        </p:txBody>
      </p:sp>
      <p:sp>
        <p:nvSpPr>
          <p:cNvPr id="154" name="Rectangle 153">
            <a:extLst>
              <a:ext uri="{FF2B5EF4-FFF2-40B4-BE49-F238E27FC236}">
                <a16:creationId xmlns:a16="http://schemas.microsoft.com/office/drawing/2014/main" id="{F323384C-CB23-8D51-29C9-1770217FC92F}"/>
              </a:ext>
            </a:extLst>
          </p:cNvPr>
          <p:cNvSpPr/>
          <p:nvPr/>
        </p:nvSpPr>
        <p:spPr>
          <a:xfrm>
            <a:off x="5671806" y="3917658"/>
            <a:ext cx="1152144" cy="199395"/>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Analyst</a:t>
            </a:r>
          </a:p>
        </p:txBody>
      </p:sp>
      <p:sp>
        <p:nvSpPr>
          <p:cNvPr id="155" name="Rectangle 154">
            <a:extLst>
              <a:ext uri="{FF2B5EF4-FFF2-40B4-BE49-F238E27FC236}">
                <a16:creationId xmlns:a16="http://schemas.microsoft.com/office/drawing/2014/main" id="{B0DEA6DD-AEA2-AC1D-9C7D-2803D6CDFDB8}"/>
              </a:ext>
            </a:extLst>
          </p:cNvPr>
          <p:cNvSpPr/>
          <p:nvPr/>
        </p:nvSpPr>
        <p:spPr>
          <a:xfrm>
            <a:off x="5671806" y="3613870"/>
            <a:ext cx="1152144" cy="219456"/>
          </a:xfrm>
          <a:prstGeom prst="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APM</a:t>
            </a:r>
          </a:p>
        </p:txBody>
      </p:sp>
      <p:sp>
        <p:nvSpPr>
          <p:cNvPr id="165" name="Rectangle 164">
            <a:extLst>
              <a:ext uri="{FF2B5EF4-FFF2-40B4-BE49-F238E27FC236}">
                <a16:creationId xmlns:a16="http://schemas.microsoft.com/office/drawing/2014/main" id="{BB4FD14E-81DB-917E-4310-8853BCC17FE5}"/>
              </a:ext>
            </a:extLst>
          </p:cNvPr>
          <p:cNvSpPr/>
          <p:nvPr/>
        </p:nvSpPr>
        <p:spPr>
          <a:xfrm>
            <a:off x="4341201" y="3897598"/>
            <a:ext cx="1152144" cy="219456"/>
          </a:xfrm>
          <a:prstGeom prst="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Data Analyst</a:t>
            </a:r>
          </a:p>
        </p:txBody>
      </p:sp>
      <p:sp>
        <p:nvSpPr>
          <p:cNvPr id="160" name="Rectangle 159">
            <a:extLst>
              <a:ext uri="{FF2B5EF4-FFF2-40B4-BE49-F238E27FC236}">
                <a16:creationId xmlns:a16="http://schemas.microsoft.com/office/drawing/2014/main" id="{24BE5672-1172-E840-0CCA-6E58E636070B}"/>
              </a:ext>
            </a:extLst>
          </p:cNvPr>
          <p:cNvSpPr/>
          <p:nvPr/>
        </p:nvSpPr>
        <p:spPr>
          <a:xfrm>
            <a:off x="4482171" y="4583067"/>
            <a:ext cx="2774563" cy="15087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Technology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62" name="Rectangle 161">
            <a:extLst>
              <a:ext uri="{FF2B5EF4-FFF2-40B4-BE49-F238E27FC236}">
                <a16:creationId xmlns:a16="http://schemas.microsoft.com/office/drawing/2014/main" id="{1A1458F7-8A11-D86B-B283-7FAAEA3CED03}"/>
              </a:ext>
            </a:extLst>
          </p:cNvPr>
          <p:cNvSpPr/>
          <p:nvPr/>
        </p:nvSpPr>
        <p:spPr>
          <a:xfrm>
            <a:off x="4566742" y="4847491"/>
            <a:ext cx="1257881" cy="82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IAM Engineering</a:t>
            </a:r>
          </a:p>
        </p:txBody>
      </p:sp>
      <p:sp>
        <p:nvSpPr>
          <p:cNvPr id="163" name="Rectangle 162">
            <a:extLst>
              <a:ext uri="{FF2B5EF4-FFF2-40B4-BE49-F238E27FC236}">
                <a16:creationId xmlns:a16="http://schemas.microsoft.com/office/drawing/2014/main" id="{463E3077-4F7A-B565-FC14-62AEB1881136}"/>
              </a:ext>
            </a:extLst>
          </p:cNvPr>
          <p:cNvSpPr/>
          <p:nvPr/>
        </p:nvSpPr>
        <p:spPr>
          <a:xfrm>
            <a:off x="5921433" y="4846864"/>
            <a:ext cx="1257881" cy="820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IAM Architecture</a:t>
            </a:r>
          </a:p>
        </p:txBody>
      </p:sp>
      <p:sp>
        <p:nvSpPr>
          <p:cNvPr id="166" name="Rectangle 165">
            <a:extLst>
              <a:ext uri="{FF2B5EF4-FFF2-40B4-BE49-F238E27FC236}">
                <a16:creationId xmlns:a16="http://schemas.microsoft.com/office/drawing/2014/main" id="{32E2FBF4-52E5-1D02-0D33-27457338FCFE}"/>
              </a:ext>
            </a:extLst>
          </p:cNvPr>
          <p:cNvSpPr/>
          <p:nvPr/>
        </p:nvSpPr>
        <p:spPr>
          <a:xfrm>
            <a:off x="4648739" y="5086740"/>
            <a:ext cx="1080789" cy="219456"/>
          </a:xfrm>
          <a:prstGeom prst="rect">
            <a:avLst/>
          </a:prstGeom>
          <a:solidFill>
            <a:schemeClr val="tx1">
              <a:lumMod val="50000"/>
              <a:lumOff val="50000"/>
            </a:schemeClr>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Analyst(s)</a:t>
            </a:r>
          </a:p>
        </p:txBody>
      </p:sp>
      <p:sp>
        <p:nvSpPr>
          <p:cNvPr id="168" name="Rectangle 167">
            <a:extLst>
              <a:ext uri="{FF2B5EF4-FFF2-40B4-BE49-F238E27FC236}">
                <a16:creationId xmlns:a16="http://schemas.microsoft.com/office/drawing/2014/main" id="{D9AFEE90-A1B6-CD94-787A-8D0D2E3DDF01}"/>
              </a:ext>
            </a:extLst>
          </p:cNvPr>
          <p:cNvSpPr/>
          <p:nvPr/>
        </p:nvSpPr>
        <p:spPr>
          <a:xfrm>
            <a:off x="4648739" y="5391579"/>
            <a:ext cx="1080789" cy="219456"/>
          </a:xfrm>
          <a:prstGeom prst="rect">
            <a:avLst/>
          </a:prstGeom>
          <a:solidFill>
            <a:schemeClr val="tx1">
              <a:lumMod val="50000"/>
              <a:lumOff val="50000"/>
            </a:schemeClr>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Dev Engineer(s)</a:t>
            </a:r>
          </a:p>
        </p:txBody>
      </p:sp>
      <p:sp>
        <p:nvSpPr>
          <p:cNvPr id="169" name="Rectangle 168">
            <a:extLst>
              <a:ext uri="{FF2B5EF4-FFF2-40B4-BE49-F238E27FC236}">
                <a16:creationId xmlns:a16="http://schemas.microsoft.com/office/drawing/2014/main" id="{F23BEA12-1132-C758-7DDC-D597DA9DECED}"/>
              </a:ext>
            </a:extLst>
          </p:cNvPr>
          <p:cNvSpPr/>
          <p:nvPr/>
        </p:nvSpPr>
        <p:spPr>
          <a:xfrm>
            <a:off x="4566742" y="5734222"/>
            <a:ext cx="2612572" cy="204693"/>
          </a:xfrm>
          <a:prstGeom prst="rect">
            <a:avLst/>
          </a:prstGeom>
          <a:solidFill>
            <a:schemeClr val="accent4"/>
          </a:solidFill>
          <a:ln w="12700">
            <a:no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QA Testing</a:t>
            </a:r>
          </a:p>
        </p:txBody>
      </p:sp>
      <p:sp>
        <p:nvSpPr>
          <p:cNvPr id="174" name="Rectangle 173">
            <a:extLst>
              <a:ext uri="{FF2B5EF4-FFF2-40B4-BE49-F238E27FC236}">
                <a16:creationId xmlns:a16="http://schemas.microsoft.com/office/drawing/2014/main" id="{DAA941A4-0F8B-D18C-4FDD-1885AA168486}"/>
              </a:ext>
            </a:extLst>
          </p:cNvPr>
          <p:cNvSpPr/>
          <p:nvPr/>
        </p:nvSpPr>
        <p:spPr>
          <a:xfrm>
            <a:off x="6004161" y="5086740"/>
            <a:ext cx="1080789" cy="219456"/>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Architect(s)</a:t>
            </a:r>
          </a:p>
        </p:txBody>
      </p:sp>
      <p:cxnSp>
        <p:nvCxnSpPr>
          <p:cNvPr id="231" name="Straight Arrow Connector 230">
            <a:extLst>
              <a:ext uri="{FF2B5EF4-FFF2-40B4-BE49-F238E27FC236}">
                <a16:creationId xmlns:a16="http://schemas.microsoft.com/office/drawing/2014/main" id="{DFA52CEB-939F-5EAB-FFB3-BB2F483632F2}"/>
              </a:ext>
            </a:extLst>
          </p:cNvPr>
          <p:cNvCxnSpPr>
            <a:cxnSpLocks/>
            <a:stCxn id="91" idx="2"/>
            <a:endCxn id="96" idx="0"/>
          </p:cNvCxnSpPr>
          <p:nvPr/>
        </p:nvCxnSpPr>
        <p:spPr>
          <a:xfrm>
            <a:off x="5608306" y="2131367"/>
            <a:ext cx="693" cy="244906"/>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129" name="Group 128">
            <a:extLst>
              <a:ext uri="{FF2B5EF4-FFF2-40B4-BE49-F238E27FC236}">
                <a16:creationId xmlns:a16="http://schemas.microsoft.com/office/drawing/2014/main" id="{8D8EF0A5-4223-D95D-B574-CB041BFCFF26}"/>
              </a:ext>
            </a:extLst>
          </p:cNvPr>
          <p:cNvGrpSpPr/>
          <p:nvPr/>
        </p:nvGrpSpPr>
        <p:grpSpPr>
          <a:xfrm>
            <a:off x="8905587" y="2754335"/>
            <a:ext cx="1294208" cy="1532746"/>
            <a:chOff x="9895595" y="2545921"/>
            <a:chExt cx="1294208" cy="1179354"/>
          </a:xfrm>
        </p:grpSpPr>
        <p:sp>
          <p:nvSpPr>
            <p:cNvPr id="240" name="Rectangle 239">
              <a:extLst>
                <a:ext uri="{FF2B5EF4-FFF2-40B4-BE49-F238E27FC236}">
                  <a16:creationId xmlns:a16="http://schemas.microsoft.com/office/drawing/2014/main" id="{645AB62E-BAC1-14A1-B54E-AB3309DA3ADB}"/>
                </a:ext>
              </a:extLst>
            </p:cNvPr>
            <p:cNvSpPr/>
            <p:nvPr/>
          </p:nvSpPr>
          <p:spPr>
            <a:xfrm>
              <a:off x="9895595" y="2545921"/>
              <a:ext cx="1294208" cy="11793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IAM Services Council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p:txBody>
        </p:sp>
        <p:sp>
          <p:nvSpPr>
            <p:cNvPr id="242" name="Rectangle 241">
              <a:extLst>
                <a:ext uri="{FF2B5EF4-FFF2-40B4-BE49-F238E27FC236}">
                  <a16:creationId xmlns:a16="http://schemas.microsoft.com/office/drawing/2014/main" id="{E930B1FF-9CCE-C9F2-CE3D-C18C92AB9DBD}"/>
                </a:ext>
              </a:extLst>
            </p:cNvPr>
            <p:cNvSpPr/>
            <p:nvPr/>
          </p:nvSpPr>
          <p:spPr>
            <a:xfrm rot="5400000">
              <a:off x="10466548" y="2278175"/>
              <a:ext cx="140840" cy="115214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Process Lead</a:t>
              </a:r>
            </a:p>
          </p:txBody>
        </p:sp>
        <p:sp>
          <p:nvSpPr>
            <p:cNvPr id="243" name="Rectangle 242">
              <a:extLst>
                <a:ext uri="{FF2B5EF4-FFF2-40B4-BE49-F238E27FC236}">
                  <a16:creationId xmlns:a16="http://schemas.microsoft.com/office/drawing/2014/main" id="{FE27C1F2-2356-DDA8-4E05-9BDE1D3D7450}"/>
                </a:ext>
              </a:extLst>
            </p:cNvPr>
            <p:cNvSpPr/>
            <p:nvPr/>
          </p:nvSpPr>
          <p:spPr>
            <a:xfrm rot="5400000">
              <a:off x="10466548" y="2443746"/>
              <a:ext cx="140843" cy="115214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Technology Lead</a:t>
              </a:r>
            </a:p>
          </p:txBody>
        </p:sp>
        <p:sp>
          <p:nvSpPr>
            <p:cNvPr id="244" name="Rectangle 243">
              <a:extLst>
                <a:ext uri="{FF2B5EF4-FFF2-40B4-BE49-F238E27FC236}">
                  <a16:creationId xmlns:a16="http://schemas.microsoft.com/office/drawing/2014/main" id="{328BCA99-03F1-8F44-5F4D-D007A8B797D3}"/>
                </a:ext>
              </a:extLst>
            </p:cNvPr>
            <p:cNvSpPr/>
            <p:nvPr/>
          </p:nvSpPr>
          <p:spPr>
            <a:xfrm rot="5400000">
              <a:off x="10457509" y="2614458"/>
              <a:ext cx="158919" cy="115214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Operations lead</a:t>
              </a:r>
            </a:p>
          </p:txBody>
        </p:sp>
      </p:grpSp>
      <p:sp>
        <p:nvSpPr>
          <p:cNvPr id="249" name="Rectangle 248">
            <a:extLst>
              <a:ext uri="{FF2B5EF4-FFF2-40B4-BE49-F238E27FC236}">
                <a16:creationId xmlns:a16="http://schemas.microsoft.com/office/drawing/2014/main" id="{CA0666FC-3FFF-1AC2-351D-54202139D3F3}"/>
              </a:ext>
            </a:extLst>
          </p:cNvPr>
          <p:cNvSpPr/>
          <p:nvPr/>
        </p:nvSpPr>
        <p:spPr>
          <a:xfrm>
            <a:off x="1070159" y="4545665"/>
            <a:ext cx="1294208" cy="585216"/>
          </a:xfrm>
          <a:prstGeom prst="rect">
            <a:avLst/>
          </a:prstGeom>
          <a:solidFill>
            <a:schemeClr val="bg1"/>
          </a:solidFill>
          <a:ln>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Compliance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p:txBody>
      </p:sp>
      <p:sp>
        <p:nvSpPr>
          <p:cNvPr id="250" name="Rectangle 249">
            <a:extLst>
              <a:ext uri="{FF2B5EF4-FFF2-40B4-BE49-F238E27FC236}">
                <a16:creationId xmlns:a16="http://schemas.microsoft.com/office/drawing/2014/main" id="{1F2A0D57-8D6C-523B-E3D5-1882E55023A4}"/>
              </a:ext>
            </a:extLst>
          </p:cNvPr>
          <p:cNvSpPr/>
          <p:nvPr/>
        </p:nvSpPr>
        <p:spPr>
          <a:xfrm rot="5400000">
            <a:off x="1607534" y="4398603"/>
            <a:ext cx="219456"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Compliance Specialist</a:t>
            </a:r>
          </a:p>
        </p:txBody>
      </p:sp>
      <p:sp>
        <p:nvSpPr>
          <p:cNvPr id="252" name="Rectangle 251">
            <a:extLst>
              <a:ext uri="{FF2B5EF4-FFF2-40B4-BE49-F238E27FC236}">
                <a16:creationId xmlns:a16="http://schemas.microsoft.com/office/drawing/2014/main" id="{48ADFA24-5286-4EBB-AE2E-58CE5A687DE6}"/>
              </a:ext>
            </a:extLst>
          </p:cNvPr>
          <p:cNvSpPr/>
          <p:nvPr/>
        </p:nvSpPr>
        <p:spPr>
          <a:xfrm>
            <a:off x="1070159" y="3726749"/>
            <a:ext cx="1294208" cy="585216"/>
          </a:xfrm>
          <a:prstGeom prst="rect">
            <a:avLst/>
          </a:prstGeom>
          <a:solidFill>
            <a:schemeClr val="bg1"/>
          </a:solidFill>
          <a:ln>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Audit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p:txBody>
      </p:sp>
      <p:sp>
        <p:nvSpPr>
          <p:cNvPr id="253" name="Rectangle 252">
            <a:extLst>
              <a:ext uri="{FF2B5EF4-FFF2-40B4-BE49-F238E27FC236}">
                <a16:creationId xmlns:a16="http://schemas.microsoft.com/office/drawing/2014/main" id="{FAA20A56-9283-155F-D4CB-45CC8B7BEB56}"/>
              </a:ext>
            </a:extLst>
          </p:cNvPr>
          <p:cNvSpPr/>
          <p:nvPr/>
        </p:nvSpPr>
        <p:spPr>
          <a:xfrm rot="5400000">
            <a:off x="1607534" y="3564761"/>
            <a:ext cx="219456"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Auditor</a:t>
            </a:r>
          </a:p>
        </p:txBody>
      </p:sp>
      <p:cxnSp>
        <p:nvCxnSpPr>
          <p:cNvPr id="262" name="Straight Arrow Connector 261">
            <a:extLst>
              <a:ext uri="{FF2B5EF4-FFF2-40B4-BE49-F238E27FC236}">
                <a16:creationId xmlns:a16="http://schemas.microsoft.com/office/drawing/2014/main" id="{B982F9D8-C6EB-49BF-80B1-5288D6D3DEA8}"/>
              </a:ext>
            </a:extLst>
          </p:cNvPr>
          <p:cNvCxnSpPr>
            <a:cxnSpLocks/>
            <a:stCxn id="252" idx="2"/>
            <a:endCxn id="249" idx="0"/>
          </p:cNvCxnSpPr>
          <p:nvPr/>
        </p:nvCxnSpPr>
        <p:spPr>
          <a:xfrm>
            <a:off x="1717263" y="4311965"/>
            <a:ext cx="0" cy="2337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1236487-7643-1AF6-3584-E1A963A499CB}"/>
              </a:ext>
            </a:extLst>
          </p:cNvPr>
          <p:cNvSpPr/>
          <p:nvPr/>
        </p:nvSpPr>
        <p:spPr>
          <a:xfrm>
            <a:off x="1076847" y="5466198"/>
            <a:ext cx="1294208" cy="64601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Training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p:txBody>
      </p:sp>
      <p:sp>
        <p:nvSpPr>
          <p:cNvPr id="5" name="Rectangle 4">
            <a:extLst>
              <a:ext uri="{FF2B5EF4-FFF2-40B4-BE49-F238E27FC236}">
                <a16:creationId xmlns:a16="http://schemas.microsoft.com/office/drawing/2014/main" id="{810105D8-0494-F56F-52B8-29E0430C8ED9}"/>
              </a:ext>
            </a:extLst>
          </p:cNvPr>
          <p:cNvSpPr/>
          <p:nvPr/>
        </p:nvSpPr>
        <p:spPr>
          <a:xfrm rot="5400000">
            <a:off x="1607534" y="5385043"/>
            <a:ext cx="219456"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Training Specialist</a:t>
            </a:r>
          </a:p>
        </p:txBody>
      </p:sp>
      <p:grpSp>
        <p:nvGrpSpPr>
          <p:cNvPr id="128" name="Group 127">
            <a:extLst>
              <a:ext uri="{FF2B5EF4-FFF2-40B4-BE49-F238E27FC236}">
                <a16:creationId xmlns:a16="http://schemas.microsoft.com/office/drawing/2014/main" id="{93C4E300-41B0-158E-EE93-2C26A65D3C16}"/>
              </a:ext>
            </a:extLst>
          </p:cNvPr>
          <p:cNvGrpSpPr/>
          <p:nvPr/>
        </p:nvGrpSpPr>
        <p:grpSpPr>
          <a:xfrm>
            <a:off x="7505752" y="4588496"/>
            <a:ext cx="1294208" cy="1502197"/>
            <a:chOff x="9898488" y="4396853"/>
            <a:chExt cx="1294208" cy="1706042"/>
          </a:xfrm>
        </p:grpSpPr>
        <p:sp>
          <p:nvSpPr>
            <p:cNvPr id="117" name="Rectangle 116">
              <a:extLst>
                <a:ext uri="{FF2B5EF4-FFF2-40B4-BE49-F238E27FC236}">
                  <a16:creationId xmlns:a16="http://schemas.microsoft.com/office/drawing/2014/main" id="{E232F3AA-1886-DABD-6AE1-CF7DC811E5AF}"/>
                </a:ext>
              </a:extLst>
            </p:cNvPr>
            <p:cNvSpPr/>
            <p:nvPr/>
          </p:nvSpPr>
          <p:spPr>
            <a:xfrm>
              <a:off x="9898488" y="4396853"/>
              <a:ext cx="1294208" cy="170604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Operations &amp; Maintenance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20" name="Rectangle 119">
              <a:extLst>
                <a:ext uri="{FF2B5EF4-FFF2-40B4-BE49-F238E27FC236}">
                  <a16:creationId xmlns:a16="http://schemas.microsoft.com/office/drawing/2014/main" id="{89D558A4-E139-DB2B-2AFA-4226798F1FC4}"/>
                </a:ext>
              </a:extLst>
            </p:cNvPr>
            <p:cNvSpPr/>
            <p:nvPr/>
          </p:nvSpPr>
          <p:spPr>
            <a:xfrm rot="5400000">
              <a:off x="10412225" y="4985276"/>
              <a:ext cx="266735"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Provisioning Team</a:t>
              </a:r>
            </a:p>
          </p:txBody>
        </p:sp>
        <p:sp>
          <p:nvSpPr>
            <p:cNvPr id="31" name="Rectangle 30">
              <a:extLst>
                <a:ext uri="{FF2B5EF4-FFF2-40B4-BE49-F238E27FC236}">
                  <a16:creationId xmlns:a16="http://schemas.microsoft.com/office/drawing/2014/main" id="{9A96B576-1951-3EDE-430C-1CFC70E3572C}"/>
                </a:ext>
              </a:extLst>
            </p:cNvPr>
            <p:cNvSpPr/>
            <p:nvPr/>
          </p:nvSpPr>
          <p:spPr>
            <a:xfrm rot="5400000">
              <a:off x="10417855" y="4325886"/>
              <a:ext cx="273551" cy="11521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Production Admin(s)</a:t>
              </a:r>
            </a:p>
          </p:txBody>
        </p:sp>
        <p:sp>
          <p:nvSpPr>
            <p:cNvPr id="32" name="Rectangle 31">
              <a:extLst>
                <a:ext uri="{FF2B5EF4-FFF2-40B4-BE49-F238E27FC236}">
                  <a16:creationId xmlns:a16="http://schemas.microsoft.com/office/drawing/2014/main" id="{467085D8-ED30-D94B-7EE5-BB5A0004C556}"/>
                </a:ext>
              </a:extLst>
            </p:cNvPr>
            <p:cNvSpPr/>
            <p:nvPr/>
          </p:nvSpPr>
          <p:spPr>
            <a:xfrm rot="5400000">
              <a:off x="10419959" y="4654382"/>
              <a:ext cx="269343"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Prod Support Engineer(s)</a:t>
              </a:r>
            </a:p>
          </p:txBody>
        </p:sp>
      </p:grpSp>
      <p:sp>
        <p:nvSpPr>
          <p:cNvPr id="108" name="Rectangle 107">
            <a:extLst>
              <a:ext uri="{FF2B5EF4-FFF2-40B4-BE49-F238E27FC236}">
                <a16:creationId xmlns:a16="http://schemas.microsoft.com/office/drawing/2014/main" id="{0CF800D8-F404-4F19-7705-6948A290BEF5}"/>
              </a:ext>
            </a:extLst>
          </p:cNvPr>
          <p:cNvSpPr/>
          <p:nvPr/>
        </p:nvSpPr>
        <p:spPr>
          <a:xfrm>
            <a:off x="2917418" y="3284080"/>
            <a:ext cx="1298448" cy="9052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Application Onboarding Team</a:t>
            </a:r>
          </a:p>
        </p:txBody>
      </p:sp>
      <p:sp>
        <p:nvSpPr>
          <p:cNvPr id="6" name="Rectangle 5">
            <a:extLst>
              <a:ext uri="{FF2B5EF4-FFF2-40B4-BE49-F238E27FC236}">
                <a16:creationId xmlns:a16="http://schemas.microsoft.com/office/drawing/2014/main" id="{CB7BAFF5-8136-3AD7-71CD-7538494856C0}"/>
              </a:ext>
            </a:extLst>
          </p:cNvPr>
          <p:cNvSpPr/>
          <p:nvPr/>
        </p:nvSpPr>
        <p:spPr>
          <a:xfrm>
            <a:off x="2995139" y="3605481"/>
            <a:ext cx="1152144" cy="235308"/>
          </a:xfrm>
          <a:prstGeom prst="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Application Onboarding Lead</a:t>
            </a:r>
          </a:p>
        </p:txBody>
      </p:sp>
      <p:sp>
        <p:nvSpPr>
          <p:cNvPr id="34" name="Text Placeholder 21">
            <a:extLst>
              <a:ext uri="{FF2B5EF4-FFF2-40B4-BE49-F238E27FC236}">
                <a16:creationId xmlns:a16="http://schemas.microsoft.com/office/drawing/2014/main" id="{8B17F42C-58E4-F01C-F844-13DB7DB291A0}"/>
              </a:ext>
            </a:extLst>
          </p:cNvPr>
          <p:cNvSpPr txBox="1">
            <a:spLocks/>
          </p:cNvSpPr>
          <p:nvPr/>
        </p:nvSpPr>
        <p:spPr>
          <a:xfrm>
            <a:off x="183947" y="1076445"/>
            <a:ext cx="3112574" cy="942395"/>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1"/>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Proposed Organizational chart representing all activity areas of the IAM service to establish clear responsibilities and separation of functional tasks in order to deliver services to IAM stakeholders and consumers.</a:t>
            </a:r>
          </a:p>
        </p:txBody>
      </p:sp>
      <p:sp>
        <p:nvSpPr>
          <p:cNvPr id="49" name="Rectangle 48">
            <a:extLst>
              <a:ext uri="{FF2B5EF4-FFF2-40B4-BE49-F238E27FC236}">
                <a16:creationId xmlns:a16="http://schemas.microsoft.com/office/drawing/2014/main" id="{8B5CF70B-2C5B-EC68-802F-E116F1A199D5}"/>
              </a:ext>
            </a:extLst>
          </p:cNvPr>
          <p:cNvSpPr/>
          <p:nvPr/>
        </p:nvSpPr>
        <p:spPr>
          <a:xfrm>
            <a:off x="2782458" y="4581297"/>
            <a:ext cx="1450695" cy="1509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Strategy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ED29B2F6-3AE6-5525-C6E9-2515FECDD8FE}"/>
              </a:ext>
            </a:extLst>
          </p:cNvPr>
          <p:cNvSpPr/>
          <p:nvPr/>
        </p:nvSpPr>
        <p:spPr>
          <a:xfrm>
            <a:off x="2868427" y="4864947"/>
            <a:ext cx="1275964" cy="1158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Requirements Intake</a:t>
            </a:r>
          </a:p>
        </p:txBody>
      </p:sp>
      <p:sp>
        <p:nvSpPr>
          <p:cNvPr id="53" name="Rectangle 52">
            <a:extLst>
              <a:ext uri="{FF2B5EF4-FFF2-40B4-BE49-F238E27FC236}">
                <a16:creationId xmlns:a16="http://schemas.microsoft.com/office/drawing/2014/main" id="{0AD13C0B-3908-298D-E9A4-5FA1D63D3C9B}"/>
              </a:ext>
            </a:extLst>
          </p:cNvPr>
          <p:cNvSpPr/>
          <p:nvPr/>
        </p:nvSpPr>
        <p:spPr>
          <a:xfrm>
            <a:off x="2901967" y="5111809"/>
            <a:ext cx="1173878" cy="219456"/>
          </a:xfrm>
          <a:prstGeom prst="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 Business Analyst</a:t>
            </a:r>
          </a:p>
        </p:txBody>
      </p:sp>
      <p:sp>
        <p:nvSpPr>
          <p:cNvPr id="57" name="Rectangle 56">
            <a:extLst>
              <a:ext uri="{FF2B5EF4-FFF2-40B4-BE49-F238E27FC236}">
                <a16:creationId xmlns:a16="http://schemas.microsoft.com/office/drawing/2014/main" id="{785014C1-9B53-E190-9327-E93CCF99FB73}"/>
              </a:ext>
            </a:extLst>
          </p:cNvPr>
          <p:cNvSpPr/>
          <p:nvPr/>
        </p:nvSpPr>
        <p:spPr>
          <a:xfrm>
            <a:off x="2901967" y="5409956"/>
            <a:ext cx="1173878" cy="219456"/>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Architect</a:t>
            </a:r>
          </a:p>
        </p:txBody>
      </p:sp>
      <p:sp>
        <p:nvSpPr>
          <p:cNvPr id="59" name="Rectangle 58">
            <a:extLst>
              <a:ext uri="{FF2B5EF4-FFF2-40B4-BE49-F238E27FC236}">
                <a16:creationId xmlns:a16="http://schemas.microsoft.com/office/drawing/2014/main" id="{EB4BD03B-CE9E-171F-3B31-332843507CAD}"/>
              </a:ext>
            </a:extLst>
          </p:cNvPr>
          <p:cNvSpPr/>
          <p:nvPr/>
        </p:nvSpPr>
        <p:spPr>
          <a:xfrm>
            <a:off x="2909285" y="5708103"/>
            <a:ext cx="1173878" cy="219456"/>
          </a:xfrm>
          <a:prstGeom prst="rect">
            <a:avLst/>
          </a:prstGeom>
          <a:solidFill>
            <a:schemeClr val="tx1">
              <a:lumMod val="50000"/>
              <a:lumOff val="50000"/>
            </a:schemeClr>
          </a:solidFill>
          <a:ln w="12700">
            <a:no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Engineer</a:t>
            </a:r>
          </a:p>
        </p:txBody>
      </p:sp>
      <p:cxnSp>
        <p:nvCxnSpPr>
          <p:cNvPr id="20" name="Connector: Elbow 19">
            <a:extLst>
              <a:ext uri="{FF2B5EF4-FFF2-40B4-BE49-F238E27FC236}">
                <a16:creationId xmlns:a16="http://schemas.microsoft.com/office/drawing/2014/main" id="{802E0BCB-4B39-A414-07D3-4943AB1A7412}"/>
              </a:ext>
            </a:extLst>
          </p:cNvPr>
          <p:cNvCxnSpPr>
            <a:cxnSpLocks/>
            <a:stCxn id="249" idx="2"/>
            <a:endCxn id="49" idx="1"/>
          </p:cNvCxnSpPr>
          <p:nvPr/>
        </p:nvCxnSpPr>
        <p:spPr>
          <a:xfrm rot="16200000" flipH="1">
            <a:off x="2147303" y="4700840"/>
            <a:ext cx="205114" cy="106519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D041BE9-F8D4-7497-BC4A-FA37D16B4F26}"/>
              </a:ext>
            </a:extLst>
          </p:cNvPr>
          <p:cNvCxnSpPr>
            <a:cxnSpLocks/>
          </p:cNvCxnSpPr>
          <p:nvPr/>
        </p:nvCxnSpPr>
        <p:spPr>
          <a:xfrm rot="5400000" flipH="1" flipV="1">
            <a:off x="2177219" y="4876039"/>
            <a:ext cx="130202" cy="105011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00A523D-4A9A-D9BB-A3A2-6E134190AAE7}"/>
              </a:ext>
            </a:extLst>
          </p:cNvPr>
          <p:cNvCxnSpPr>
            <a:cxnSpLocks/>
            <a:endCxn id="49" idx="0"/>
          </p:cNvCxnSpPr>
          <p:nvPr/>
        </p:nvCxnSpPr>
        <p:spPr>
          <a:xfrm rot="5400000">
            <a:off x="4415242" y="3404318"/>
            <a:ext cx="269544" cy="2084415"/>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81F3210-2FDE-C002-D71E-2F7BCC34E1AF}"/>
              </a:ext>
            </a:extLst>
          </p:cNvPr>
          <p:cNvCxnSpPr>
            <a:cxnSpLocks/>
            <a:stCxn id="240" idx="1"/>
          </p:cNvCxnSpPr>
          <p:nvPr/>
        </p:nvCxnSpPr>
        <p:spPr>
          <a:xfrm rot="10800000" flipV="1">
            <a:off x="8430215" y="3520707"/>
            <a:ext cx="475373" cy="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E2DA53F-4A61-B8E8-2896-7C6EF251873A}"/>
              </a:ext>
            </a:extLst>
          </p:cNvPr>
          <p:cNvSpPr/>
          <p:nvPr/>
        </p:nvSpPr>
        <p:spPr>
          <a:xfrm>
            <a:off x="9364186" y="1091462"/>
            <a:ext cx="2487403" cy="915481"/>
          </a:xfrm>
          <a:prstGeom prst="rect">
            <a:avLst/>
          </a:prstGeom>
          <a:ln/>
        </p:spPr>
        <p:style>
          <a:lnRef idx="2">
            <a:schemeClr val="dk1"/>
          </a:lnRef>
          <a:fillRef idx="1">
            <a:schemeClr val="lt1"/>
          </a:fillRef>
          <a:effectRef idx="0">
            <a:schemeClr val="dk1"/>
          </a:effectRef>
          <a:fontRef idx="minor">
            <a:schemeClr val="dk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0000"/>
                </a:solidFill>
                <a:effectLst/>
                <a:uLnTx/>
                <a:uFillTx/>
                <a:latin typeface="Arial"/>
                <a:ea typeface="+mn-ea"/>
                <a:cs typeface="+mn-cs"/>
              </a:rPr>
              <a:t>Legend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p:txBody>
      </p:sp>
      <p:sp>
        <p:nvSpPr>
          <p:cNvPr id="75" name="Rectangle 74">
            <a:extLst>
              <a:ext uri="{FF2B5EF4-FFF2-40B4-BE49-F238E27FC236}">
                <a16:creationId xmlns:a16="http://schemas.microsoft.com/office/drawing/2014/main" id="{3BE6F18C-4B92-3E6C-1C40-410BDE829A83}"/>
              </a:ext>
            </a:extLst>
          </p:cNvPr>
          <p:cNvSpPr/>
          <p:nvPr/>
        </p:nvSpPr>
        <p:spPr>
          <a:xfrm rot="5400000">
            <a:off x="9889437" y="920139"/>
            <a:ext cx="237744" cy="11338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Existing Roles</a:t>
            </a:r>
          </a:p>
        </p:txBody>
      </p:sp>
      <p:sp>
        <p:nvSpPr>
          <p:cNvPr id="76" name="Rectangle 75">
            <a:extLst>
              <a:ext uri="{FF2B5EF4-FFF2-40B4-BE49-F238E27FC236}">
                <a16:creationId xmlns:a16="http://schemas.microsoft.com/office/drawing/2014/main" id="{825FD47F-41CA-CC3E-C2E1-A0D89CC2752C}"/>
              </a:ext>
            </a:extLst>
          </p:cNvPr>
          <p:cNvSpPr/>
          <p:nvPr/>
        </p:nvSpPr>
        <p:spPr>
          <a:xfrm rot="5400000">
            <a:off x="9890233" y="1211588"/>
            <a:ext cx="237744" cy="11338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Recommended Roles</a:t>
            </a:r>
          </a:p>
        </p:txBody>
      </p:sp>
      <p:sp>
        <p:nvSpPr>
          <p:cNvPr id="77" name="Rectangle 76">
            <a:extLst>
              <a:ext uri="{FF2B5EF4-FFF2-40B4-BE49-F238E27FC236}">
                <a16:creationId xmlns:a16="http://schemas.microsoft.com/office/drawing/2014/main" id="{70C0124B-4CF5-8155-C04A-154323DF677C}"/>
              </a:ext>
            </a:extLst>
          </p:cNvPr>
          <p:cNvSpPr/>
          <p:nvPr/>
        </p:nvSpPr>
        <p:spPr>
          <a:xfrm rot="5400000">
            <a:off x="11093767" y="923560"/>
            <a:ext cx="237744" cy="113385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Shared Roles</a:t>
            </a:r>
          </a:p>
        </p:txBody>
      </p:sp>
      <p:sp>
        <p:nvSpPr>
          <p:cNvPr id="14" name="Rectangle 13">
            <a:extLst>
              <a:ext uri="{FF2B5EF4-FFF2-40B4-BE49-F238E27FC236}">
                <a16:creationId xmlns:a16="http://schemas.microsoft.com/office/drawing/2014/main" id="{8126DA29-FB1D-F8E0-7958-A15A76FDF954}"/>
              </a:ext>
            </a:extLst>
          </p:cNvPr>
          <p:cNvSpPr/>
          <p:nvPr/>
        </p:nvSpPr>
        <p:spPr>
          <a:xfrm rot="5400000">
            <a:off x="11102080" y="1213219"/>
            <a:ext cx="237744" cy="1133856"/>
          </a:xfrm>
          <a:prstGeom prst="rect">
            <a:avLst/>
          </a:prstGeom>
          <a:noFill/>
          <a:ln>
            <a:solidFill>
              <a:srgbClr val="C600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External Team</a:t>
            </a:r>
          </a:p>
        </p:txBody>
      </p:sp>
      <p:cxnSp>
        <p:nvCxnSpPr>
          <p:cNvPr id="13" name="Straight Arrow Connector 12">
            <a:extLst>
              <a:ext uri="{FF2B5EF4-FFF2-40B4-BE49-F238E27FC236}">
                <a16:creationId xmlns:a16="http://schemas.microsoft.com/office/drawing/2014/main" id="{C5AEF41B-78F9-1C3D-56AB-A137733A6CA7}"/>
              </a:ext>
            </a:extLst>
          </p:cNvPr>
          <p:cNvCxnSpPr>
            <a:cxnSpLocks/>
            <a:stCxn id="49" idx="3"/>
            <a:endCxn id="160" idx="1"/>
          </p:cNvCxnSpPr>
          <p:nvPr/>
        </p:nvCxnSpPr>
        <p:spPr>
          <a:xfrm>
            <a:off x="4233153" y="5335995"/>
            <a:ext cx="249018" cy="1452"/>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71B48F1-8DE6-8163-51BF-C8518FA3B8D7}"/>
              </a:ext>
            </a:extLst>
          </p:cNvPr>
          <p:cNvCxnSpPr>
            <a:cxnSpLocks/>
            <a:stCxn id="160" idx="3"/>
          </p:cNvCxnSpPr>
          <p:nvPr/>
        </p:nvCxnSpPr>
        <p:spPr>
          <a:xfrm>
            <a:off x="7256734" y="5337447"/>
            <a:ext cx="249018"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8EFFD075-B2E3-715A-8C3E-845601F380A8}"/>
              </a:ext>
            </a:extLst>
          </p:cNvPr>
          <p:cNvSpPr/>
          <p:nvPr/>
        </p:nvSpPr>
        <p:spPr>
          <a:xfrm>
            <a:off x="7050422" y="3917658"/>
            <a:ext cx="1170723" cy="199395"/>
          </a:xfrm>
          <a:prstGeom prst="rect">
            <a:avLst/>
          </a:prstGeom>
          <a:solidFill>
            <a:schemeClr val="accent4"/>
          </a:solidFill>
          <a:ln w="12700">
            <a:no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rial"/>
                <a:ea typeface="+mn-ea"/>
                <a:cs typeface="+mn-cs"/>
              </a:rPr>
              <a:t>User Acceptance Testing</a:t>
            </a:r>
          </a:p>
        </p:txBody>
      </p:sp>
      <p:sp>
        <p:nvSpPr>
          <p:cNvPr id="35" name="Rectangle 34">
            <a:extLst>
              <a:ext uri="{FF2B5EF4-FFF2-40B4-BE49-F238E27FC236}">
                <a16:creationId xmlns:a16="http://schemas.microsoft.com/office/drawing/2014/main" id="{9667B2DA-9F1F-523B-629B-8F09E07445B7}"/>
              </a:ext>
            </a:extLst>
          </p:cNvPr>
          <p:cNvSpPr/>
          <p:nvPr/>
        </p:nvSpPr>
        <p:spPr>
          <a:xfrm rot="5400000">
            <a:off x="9443692" y="3477814"/>
            <a:ext cx="206538" cy="115214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Architect</a:t>
            </a:r>
          </a:p>
        </p:txBody>
      </p:sp>
      <p:sp>
        <p:nvSpPr>
          <p:cNvPr id="42" name="Rectangle 41">
            <a:extLst>
              <a:ext uri="{FF2B5EF4-FFF2-40B4-BE49-F238E27FC236}">
                <a16:creationId xmlns:a16="http://schemas.microsoft.com/office/drawing/2014/main" id="{B0D4840E-FC5A-14F2-780A-09D102FCB66A}"/>
              </a:ext>
            </a:extLst>
          </p:cNvPr>
          <p:cNvSpPr/>
          <p:nvPr/>
        </p:nvSpPr>
        <p:spPr>
          <a:xfrm>
            <a:off x="9014155" y="4588557"/>
            <a:ext cx="1294208" cy="1490101"/>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Access Review &amp; RBAC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43" name="TextBox 42">
            <a:extLst>
              <a:ext uri="{FF2B5EF4-FFF2-40B4-BE49-F238E27FC236}">
                <a16:creationId xmlns:a16="http://schemas.microsoft.com/office/drawing/2014/main" id="{73172875-52DE-12E7-1519-58C71ED367AA}"/>
              </a:ext>
            </a:extLst>
          </p:cNvPr>
          <p:cNvSpPr txBox="1"/>
          <p:nvPr/>
        </p:nvSpPr>
        <p:spPr>
          <a:xfrm>
            <a:off x="9085190" y="4973390"/>
            <a:ext cx="1152144" cy="238757"/>
          </a:xfrm>
          <a:prstGeom prst="rect">
            <a:avLst/>
          </a:prstGeom>
          <a:solidFill>
            <a:schemeClr val="bg1">
              <a:lumMod val="50000"/>
            </a:schemeClr>
          </a:solidFill>
        </p:spPr>
        <p:txBody>
          <a:bodyPr wrap="squar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Engineer</a:t>
            </a:r>
          </a:p>
        </p:txBody>
      </p:sp>
      <p:sp>
        <p:nvSpPr>
          <p:cNvPr id="45" name="TextBox 44">
            <a:extLst>
              <a:ext uri="{FF2B5EF4-FFF2-40B4-BE49-F238E27FC236}">
                <a16:creationId xmlns:a16="http://schemas.microsoft.com/office/drawing/2014/main" id="{8BBCF59B-9A81-88EF-6997-8CBBE222A276}"/>
              </a:ext>
            </a:extLst>
          </p:cNvPr>
          <p:cNvSpPr txBox="1"/>
          <p:nvPr/>
        </p:nvSpPr>
        <p:spPr>
          <a:xfrm>
            <a:off x="9086961" y="5529578"/>
            <a:ext cx="1152144" cy="204644"/>
          </a:xfrm>
          <a:prstGeom prst="rect">
            <a:avLst/>
          </a:prstGeom>
          <a:solidFill>
            <a:schemeClr val="bg1">
              <a:lumMod val="50000"/>
            </a:schemeClr>
          </a:solidFill>
        </p:spPr>
        <p:txBody>
          <a:bodyPr wrap="squar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Role Administrator</a:t>
            </a:r>
          </a:p>
        </p:txBody>
      </p:sp>
      <p:sp>
        <p:nvSpPr>
          <p:cNvPr id="46" name="Rectangle 45">
            <a:extLst>
              <a:ext uri="{FF2B5EF4-FFF2-40B4-BE49-F238E27FC236}">
                <a16:creationId xmlns:a16="http://schemas.microsoft.com/office/drawing/2014/main" id="{295CB6AE-F412-4C61-9ED1-2F1B046A3818}"/>
              </a:ext>
            </a:extLst>
          </p:cNvPr>
          <p:cNvSpPr/>
          <p:nvPr/>
        </p:nvSpPr>
        <p:spPr>
          <a:xfrm>
            <a:off x="6004161" y="5390844"/>
            <a:ext cx="1080789" cy="219456"/>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Enterprise Architect</a:t>
            </a:r>
          </a:p>
        </p:txBody>
      </p:sp>
      <p:sp>
        <p:nvSpPr>
          <p:cNvPr id="47" name="Rectangle 46">
            <a:extLst>
              <a:ext uri="{FF2B5EF4-FFF2-40B4-BE49-F238E27FC236}">
                <a16:creationId xmlns:a16="http://schemas.microsoft.com/office/drawing/2014/main" id="{0AC57AEB-E697-CB65-B772-9B003426F590}"/>
              </a:ext>
            </a:extLst>
          </p:cNvPr>
          <p:cNvSpPr/>
          <p:nvPr/>
        </p:nvSpPr>
        <p:spPr>
          <a:xfrm rot="5400000">
            <a:off x="8040610" y="5327840"/>
            <a:ext cx="224492" cy="11521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Change Manager(s)</a:t>
            </a:r>
          </a:p>
        </p:txBody>
      </p:sp>
      <p:sp>
        <p:nvSpPr>
          <p:cNvPr id="48" name="Rectangle 47">
            <a:extLst>
              <a:ext uri="{FF2B5EF4-FFF2-40B4-BE49-F238E27FC236}">
                <a16:creationId xmlns:a16="http://schemas.microsoft.com/office/drawing/2014/main" id="{437EFB20-DDE0-44E2-4D3C-6AB5A565F451}"/>
              </a:ext>
            </a:extLst>
          </p:cNvPr>
          <p:cNvSpPr/>
          <p:nvPr/>
        </p:nvSpPr>
        <p:spPr>
          <a:xfrm>
            <a:off x="9085190" y="5269592"/>
            <a:ext cx="1152144" cy="224768"/>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Analyst</a:t>
            </a:r>
          </a:p>
        </p:txBody>
      </p:sp>
      <p:cxnSp>
        <p:nvCxnSpPr>
          <p:cNvPr id="51" name="Straight Arrow Connector 50">
            <a:extLst>
              <a:ext uri="{FF2B5EF4-FFF2-40B4-BE49-F238E27FC236}">
                <a16:creationId xmlns:a16="http://schemas.microsoft.com/office/drawing/2014/main" id="{74B2F4EB-7374-CDC8-7D40-07CB6760EA88}"/>
              </a:ext>
            </a:extLst>
          </p:cNvPr>
          <p:cNvCxnSpPr>
            <a:cxnSpLocks/>
          </p:cNvCxnSpPr>
          <p:nvPr/>
        </p:nvCxnSpPr>
        <p:spPr>
          <a:xfrm>
            <a:off x="8781252" y="5334810"/>
            <a:ext cx="249018"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8C07C1CC-E51B-65CC-9CB0-AECB463662D3}"/>
              </a:ext>
            </a:extLst>
          </p:cNvPr>
          <p:cNvSpPr txBox="1"/>
          <p:nvPr/>
        </p:nvSpPr>
        <p:spPr>
          <a:xfrm>
            <a:off x="9085190" y="5791666"/>
            <a:ext cx="1152144" cy="204644"/>
          </a:xfrm>
          <a:prstGeom prst="rect">
            <a:avLst/>
          </a:prstGeom>
          <a:solidFill>
            <a:schemeClr val="bg1">
              <a:lumMod val="50000"/>
            </a:schemeClr>
          </a:solidFill>
        </p:spPr>
        <p:txBody>
          <a:bodyPr wrap="squar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Support Engineer</a:t>
            </a:r>
          </a:p>
        </p:txBody>
      </p:sp>
      <p:sp>
        <p:nvSpPr>
          <p:cNvPr id="15" name="Rectangle 14">
            <a:extLst>
              <a:ext uri="{FF2B5EF4-FFF2-40B4-BE49-F238E27FC236}">
                <a16:creationId xmlns:a16="http://schemas.microsoft.com/office/drawing/2014/main" id="{32FFEEA2-5839-F594-C64A-3D2D5F5C0CA7}"/>
              </a:ext>
            </a:extLst>
          </p:cNvPr>
          <p:cNvSpPr/>
          <p:nvPr/>
        </p:nvSpPr>
        <p:spPr>
          <a:xfrm rot="5400000">
            <a:off x="9443692" y="3249639"/>
            <a:ext cx="206538" cy="115214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AR &amp; RBAC Lead</a:t>
            </a:r>
          </a:p>
        </p:txBody>
      </p:sp>
      <p:sp>
        <p:nvSpPr>
          <p:cNvPr id="19" name="Rectangle 18">
            <a:extLst>
              <a:ext uri="{FF2B5EF4-FFF2-40B4-BE49-F238E27FC236}">
                <a16:creationId xmlns:a16="http://schemas.microsoft.com/office/drawing/2014/main" id="{34CE5E90-580B-592D-D46E-83F1F289078A}"/>
              </a:ext>
            </a:extLst>
          </p:cNvPr>
          <p:cNvSpPr/>
          <p:nvPr/>
        </p:nvSpPr>
        <p:spPr>
          <a:xfrm>
            <a:off x="2542019" y="2265028"/>
            <a:ext cx="7804448" cy="2111472"/>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1" name="TextBox 20">
            <a:extLst>
              <a:ext uri="{FF2B5EF4-FFF2-40B4-BE49-F238E27FC236}">
                <a16:creationId xmlns:a16="http://schemas.microsoft.com/office/drawing/2014/main" id="{69923154-4F0B-9B06-65B0-C2C365E95198}"/>
              </a:ext>
            </a:extLst>
          </p:cNvPr>
          <p:cNvSpPr txBox="1"/>
          <p:nvPr/>
        </p:nvSpPr>
        <p:spPr>
          <a:xfrm>
            <a:off x="2528259" y="2150116"/>
            <a:ext cx="604007" cy="29493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Plan</a:t>
            </a:r>
          </a:p>
        </p:txBody>
      </p:sp>
      <p:sp>
        <p:nvSpPr>
          <p:cNvPr id="22" name="Rectangle 21">
            <a:extLst>
              <a:ext uri="{FF2B5EF4-FFF2-40B4-BE49-F238E27FC236}">
                <a16:creationId xmlns:a16="http://schemas.microsoft.com/office/drawing/2014/main" id="{8AA3E89F-8048-5A86-6B7C-C1799ACDDA91}"/>
              </a:ext>
            </a:extLst>
          </p:cNvPr>
          <p:cNvSpPr/>
          <p:nvPr/>
        </p:nvSpPr>
        <p:spPr>
          <a:xfrm>
            <a:off x="2542019" y="4457421"/>
            <a:ext cx="4815280" cy="1687220"/>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TextBox 22">
            <a:extLst>
              <a:ext uri="{FF2B5EF4-FFF2-40B4-BE49-F238E27FC236}">
                <a16:creationId xmlns:a16="http://schemas.microsoft.com/office/drawing/2014/main" id="{CBB05125-E768-CBCC-0C78-340EC7915A7E}"/>
              </a:ext>
            </a:extLst>
          </p:cNvPr>
          <p:cNvSpPr txBox="1"/>
          <p:nvPr/>
        </p:nvSpPr>
        <p:spPr>
          <a:xfrm>
            <a:off x="2532252" y="4362224"/>
            <a:ext cx="604007" cy="29493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Build</a:t>
            </a:r>
          </a:p>
        </p:txBody>
      </p:sp>
      <p:sp>
        <p:nvSpPr>
          <p:cNvPr id="26" name="Rectangle 25">
            <a:extLst>
              <a:ext uri="{FF2B5EF4-FFF2-40B4-BE49-F238E27FC236}">
                <a16:creationId xmlns:a16="http://schemas.microsoft.com/office/drawing/2014/main" id="{1B0372BA-9411-05A4-10CE-A29D6609E40B}"/>
              </a:ext>
            </a:extLst>
          </p:cNvPr>
          <p:cNvSpPr/>
          <p:nvPr/>
        </p:nvSpPr>
        <p:spPr>
          <a:xfrm>
            <a:off x="7421113" y="4457421"/>
            <a:ext cx="1472199" cy="1683316"/>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TextBox 26">
            <a:extLst>
              <a:ext uri="{FF2B5EF4-FFF2-40B4-BE49-F238E27FC236}">
                <a16:creationId xmlns:a16="http://schemas.microsoft.com/office/drawing/2014/main" id="{41245CB0-5FB9-5AFE-BA12-BE18630DE82C}"/>
              </a:ext>
            </a:extLst>
          </p:cNvPr>
          <p:cNvSpPr txBox="1"/>
          <p:nvPr/>
        </p:nvSpPr>
        <p:spPr>
          <a:xfrm>
            <a:off x="7400584" y="4362180"/>
            <a:ext cx="604007" cy="29493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Run</a:t>
            </a:r>
          </a:p>
        </p:txBody>
      </p:sp>
      <p:sp>
        <p:nvSpPr>
          <p:cNvPr id="28" name="Rectangle 27">
            <a:extLst>
              <a:ext uri="{FF2B5EF4-FFF2-40B4-BE49-F238E27FC236}">
                <a16:creationId xmlns:a16="http://schemas.microsoft.com/office/drawing/2014/main" id="{F634FA19-49E4-1278-F332-BB493EA1928C}"/>
              </a:ext>
            </a:extLst>
          </p:cNvPr>
          <p:cNvSpPr/>
          <p:nvPr/>
        </p:nvSpPr>
        <p:spPr>
          <a:xfrm>
            <a:off x="8952119" y="4457421"/>
            <a:ext cx="1402737" cy="1683316"/>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TextBox 28">
            <a:extLst>
              <a:ext uri="{FF2B5EF4-FFF2-40B4-BE49-F238E27FC236}">
                <a16:creationId xmlns:a16="http://schemas.microsoft.com/office/drawing/2014/main" id="{E74D49A3-5E2D-AF56-C652-BAEBDCEBA7FF}"/>
              </a:ext>
            </a:extLst>
          </p:cNvPr>
          <p:cNvSpPr txBox="1"/>
          <p:nvPr/>
        </p:nvSpPr>
        <p:spPr>
          <a:xfrm>
            <a:off x="8970888" y="4355414"/>
            <a:ext cx="747179" cy="29493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Manage</a:t>
            </a:r>
          </a:p>
        </p:txBody>
      </p:sp>
      <p:sp>
        <p:nvSpPr>
          <p:cNvPr id="2" name="Rectangle 1">
            <a:extLst>
              <a:ext uri="{FF2B5EF4-FFF2-40B4-BE49-F238E27FC236}">
                <a16:creationId xmlns:a16="http://schemas.microsoft.com/office/drawing/2014/main" id="{3A6158CB-BED5-83DB-156D-8910713B2C53}"/>
              </a:ext>
            </a:extLst>
          </p:cNvPr>
          <p:cNvSpPr/>
          <p:nvPr/>
        </p:nvSpPr>
        <p:spPr>
          <a:xfrm>
            <a:off x="4339034" y="3613871"/>
            <a:ext cx="1152144" cy="212818"/>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Engineer</a:t>
            </a:r>
          </a:p>
        </p:txBody>
      </p:sp>
      <p:sp>
        <p:nvSpPr>
          <p:cNvPr id="7" name="Rectangle 6">
            <a:extLst>
              <a:ext uri="{FF2B5EF4-FFF2-40B4-BE49-F238E27FC236}">
                <a16:creationId xmlns:a16="http://schemas.microsoft.com/office/drawing/2014/main" id="{E8509771-5404-78F3-D248-367F8AA8060E}"/>
              </a:ext>
            </a:extLst>
          </p:cNvPr>
          <p:cNvSpPr/>
          <p:nvPr/>
        </p:nvSpPr>
        <p:spPr>
          <a:xfrm>
            <a:off x="2992247" y="3917657"/>
            <a:ext cx="1152144" cy="199395"/>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Analyst</a:t>
            </a:r>
          </a:p>
        </p:txBody>
      </p:sp>
      <p:sp>
        <p:nvSpPr>
          <p:cNvPr id="9" name="Rectangle 8">
            <a:extLst>
              <a:ext uri="{FF2B5EF4-FFF2-40B4-BE49-F238E27FC236}">
                <a16:creationId xmlns:a16="http://schemas.microsoft.com/office/drawing/2014/main" id="{DFC01CAF-588F-8600-7D19-6D5FC9979C2F}"/>
              </a:ext>
            </a:extLst>
          </p:cNvPr>
          <p:cNvSpPr/>
          <p:nvPr/>
        </p:nvSpPr>
        <p:spPr>
          <a:xfrm>
            <a:off x="7059711" y="3613871"/>
            <a:ext cx="1152144" cy="212818"/>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Engineer</a:t>
            </a:r>
          </a:p>
        </p:txBody>
      </p:sp>
      <p:sp>
        <p:nvSpPr>
          <p:cNvPr id="12" name="Title 125">
            <a:extLst>
              <a:ext uri="{FF2B5EF4-FFF2-40B4-BE49-F238E27FC236}">
                <a16:creationId xmlns:a16="http://schemas.microsoft.com/office/drawing/2014/main" id="{89CA88C5-A41E-60C9-6431-1444AD674075}"/>
              </a:ext>
            </a:extLst>
          </p:cNvPr>
          <p:cNvSpPr>
            <a:spLocks noGrp="1"/>
          </p:cNvSpPr>
          <p:nvPr>
            <p:ph type="title"/>
          </p:nvPr>
        </p:nvSpPr>
        <p:spPr>
          <a:xfrm>
            <a:off x="995364" y="431800"/>
            <a:ext cx="10204704" cy="533400"/>
          </a:xfrm>
        </p:spPr>
        <p:txBody>
          <a:bodyPr/>
          <a:lstStyle/>
          <a:p>
            <a:pPr>
              <a:lnSpc>
                <a:spcPct val="70000"/>
              </a:lnSpc>
            </a:pPr>
            <a:r>
              <a:rPr lang="en-US" sz="4400" b="1" dirty="0">
                <a:latin typeface="+mj-lt"/>
              </a:rPr>
              <a:t>Technical operations (Target Operating Model)</a:t>
            </a:r>
          </a:p>
        </p:txBody>
      </p:sp>
    </p:spTree>
    <p:extLst>
      <p:ext uri="{BB962C8B-B14F-4D97-AF65-F5344CB8AC3E}">
        <p14:creationId xmlns:p14="http://schemas.microsoft.com/office/powerpoint/2010/main" val="1292306241"/>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1">
            <a:extLst>
              <a:ext uri="{FF2B5EF4-FFF2-40B4-BE49-F238E27FC236}">
                <a16:creationId xmlns:a16="http://schemas.microsoft.com/office/drawing/2014/main" id="{F648632F-7CE5-31F6-9FA3-F1234DCF62DE}"/>
              </a:ext>
            </a:extLst>
          </p:cNvPr>
          <p:cNvSpPr>
            <a:spLocks/>
          </p:cNvSpPr>
          <p:nvPr/>
        </p:nvSpPr>
        <p:spPr bwMode="gray">
          <a:xfrm rot="900000">
            <a:off x="1866664" y="1130138"/>
            <a:ext cx="1717385" cy="2197236"/>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00C0AE"/>
          </a:solidFill>
          <a:ln w="9525">
            <a:noFill/>
            <a:round/>
            <a:headEnd/>
            <a:tailEnd/>
          </a:ln>
        </p:spPr>
        <p:txBody>
          <a:bodyPr/>
          <a:lstStyle/>
          <a:p>
            <a:endParaRPr lang="en-US" sz="1600" dirty="0"/>
          </a:p>
        </p:txBody>
      </p:sp>
      <p:sp>
        <p:nvSpPr>
          <p:cNvPr id="43" name="TextBox 42">
            <a:extLst>
              <a:ext uri="{FF2B5EF4-FFF2-40B4-BE49-F238E27FC236}">
                <a16:creationId xmlns:a16="http://schemas.microsoft.com/office/drawing/2014/main" id="{16CEE00E-B071-B84B-A557-3713397DF242}"/>
              </a:ext>
            </a:extLst>
          </p:cNvPr>
          <p:cNvSpPr txBox="1"/>
          <p:nvPr/>
        </p:nvSpPr>
        <p:spPr>
          <a:xfrm>
            <a:off x="2329453" y="1560675"/>
            <a:ext cx="1248133" cy="393954"/>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600" dirty="0">
                <a:solidFill>
                  <a:srgbClr val="FFFFFF"/>
                </a:solidFill>
                <a:latin typeface="KPMG Bold" panose="020B0803030202040204" pitchFamily="34" charset="0"/>
                <a:cs typeface="Times New Roman" panose="02020603050405020304" pitchFamily="18" charset="0"/>
              </a:rPr>
              <a:t>Business/project management</a:t>
            </a:r>
          </a:p>
        </p:txBody>
      </p:sp>
      <p:sp>
        <p:nvSpPr>
          <p:cNvPr id="8" name="Freeform 54">
            <a:extLst>
              <a:ext uri="{FF2B5EF4-FFF2-40B4-BE49-F238E27FC236}">
                <a16:creationId xmlns:a16="http://schemas.microsoft.com/office/drawing/2014/main" id="{890A4C19-4A2E-872E-7E07-F127050C84C6}"/>
              </a:ext>
            </a:extLst>
          </p:cNvPr>
          <p:cNvSpPr>
            <a:spLocks/>
          </p:cNvSpPr>
          <p:nvPr/>
        </p:nvSpPr>
        <p:spPr bwMode="gray">
          <a:xfrm rot="900000">
            <a:off x="3546700" y="1962224"/>
            <a:ext cx="1390173" cy="1778598"/>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E5E5E5"/>
          </a:solidFill>
          <a:ln w="9525">
            <a:noFill/>
            <a:round/>
            <a:headEnd/>
            <a:tailEnd/>
          </a:ln>
        </p:spPr>
        <p:txBody>
          <a:bodyPr/>
          <a:lstStyle/>
          <a:p>
            <a:endParaRPr lang="en-US" sz="1600" dirty="0"/>
          </a:p>
        </p:txBody>
      </p:sp>
      <p:sp>
        <p:nvSpPr>
          <p:cNvPr id="73" name="TextBox 72">
            <a:extLst>
              <a:ext uri="{FF2B5EF4-FFF2-40B4-BE49-F238E27FC236}">
                <a16:creationId xmlns:a16="http://schemas.microsoft.com/office/drawing/2014/main" id="{772A9BCB-D778-3541-FF30-DBE99FCC0249}"/>
              </a:ext>
            </a:extLst>
          </p:cNvPr>
          <p:cNvSpPr txBox="1"/>
          <p:nvPr/>
        </p:nvSpPr>
        <p:spPr>
          <a:xfrm>
            <a:off x="3814373" y="2274075"/>
            <a:ext cx="1010327" cy="295466"/>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200" dirty="0">
                <a:solidFill>
                  <a:srgbClr val="B2B2B2"/>
                </a:solidFill>
                <a:latin typeface="KPMG Bold" panose="020B0803030202040204" pitchFamily="34" charset="0"/>
                <a:cs typeface="Times New Roman" panose="02020603050405020304" pitchFamily="18" charset="0"/>
              </a:rPr>
              <a:t>Data</a:t>
            </a:r>
            <a:br>
              <a:rPr lang="en-US" sz="1200" dirty="0">
                <a:solidFill>
                  <a:srgbClr val="B2B2B2"/>
                </a:solidFill>
                <a:latin typeface="KPMG Bold" panose="020B0803030202040204" pitchFamily="34" charset="0"/>
                <a:cs typeface="Times New Roman" panose="02020603050405020304" pitchFamily="18" charset="0"/>
              </a:rPr>
            </a:br>
            <a:r>
              <a:rPr lang="en-US" sz="1200" dirty="0">
                <a:solidFill>
                  <a:srgbClr val="B2B2B2"/>
                </a:solidFill>
                <a:latin typeface="KPMG Bold" panose="020B0803030202040204" pitchFamily="34" charset="0"/>
                <a:cs typeface="Times New Roman" panose="02020603050405020304" pitchFamily="18" charset="0"/>
              </a:rPr>
              <a:t>management</a:t>
            </a:r>
          </a:p>
        </p:txBody>
      </p:sp>
      <p:grpSp>
        <p:nvGrpSpPr>
          <p:cNvPr id="74" name="Group 111">
            <a:extLst>
              <a:ext uri="{FF2B5EF4-FFF2-40B4-BE49-F238E27FC236}">
                <a16:creationId xmlns:a16="http://schemas.microsoft.com/office/drawing/2014/main" id="{2933D0EA-3AE8-B08D-D08F-FEDB7914B365}"/>
              </a:ext>
            </a:extLst>
          </p:cNvPr>
          <p:cNvGrpSpPr>
            <a:grpSpLocks noChangeAspect="1"/>
          </p:cNvGrpSpPr>
          <p:nvPr/>
        </p:nvGrpSpPr>
        <p:grpSpPr bwMode="auto">
          <a:xfrm>
            <a:off x="3720305" y="2672085"/>
            <a:ext cx="456693" cy="379577"/>
            <a:chOff x="1982" y="1641"/>
            <a:chExt cx="610" cy="507"/>
          </a:xfrm>
          <a:noFill/>
        </p:grpSpPr>
        <p:sp>
          <p:nvSpPr>
            <p:cNvPr id="75" name="Oval 112">
              <a:extLst>
                <a:ext uri="{FF2B5EF4-FFF2-40B4-BE49-F238E27FC236}">
                  <a16:creationId xmlns:a16="http://schemas.microsoft.com/office/drawing/2014/main" id="{82086948-336C-C72E-7079-305F176F3120}"/>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13">
              <a:extLst>
                <a:ext uri="{FF2B5EF4-FFF2-40B4-BE49-F238E27FC236}">
                  <a16:creationId xmlns:a16="http://schemas.microsoft.com/office/drawing/2014/main" id="{984FC8CB-C829-8BB5-CC1E-EEF6E2F3A6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14">
              <a:extLst>
                <a:ext uri="{FF2B5EF4-FFF2-40B4-BE49-F238E27FC236}">
                  <a16:creationId xmlns:a16="http://schemas.microsoft.com/office/drawing/2014/main" id="{E01D80C7-FD99-10CF-17D2-4940CC7C4AF1}"/>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8" name="Oval 115">
              <a:extLst>
                <a:ext uri="{FF2B5EF4-FFF2-40B4-BE49-F238E27FC236}">
                  <a16:creationId xmlns:a16="http://schemas.microsoft.com/office/drawing/2014/main" id="{955CE8ED-4F5A-B746-3EAF-AD4CA807C82C}"/>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9" name="Oval 116">
              <a:extLst>
                <a:ext uri="{FF2B5EF4-FFF2-40B4-BE49-F238E27FC236}">
                  <a16:creationId xmlns:a16="http://schemas.microsoft.com/office/drawing/2014/main" id="{292AE95A-9608-49AA-0668-C6F066EB9E53}"/>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0" name="Oval 117">
              <a:extLst>
                <a:ext uri="{FF2B5EF4-FFF2-40B4-BE49-F238E27FC236}">
                  <a16:creationId xmlns:a16="http://schemas.microsoft.com/office/drawing/2014/main" id="{6360C1AA-EAD3-CE84-F4C3-139F2916E097}"/>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1" name="Oval 118">
              <a:extLst>
                <a:ext uri="{FF2B5EF4-FFF2-40B4-BE49-F238E27FC236}">
                  <a16:creationId xmlns:a16="http://schemas.microsoft.com/office/drawing/2014/main" id="{EDED28C1-E3F7-AE8E-FE46-F3479D79BE7C}"/>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2" name="Oval 119">
              <a:extLst>
                <a:ext uri="{FF2B5EF4-FFF2-40B4-BE49-F238E27FC236}">
                  <a16:creationId xmlns:a16="http://schemas.microsoft.com/office/drawing/2014/main" id="{5D00B551-108B-BA5B-B9E9-EC0603DB163D}"/>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83" name="Oval 120">
              <a:extLst>
                <a:ext uri="{FF2B5EF4-FFF2-40B4-BE49-F238E27FC236}">
                  <a16:creationId xmlns:a16="http://schemas.microsoft.com/office/drawing/2014/main" id="{18F6F01B-FED8-CFC7-C0D1-BB1423CD7199}"/>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2" name="Title 1">
            <a:extLst>
              <a:ext uri="{FF2B5EF4-FFF2-40B4-BE49-F238E27FC236}">
                <a16:creationId xmlns:a16="http://schemas.microsoft.com/office/drawing/2014/main" id="{EC0ABD02-636B-4FA3-AC37-1A12C21907D9}"/>
              </a:ext>
            </a:extLst>
          </p:cNvPr>
          <p:cNvSpPr>
            <a:spLocks noGrp="1"/>
          </p:cNvSpPr>
          <p:nvPr>
            <p:ph type="title"/>
          </p:nvPr>
        </p:nvSpPr>
        <p:spPr>
          <a:xfrm>
            <a:off x="995364" y="431800"/>
            <a:ext cx="10204704" cy="533400"/>
          </a:xfrm>
        </p:spPr>
        <p:txBody>
          <a:bodyPr/>
          <a:lstStyle/>
          <a:p>
            <a:r>
              <a:rPr lang="en-US" dirty="0"/>
              <a:t>Business/project management (PMO) </a:t>
            </a:r>
            <a:r>
              <a:rPr lang="en-US" dirty="0">
                <a:solidFill>
                  <a:schemeClr val="accent1"/>
                </a:solidFill>
              </a:rPr>
              <a:t>(new)</a:t>
            </a:r>
          </a:p>
        </p:txBody>
      </p:sp>
      <p:sp>
        <p:nvSpPr>
          <p:cNvPr id="6" name="Freeform 52">
            <a:extLst>
              <a:ext uri="{FF2B5EF4-FFF2-40B4-BE49-F238E27FC236}">
                <a16:creationId xmlns:a16="http://schemas.microsoft.com/office/drawing/2014/main" id="{06BA164F-6428-B21F-CD4C-67B1E437BB85}"/>
              </a:ext>
            </a:extLst>
          </p:cNvPr>
          <p:cNvSpPr>
            <a:spLocks/>
          </p:cNvSpPr>
          <p:nvPr/>
        </p:nvSpPr>
        <p:spPr bwMode="gray">
          <a:xfrm rot="900000">
            <a:off x="3098812" y="3846832"/>
            <a:ext cx="1731583" cy="1602784"/>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rgbClr val="E5E5E5"/>
          </a:solidFill>
          <a:ln w="9525">
            <a:noFill/>
            <a:round/>
            <a:headEnd/>
            <a:tailEnd/>
          </a:ln>
        </p:spPr>
        <p:txBody>
          <a:bodyPr/>
          <a:lstStyle/>
          <a:p>
            <a:endParaRPr lang="en-US" sz="1600" dirty="0"/>
          </a:p>
        </p:txBody>
      </p:sp>
      <p:sp>
        <p:nvSpPr>
          <p:cNvPr id="9" name="Freeform 55">
            <a:extLst>
              <a:ext uri="{FF2B5EF4-FFF2-40B4-BE49-F238E27FC236}">
                <a16:creationId xmlns:a16="http://schemas.microsoft.com/office/drawing/2014/main" id="{0601DE69-7FAE-78CB-7141-1F6EBC291673}"/>
              </a:ext>
            </a:extLst>
          </p:cNvPr>
          <p:cNvSpPr>
            <a:spLocks/>
          </p:cNvSpPr>
          <p:nvPr/>
        </p:nvSpPr>
        <p:spPr bwMode="gray">
          <a:xfrm rot="900000">
            <a:off x="2267266" y="3631135"/>
            <a:ext cx="1541456" cy="177042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E5E5E5"/>
          </a:solidFill>
          <a:ln w="9525">
            <a:noFill/>
            <a:round/>
            <a:headEnd/>
            <a:tailEnd/>
          </a:ln>
        </p:spPr>
        <p:txBody>
          <a:bodyPr/>
          <a:lstStyle/>
          <a:p>
            <a:endParaRPr lang="en-US" sz="1600" dirty="0"/>
          </a:p>
        </p:txBody>
      </p:sp>
      <p:sp>
        <p:nvSpPr>
          <p:cNvPr id="3" name="Freeform 49">
            <a:extLst>
              <a:ext uri="{FF2B5EF4-FFF2-40B4-BE49-F238E27FC236}">
                <a16:creationId xmlns:a16="http://schemas.microsoft.com/office/drawing/2014/main" id="{BB94E672-3536-B686-21EE-4D2441829AEE}"/>
              </a:ext>
            </a:extLst>
          </p:cNvPr>
          <p:cNvSpPr>
            <a:spLocks/>
          </p:cNvSpPr>
          <p:nvPr/>
        </p:nvSpPr>
        <p:spPr bwMode="gray">
          <a:xfrm rot="900000">
            <a:off x="1572386" y="2226677"/>
            <a:ext cx="1772472" cy="1502609"/>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E5E5E5"/>
          </a:solidFill>
          <a:ln w="9525">
            <a:noFill/>
            <a:round/>
            <a:headEnd/>
            <a:tailEnd/>
          </a:ln>
        </p:spPr>
        <p:txBody>
          <a:bodyPr/>
          <a:lstStyle/>
          <a:p>
            <a:endParaRPr lang="en-US" sz="1600" dirty="0"/>
          </a:p>
        </p:txBody>
      </p:sp>
      <p:sp>
        <p:nvSpPr>
          <p:cNvPr id="4" name="Freeform 50">
            <a:extLst>
              <a:ext uri="{FF2B5EF4-FFF2-40B4-BE49-F238E27FC236}">
                <a16:creationId xmlns:a16="http://schemas.microsoft.com/office/drawing/2014/main" id="{3A5B1D41-2900-5698-C3FD-33DD405D7F09}"/>
              </a:ext>
            </a:extLst>
          </p:cNvPr>
          <p:cNvSpPr>
            <a:spLocks/>
          </p:cNvSpPr>
          <p:nvPr/>
        </p:nvSpPr>
        <p:spPr bwMode="gray">
          <a:xfrm rot="900000">
            <a:off x="1308241" y="3365208"/>
            <a:ext cx="1733628" cy="1602783"/>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E5E5E5"/>
          </a:solidFill>
          <a:ln w="9525">
            <a:noFill/>
            <a:round/>
            <a:headEnd/>
            <a:tailEnd/>
          </a:ln>
        </p:spPr>
        <p:txBody>
          <a:bodyPr/>
          <a:lstStyle/>
          <a:p>
            <a:endParaRPr lang="en-US" sz="1600" dirty="0"/>
          </a:p>
        </p:txBody>
      </p:sp>
      <p:sp>
        <p:nvSpPr>
          <p:cNvPr id="7" name="Freeform 53">
            <a:extLst>
              <a:ext uri="{FF2B5EF4-FFF2-40B4-BE49-F238E27FC236}">
                <a16:creationId xmlns:a16="http://schemas.microsoft.com/office/drawing/2014/main" id="{C0A14E84-668B-BDBB-77F8-2AC4E284C18F}"/>
              </a:ext>
            </a:extLst>
          </p:cNvPr>
          <p:cNvSpPr>
            <a:spLocks/>
          </p:cNvSpPr>
          <p:nvPr/>
        </p:nvSpPr>
        <p:spPr bwMode="gray">
          <a:xfrm rot="900000">
            <a:off x="3427559" y="2728002"/>
            <a:ext cx="1772472" cy="1502609"/>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rgbClr val="E5E5E5"/>
          </a:solidFill>
          <a:ln w="9525">
            <a:noFill/>
            <a:round/>
            <a:headEnd/>
            <a:tailEnd/>
          </a:ln>
        </p:spPr>
        <p:txBody>
          <a:bodyPr/>
          <a:lstStyle/>
          <a:p>
            <a:endParaRPr lang="en-US" sz="1600" dirty="0"/>
          </a:p>
        </p:txBody>
      </p:sp>
      <p:sp>
        <p:nvSpPr>
          <p:cNvPr id="11" name="TextBox 10">
            <a:extLst>
              <a:ext uri="{FF2B5EF4-FFF2-40B4-BE49-F238E27FC236}">
                <a16:creationId xmlns:a16="http://schemas.microsoft.com/office/drawing/2014/main" id="{B2DCEBFA-16C0-F28E-1630-83C115EAC0DF}"/>
              </a:ext>
            </a:extLst>
          </p:cNvPr>
          <p:cNvSpPr txBox="1"/>
          <p:nvPr/>
        </p:nvSpPr>
        <p:spPr>
          <a:xfrm>
            <a:off x="4399342" y="3448988"/>
            <a:ext cx="671316"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12" name="TextBox 11">
            <a:extLst>
              <a:ext uri="{FF2B5EF4-FFF2-40B4-BE49-F238E27FC236}">
                <a16:creationId xmlns:a16="http://schemas.microsoft.com/office/drawing/2014/main" id="{DB849A26-9F2A-A585-28A7-E246D8DC42C3}"/>
              </a:ext>
            </a:extLst>
          </p:cNvPr>
          <p:cNvSpPr txBox="1"/>
          <p:nvPr/>
        </p:nvSpPr>
        <p:spPr>
          <a:xfrm>
            <a:off x="3590127" y="4653436"/>
            <a:ext cx="1059402" cy="443198"/>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13" name="TextBox 12">
            <a:extLst>
              <a:ext uri="{FF2B5EF4-FFF2-40B4-BE49-F238E27FC236}">
                <a16:creationId xmlns:a16="http://schemas.microsoft.com/office/drawing/2014/main" id="{781CFB49-79B6-1F4D-D53E-7B1568AF403E}"/>
              </a:ext>
            </a:extLst>
          </p:cNvPr>
          <p:cNvSpPr txBox="1"/>
          <p:nvPr/>
        </p:nvSpPr>
        <p:spPr>
          <a:xfrm>
            <a:off x="2410372" y="4855216"/>
            <a:ext cx="1010327"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b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14" name="TextBox 13">
            <a:extLst>
              <a:ext uri="{FF2B5EF4-FFF2-40B4-BE49-F238E27FC236}">
                <a16:creationId xmlns:a16="http://schemas.microsoft.com/office/drawing/2014/main" id="{A4D104BA-CA3B-C892-0893-145B43CF6F61}"/>
              </a:ext>
            </a:extLst>
          </p:cNvPr>
          <p:cNvSpPr txBox="1"/>
          <p:nvPr/>
        </p:nvSpPr>
        <p:spPr>
          <a:xfrm>
            <a:off x="1510540" y="4178100"/>
            <a:ext cx="617764" cy="147733"/>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15" name="TextBox 14">
            <a:extLst>
              <a:ext uri="{FF2B5EF4-FFF2-40B4-BE49-F238E27FC236}">
                <a16:creationId xmlns:a16="http://schemas.microsoft.com/office/drawing/2014/main" id="{9A74C541-15C7-6835-2672-1422BC576D9B}"/>
              </a:ext>
            </a:extLst>
          </p:cNvPr>
          <p:cNvSpPr txBox="1"/>
          <p:nvPr/>
        </p:nvSpPr>
        <p:spPr>
          <a:xfrm>
            <a:off x="1610671" y="2729091"/>
            <a:ext cx="671893" cy="295466"/>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200" dirty="0">
                <a:solidFill>
                  <a:srgbClr val="B2B2B2"/>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grpSp>
        <p:nvGrpSpPr>
          <p:cNvPr id="17" name="Group 56">
            <a:extLst>
              <a:ext uri="{FF2B5EF4-FFF2-40B4-BE49-F238E27FC236}">
                <a16:creationId xmlns:a16="http://schemas.microsoft.com/office/drawing/2014/main" id="{FC8FAD15-2874-1B8B-3347-EBAC308574A8}"/>
              </a:ext>
            </a:extLst>
          </p:cNvPr>
          <p:cNvGrpSpPr>
            <a:grpSpLocks noChangeAspect="1"/>
          </p:cNvGrpSpPr>
          <p:nvPr/>
        </p:nvGrpSpPr>
        <p:grpSpPr bwMode="auto">
          <a:xfrm>
            <a:off x="2169487" y="2970821"/>
            <a:ext cx="588807" cy="456782"/>
            <a:chOff x="5769" y="969"/>
            <a:chExt cx="611" cy="474"/>
          </a:xfrm>
          <a:noFill/>
        </p:grpSpPr>
        <p:sp>
          <p:nvSpPr>
            <p:cNvPr id="18" name="Freeform 57">
              <a:extLst>
                <a:ext uri="{FF2B5EF4-FFF2-40B4-BE49-F238E27FC236}">
                  <a16:creationId xmlns:a16="http://schemas.microsoft.com/office/drawing/2014/main" id="{913519C2-1D97-E910-6E89-EB41AC754EA6}"/>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58">
              <a:extLst>
                <a:ext uri="{FF2B5EF4-FFF2-40B4-BE49-F238E27FC236}">
                  <a16:creationId xmlns:a16="http://schemas.microsoft.com/office/drawing/2014/main" id="{5EFFE39D-FF4D-0F8F-E906-27DE8490C9AA}"/>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59">
              <a:extLst>
                <a:ext uri="{FF2B5EF4-FFF2-40B4-BE49-F238E27FC236}">
                  <a16:creationId xmlns:a16="http://schemas.microsoft.com/office/drawing/2014/main" id="{33D8C148-5E30-C39D-9889-B90CB81DBE30}"/>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1" name="Freeform 60">
              <a:extLst>
                <a:ext uri="{FF2B5EF4-FFF2-40B4-BE49-F238E27FC236}">
                  <a16:creationId xmlns:a16="http://schemas.microsoft.com/office/drawing/2014/main" id="{3B20CA8C-BE2C-7F23-241C-424129B2CD8C}"/>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22" name="Group 264">
            <a:extLst>
              <a:ext uri="{FF2B5EF4-FFF2-40B4-BE49-F238E27FC236}">
                <a16:creationId xmlns:a16="http://schemas.microsoft.com/office/drawing/2014/main" id="{48DC5058-D472-9B03-051F-892A0E59D0C2}"/>
              </a:ext>
            </a:extLst>
          </p:cNvPr>
          <p:cNvGrpSpPr>
            <a:grpSpLocks noChangeAspect="1"/>
          </p:cNvGrpSpPr>
          <p:nvPr/>
        </p:nvGrpSpPr>
        <p:grpSpPr bwMode="auto">
          <a:xfrm>
            <a:off x="2791374" y="4309954"/>
            <a:ext cx="414767" cy="450701"/>
            <a:chOff x="4832" y="3857"/>
            <a:chExt cx="554" cy="602"/>
          </a:xfrm>
          <a:noFill/>
        </p:grpSpPr>
        <p:sp>
          <p:nvSpPr>
            <p:cNvPr id="23" name="Freeform 265">
              <a:extLst>
                <a:ext uri="{FF2B5EF4-FFF2-40B4-BE49-F238E27FC236}">
                  <a16:creationId xmlns:a16="http://schemas.microsoft.com/office/drawing/2014/main" id="{DBCE86B5-DD60-014E-8F15-4CCCFB835AC2}"/>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4" name="Freeform 266">
              <a:extLst>
                <a:ext uri="{FF2B5EF4-FFF2-40B4-BE49-F238E27FC236}">
                  <a16:creationId xmlns:a16="http://schemas.microsoft.com/office/drawing/2014/main" id="{45BAE6D8-405F-4D43-76A7-27DD5EDEA83B}"/>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5" name="Line 267">
              <a:extLst>
                <a:ext uri="{FF2B5EF4-FFF2-40B4-BE49-F238E27FC236}">
                  <a16:creationId xmlns:a16="http://schemas.microsoft.com/office/drawing/2014/main" id="{FC51A4A9-CAA9-AC37-65F8-BF0BAEB211B9}"/>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6" name="Line 268">
              <a:extLst>
                <a:ext uri="{FF2B5EF4-FFF2-40B4-BE49-F238E27FC236}">
                  <a16:creationId xmlns:a16="http://schemas.microsoft.com/office/drawing/2014/main" id="{7D4424FB-A8EB-DF55-8C0F-E0FD253E99C9}"/>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7" name="Freeform 269">
              <a:extLst>
                <a:ext uri="{FF2B5EF4-FFF2-40B4-BE49-F238E27FC236}">
                  <a16:creationId xmlns:a16="http://schemas.microsoft.com/office/drawing/2014/main" id="{653C9BC1-F6AB-B784-365B-35CD3DD05798}"/>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8" name="Freeform 270">
              <a:extLst>
                <a:ext uri="{FF2B5EF4-FFF2-40B4-BE49-F238E27FC236}">
                  <a16:creationId xmlns:a16="http://schemas.microsoft.com/office/drawing/2014/main" id="{80860237-AD04-5793-659C-974439B18BE6}"/>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271">
              <a:extLst>
                <a:ext uri="{FF2B5EF4-FFF2-40B4-BE49-F238E27FC236}">
                  <a16:creationId xmlns:a16="http://schemas.microsoft.com/office/drawing/2014/main" id="{4F7F3630-2072-C41A-7FF2-D3769D8BC1F1}"/>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0" name="Line 272">
              <a:extLst>
                <a:ext uri="{FF2B5EF4-FFF2-40B4-BE49-F238E27FC236}">
                  <a16:creationId xmlns:a16="http://schemas.microsoft.com/office/drawing/2014/main" id="{9D4839A6-A070-0A08-1162-3C13D289F114}"/>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1" name="Line 273">
              <a:extLst>
                <a:ext uri="{FF2B5EF4-FFF2-40B4-BE49-F238E27FC236}">
                  <a16:creationId xmlns:a16="http://schemas.microsoft.com/office/drawing/2014/main" id="{B432A9E7-8A1E-99C0-F0D0-2CBCE85128B7}"/>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2" name="Group 55">
            <a:extLst>
              <a:ext uri="{FF2B5EF4-FFF2-40B4-BE49-F238E27FC236}">
                <a16:creationId xmlns:a16="http://schemas.microsoft.com/office/drawing/2014/main" id="{7949156C-B0A3-94CB-9693-F835B3A5267C}"/>
              </a:ext>
            </a:extLst>
          </p:cNvPr>
          <p:cNvGrpSpPr>
            <a:grpSpLocks noChangeAspect="1"/>
          </p:cNvGrpSpPr>
          <p:nvPr/>
        </p:nvGrpSpPr>
        <p:grpSpPr bwMode="auto">
          <a:xfrm>
            <a:off x="3818747" y="4147943"/>
            <a:ext cx="458188" cy="398294"/>
            <a:chOff x="5919" y="831"/>
            <a:chExt cx="612" cy="532"/>
          </a:xfrm>
          <a:noFill/>
        </p:grpSpPr>
        <p:sp>
          <p:nvSpPr>
            <p:cNvPr id="33" name="Freeform 56">
              <a:extLst>
                <a:ext uri="{FF2B5EF4-FFF2-40B4-BE49-F238E27FC236}">
                  <a16:creationId xmlns:a16="http://schemas.microsoft.com/office/drawing/2014/main" id="{8694581F-7D57-D001-9EAC-9DBBB5D7A9EE}"/>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4" name="Line 57">
              <a:extLst>
                <a:ext uri="{FF2B5EF4-FFF2-40B4-BE49-F238E27FC236}">
                  <a16:creationId xmlns:a16="http://schemas.microsoft.com/office/drawing/2014/main" id="{F5B02F06-1069-33DC-A4E1-ABD7F28117F3}"/>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5" name="Oval 58">
              <a:extLst>
                <a:ext uri="{FF2B5EF4-FFF2-40B4-BE49-F238E27FC236}">
                  <a16:creationId xmlns:a16="http://schemas.microsoft.com/office/drawing/2014/main" id="{48F712F0-6B6C-0959-6A8C-D3CF7EE8D25F}"/>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36" name="Group 41">
            <a:extLst>
              <a:ext uri="{FF2B5EF4-FFF2-40B4-BE49-F238E27FC236}">
                <a16:creationId xmlns:a16="http://schemas.microsoft.com/office/drawing/2014/main" id="{A669F33F-EF16-D8BF-6E93-F11D5C5609A2}"/>
              </a:ext>
            </a:extLst>
          </p:cNvPr>
          <p:cNvGrpSpPr>
            <a:grpSpLocks noChangeAspect="1"/>
          </p:cNvGrpSpPr>
          <p:nvPr/>
        </p:nvGrpSpPr>
        <p:grpSpPr bwMode="auto">
          <a:xfrm>
            <a:off x="3923352" y="3410798"/>
            <a:ext cx="446959" cy="437225"/>
            <a:chOff x="6536" y="720"/>
            <a:chExt cx="597" cy="584"/>
          </a:xfrm>
          <a:noFill/>
        </p:grpSpPr>
        <p:sp>
          <p:nvSpPr>
            <p:cNvPr id="37" name="Freeform 42">
              <a:extLst>
                <a:ext uri="{FF2B5EF4-FFF2-40B4-BE49-F238E27FC236}">
                  <a16:creationId xmlns:a16="http://schemas.microsoft.com/office/drawing/2014/main" id="{37A883D1-E854-09EA-E523-3D8301058520}"/>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43">
              <a:extLst>
                <a:ext uri="{FF2B5EF4-FFF2-40B4-BE49-F238E27FC236}">
                  <a16:creationId xmlns:a16="http://schemas.microsoft.com/office/drawing/2014/main" id="{E50884CD-5494-8C47-61A9-96937E068EC3}"/>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Oval 44">
              <a:extLst>
                <a:ext uri="{FF2B5EF4-FFF2-40B4-BE49-F238E27FC236}">
                  <a16:creationId xmlns:a16="http://schemas.microsoft.com/office/drawing/2014/main" id="{AA76B637-2984-FAEA-DD87-85A63BBE7598}"/>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0" name="Oval 45">
              <a:extLst>
                <a:ext uri="{FF2B5EF4-FFF2-40B4-BE49-F238E27FC236}">
                  <a16:creationId xmlns:a16="http://schemas.microsoft.com/office/drawing/2014/main" id="{A3EB7424-BD87-0F55-8137-604225BB522B}"/>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1" name="Oval 46">
              <a:extLst>
                <a:ext uri="{FF2B5EF4-FFF2-40B4-BE49-F238E27FC236}">
                  <a16:creationId xmlns:a16="http://schemas.microsoft.com/office/drawing/2014/main" id="{5B6F5F13-1787-236A-3F07-3E6E89ECE35D}"/>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47">
              <a:extLst>
                <a:ext uri="{FF2B5EF4-FFF2-40B4-BE49-F238E27FC236}">
                  <a16:creationId xmlns:a16="http://schemas.microsoft.com/office/drawing/2014/main" id="{502F8358-FCB0-DB03-7979-6F1896B77603}"/>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53" name="Group 59">
            <a:extLst>
              <a:ext uri="{FF2B5EF4-FFF2-40B4-BE49-F238E27FC236}">
                <a16:creationId xmlns:a16="http://schemas.microsoft.com/office/drawing/2014/main" id="{B2C129D8-B71B-2567-68BE-610F03E42594}"/>
              </a:ext>
            </a:extLst>
          </p:cNvPr>
          <p:cNvGrpSpPr>
            <a:grpSpLocks noChangeAspect="1"/>
          </p:cNvGrpSpPr>
          <p:nvPr/>
        </p:nvGrpSpPr>
        <p:grpSpPr bwMode="auto">
          <a:xfrm>
            <a:off x="2860852" y="2085210"/>
            <a:ext cx="540796" cy="596260"/>
            <a:chOff x="5420" y="958"/>
            <a:chExt cx="546" cy="602"/>
          </a:xfrm>
          <a:noFill/>
        </p:grpSpPr>
        <p:sp>
          <p:nvSpPr>
            <p:cNvPr id="54" name="Freeform 60">
              <a:extLst>
                <a:ext uri="{FF2B5EF4-FFF2-40B4-BE49-F238E27FC236}">
                  <a16:creationId xmlns:a16="http://schemas.microsoft.com/office/drawing/2014/main" id="{C5D12902-40D2-6C94-5B8D-3C1903B6F9B7}"/>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5" name="Line 61">
              <a:extLst>
                <a:ext uri="{FF2B5EF4-FFF2-40B4-BE49-F238E27FC236}">
                  <a16:creationId xmlns:a16="http://schemas.microsoft.com/office/drawing/2014/main" id="{426CA0E9-229C-2540-BE04-EB542FD2853E}"/>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6" name="Oval 62">
              <a:extLst>
                <a:ext uri="{FF2B5EF4-FFF2-40B4-BE49-F238E27FC236}">
                  <a16:creationId xmlns:a16="http://schemas.microsoft.com/office/drawing/2014/main" id="{F1010278-7006-8471-2802-4AB3C3D6A4CA}"/>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63">
              <a:extLst>
                <a:ext uri="{FF2B5EF4-FFF2-40B4-BE49-F238E27FC236}">
                  <a16:creationId xmlns:a16="http://schemas.microsoft.com/office/drawing/2014/main" id="{9ACE0997-60C2-CEE1-6661-0386A1602E5A}"/>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64">
              <a:extLst>
                <a:ext uri="{FF2B5EF4-FFF2-40B4-BE49-F238E27FC236}">
                  <a16:creationId xmlns:a16="http://schemas.microsoft.com/office/drawing/2014/main" id="{F673FD28-30BA-238C-44FC-C927DC8246B2}"/>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65">
              <a:extLst>
                <a:ext uri="{FF2B5EF4-FFF2-40B4-BE49-F238E27FC236}">
                  <a16:creationId xmlns:a16="http://schemas.microsoft.com/office/drawing/2014/main" id="{84CBFE20-AF8B-65E5-3388-98CFB1FE21E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66">
              <a:extLst>
                <a:ext uri="{FF2B5EF4-FFF2-40B4-BE49-F238E27FC236}">
                  <a16:creationId xmlns:a16="http://schemas.microsoft.com/office/drawing/2014/main" id="{5BC47E31-FF68-62FC-EAF0-AA02309EF8AC}"/>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61" name="Group 99">
            <a:extLst>
              <a:ext uri="{FF2B5EF4-FFF2-40B4-BE49-F238E27FC236}">
                <a16:creationId xmlns:a16="http://schemas.microsoft.com/office/drawing/2014/main" id="{5E2A9AC0-5A3A-7287-5009-1C3511EA8153}"/>
              </a:ext>
            </a:extLst>
          </p:cNvPr>
          <p:cNvGrpSpPr>
            <a:grpSpLocks noChangeAspect="1"/>
          </p:cNvGrpSpPr>
          <p:nvPr/>
        </p:nvGrpSpPr>
        <p:grpSpPr bwMode="auto">
          <a:xfrm>
            <a:off x="2103560" y="3756858"/>
            <a:ext cx="446959" cy="454447"/>
            <a:chOff x="2932" y="1690"/>
            <a:chExt cx="597" cy="607"/>
          </a:xfrm>
          <a:noFill/>
        </p:grpSpPr>
        <p:sp>
          <p:nvSpPr>
            <p:cNvPr id="62" name="Oval 100">
              <a:extLst>
                <a:ext uri="{FF2B5EF4-FFF2-40B4-BE49-F238E27FC236}">
                  <a16:creationId xmlns:a16="http://schemas.microsoft.com/office/drawing/2014/main" id="{1BB3AF2D-36F0-B178-1F0B-3F3BA9263BC1}"/>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3" name="Oval 101">
              <a:extLst>
                <a:ext uri="{FF2B5EF4-FFF2-40B4-BE49-F238E27FC236}">
                  <a16:creationId xmlns:a16="http://schemas.microsoft.com/office/drawing/2014/main" id="{045F4D95-B673-FCC2-EE80-FC354D2712D2}"/>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02">
              <a:extLst>
                <a:ext uri="{FF2B5EF4-FFF2-40B4-BE49-F238E27FC236}">
                  <a16:creationId xmlns:a16="http://schemas.microsoft.com/office/drawing/2014/main" id="{D9EAD513-55C3-9068-0E37-34F5539CA05C}"/>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5" name="Line 103">
              <a:extLst>
                <a:ext uri="{FF2B5EF4-FFF2-40B4-BE49-F238E27FC236}">
                  <a16:creationId xmlns:a16="http://schemas.microsoft.com/office/drawing/2014/main" id="{9E2BF57A-9B67-A397-4859-DB90A9889023}"/>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04">
              <a:extLst>
                <a:ext uri="{FF2B5EF4-FFF2-40B4-BE49-F238E27FC236}">
                  <a16:creationId xmlns:a16="http://schemas.microsoft.com/office/drawing/2014/main" id="{01AB9068-D54C-C719-882F-71FA17F9E1B7}"/>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7" name="Line 105">
              <a:extLst>
                <a:ext uri="{FF2B5EF4-FFF2-40B4-BE49-F238E27FC236}">
                  <a16:creationId xmlns:a16="http://schemas.microsoft.com/office/drawing/2014/main" id="{858E9E8A-F644-C43A-6594-9D287594855C}"/>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06">
              <a:extLst>
                <a:ext uri="{FF2B5EF4-FFF2-40B4-BE49-F238E27FC236}">
                  <a16:creationId xmlns:a16="http://schemas.microsoft.com/office/drawing/2014/main" id="{DA8C60AE-41CE-BFCC-C49F-D286EFDBDCD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07">
              <a:extLst>
                <a:ext uri="{FF2B5EF4-FFF2-40B4-BE49-F238E27FC236}">
                  <a16:creationId xmlns:a16="http://schemas.microsoft.com/office/drawing/2014/main" id="{10F9188A-2268-2A2F-61EC-332A4F70FC1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08">
              <a:extLst>
                <a:ext uri="{FF2B5EF4-FFF2-40B4-BE49-F238E27FC236}">
                  <a16:creationId xmlns:a16="http://schemas.microsoft.com/office/drawing/2014/main" id="{D45B6167-CE1C-8476-81B3-389D8BE02699}"/>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endParaRPr lang="en-US" sz="1600" dirty="0"/>
            </a:p>
          </p:txBody>
        </p:sp>
      </p:grpSp>
      <p:sp>
        <p:nvSpPr>
          <p:cNvPr id="44" name="Rectangle 43">
            <a:extLst>
              <a:ext uri="{FF2B5EF4-FFF2-40B4-BE49-F238E27FC236}">
                <a16:creationId xmlns:a16="http://schemas.microsoft.com/office/drawing/2014/main" id="{562912D3-9DB8-F47E-9AA1-82794B94F58F}"/>
              </a:ext>
            </a:extLst>
          </p:cNvPr>
          <p:cNvSpPr/>
          <p:nvPr/>
        </p:nvSpPr>
        <p:spPr>
          <a:xfrm>
            <a:off x="5827719" y="1335675"/>
            <a:ext cx="45720" cy="4541250"/>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500"/>
              </a:spcAft>
            </a:pPr>
            <a:endParaRPr lang="en-US" sz="1500" dirty="0">
              <a:solidFill>
                <a:schemeClr val="bg1"/>
              </a:solidFill>
            </a:endParaRPr>
          </a:p>
        </p:txBody>
      </p:sp>
      <p:sp>
        <p:nvSpPr>
          <p:cNvPr id="45" name="TextBox 44">
            <a:extLst>
              <a:ext uri="{FF2B5EF4-FFF2-40B4-BE49-F238E27FC236}">
                <a16:creationId xmlns:a16="http://schemas.microsoft.com/office/drawing/2014/main" id="{6708F216-9F04-459F-A735-0C5D733E5F5C}"/>
              </a:ext>
            </a:extLst>
          </p:cNvPr>
          <p:cNvSpPr txBox="1"/>
          <p:nvPr/>
        </p:nvSpPr>
        <p:spPr>
          <a:xfrm>
            <a:off x="6005940" y="1389536"/>
            <a:ext cx="5194128" cy="209288"/>
          </a:xfrm>
          <a:prstGeom prst="rect">
            <a:avLst/>
          </a:prstGeom>
          <a:noFill/>
        </p:spPr>
        <p:txBody>
          <a:bodyPr wrap="square" lIns="0" tIns="0" rIns="0" bIns="0">
            <a:spAutoFit/>
          </a:bodyPr>
          <a:lstStyle/>
          <a:p>
            <a:pPr marL="0" marR="0" lvl="1" fontAlgn="ctr">
              <a:lnSpc>
                <a:spcPct val="80000"/>
              </a:lnSpc>
              <a:spcBef>
                <a:spcPts val="0"/>
              </a:spcBef>
              <a:spcAft>
                <a:spcPts val="500"/>
              </a:spcAft>
              <a:buClr>
                <a:schemeClr val="tx2"/>
              </a:buClr>
              <a:tabLst>
                <a:tab pos="914400" algn="l"/>
              </a:tabLst>
            </a:pPr>
            <a:r>
              <a:rPr lang="en-US" sz="1600" i="1" dirty="0">
                <a:solidFill>
                  <a:srgbClr val="00C0AE"/>
                </a:solidFill>
                <a:latin typeface="KPMG Bold" panose="020B0803030202040204" pitchFamily="34" charset="0"/>
                <a:cs typeface="Calibri" panose="020F0502020204030204" pitchFamily="34" charset="0"/>
              </a:rPr>
              <a:t>Reporting on finances and general project management as a whole</a:t>
            </a:r>
          </a:p>
        </p:txBody>
      </p:sp>
      <p:sp>
        <p:nvSpPr>
          <p:cNvPr id="46" name="TextBox 45">
            <a:extLst>
              <a:ext uri="{FF2B5EF4-FFF2-40B4-BE49-F238E27FC236}">
                <a16:creationId xmlns:a16="http://schemas.microsoft.com/office/drawing/2014/main" id="{F449EE82-61C0-EAB4-A8A2-78B3BD9798BE}"/>
              </a:ext>
            </a:extLst>
          </p:cNvPr>
          <p:cNvSpPr txBox="1"/>
          <p:nvPr/>
        </p:nvSpPr>
        <p:spPr>
          <a:xfrm>
            <a:off x="6005940" y="1753998"/>
            <a:ext cx="5194128" cy="618118"/>
          </a:xfrm>
          <a:prstGeom prst="rect">
            <a:avLst/>
          </a:prstGeom>
          <a:noFill/>
        </p:spPr>
        <p:txBody>
          <a:bodyPr wrap="square" lIns="0" tIns="0" rIns="0" bIns="0">
            <a:spAutoFit/>
          </a:bodyPr>
          <a:lstStyle/>
          <a:p>
            <a:pPr marL="0" marR="0" lvl="1" fontAlgn="ctr">
              <a:lnSpc>
                <a:spcPct val="80000"/>
              </a:lnSpc>
              <a:spcBef>
                <a:spcPts val="0"/>
              </a:spcBef>
              <a:spcAft>
                <a:spcPts val="500"/>
              </a:spcAft>
              <a:tabLst>
                <a:tab pos="914400" algn="l"/>
              </a:tabLst>
            </a:pPr>
            <a:r>
              <a:rPr lang="en-US" sz="2000" i="1" dirty="0">
                <a:solidFill>
                  <a:srgbClr val="00C0AE"/>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000" i="1" dirty="0">
              <a:solidFill>
                <a:srgbClr val="00C0AE"/>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Bef>
                <a:spcPts val="0"/>
              </a:spcBef>
              <a:spcAft>
                <a:spcPts val="500"/>
              </a:spcAft>
              <a:buClr>
                <a:schemeClr val="tx2"/>
              </a:buClr>
              <a:buFont typeface="Arial" panose="020B0604020202020204" pitchFamily="34" charset="0"/>
              <a:buChar char="•"/>
              <a:tabLst>
                <a:tab pos="1371600" algn="l"/>
              </a:tabLst>
            </a:pPr>
            <a:r>
              <a:rPr lang="en-US" sz="1000" dirty="0">
                <a:effectLst/>
                <a:latin typeface="Arial" panose="020B0604020202020204" pitchFamily="34" charset="0"/>
                <a:ea typeface="Times New Roman" panose="02020603050405020304" pitchFamily="18" charset="0"/>
                <a:cs typeface="Calibri" panose="020F0502020204030204" pitchFamily="34" charset="0"/>
              </a:rPr>
              <a:t>Identity has many projects and is a large organization being pulled into many areas of Cigna; need a dedicated team to focus on IAM as a business unit</a:t>
            </a:r>
            <a:endParaRPr lang="en-US" sz="1000" dirty="0">
              <a:latin typeface="Arial" panose="020B060402020202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D273A287-CD8F-9C77-30F9-E4F367EA4EA6}"/>
              </a:ext>
            </a:extLst>
          </p:cNvPr>
          <p:cNvSpPr txBox="1"/>
          <p:nvPr/>
        </p:nvSpPr>
        <p:spPr>
          <a:xfrm>
            <a:off x="6005940" y="2524227"/>
            <a:ext cx="5194128" cy="618118"/>
          </a:xfrm>
          <a:prstGeom prst="rect">
            <a:avLst/>
          </a:prstGeom>
          <a:noFill/>
        </p:spPr>
        <p:txBody>
          <a:bodyPr wrap="square" lIns="0" tIns="0" rIns="0" bIns="0">
            <a:spAutoFit/>
          </a:bodyPr>
          <a:lstStyle/>
          <a:p>
            <a:pPr marL="0" lvl="1" fontAlgn="ctr">
              <a:lnSpc>
                <a:spcPct val="80000"/>
              </a:lnSpc>
              <a:spcAft>
                <a:spcPts val="500"/>
              </a:spcAft>
              <a:tabLst>
                <a:tab pos="914400" algn="l"/>
              </a:tabLst>
            </a:pPr>
            <a:r>
              <a:rPr lang="en-US" sz="2000" i="1" dirty="0">
                <a:solidFill>
                  <a:srgbClr val="00C0AE"/>
                </a:solidFill>
                <a:latin typeface="KPMG Bold" panose="020B0803030202040204" pitchFamily="34" charset="0"/>
                <a:cs typeface="Calibri" panose="020F0502020204030204" pitchFamily="34" charset="0"/>
              </a:rPr>
              <a:t>Value:</a:t>
            </a:r>
          </a:p>
          <a:p>
            <a:pPr marL="182880" lvl="2" indent="-182880" fontAlgn="ctr">
              <a:spcAft>
                <a:spcPts val="500"/>
              </a:spcAft>
              <a:buClr>
                <a:schemeClr val="tx2"/>
              </a:buClr>
              <a:buFont typeface="Arial" panose="020B0604020202020204" pitchFamily="34" charset="0"/>
              <a:buChar char="•"/>
              <a:tabLst>
                <a:tab pos="1371600" algn="l"/>
              </a:tabLst>
            </a:pPr>
            <a:r>
              <a:rPr lang="en-US" sz="1000" dirty="0">
                <a:latin typeface="Arial" panose="020B0604020202020204" pitchFamily="34" charset="0"/>
                <a:cs typeface="Calibri" panose="020F0502020204030204" pitchFamily="34" charset="0"/>
              </a:rPr>
              <a:t>Allows IAM to function as an independent organization and can track all initiatives centrally; providing flexibility for interaction with all LOBs</a:t>
            </a:r>
          </a:p>
        </p:txBody>
      </p:sp>
      <p:cxnSp>
        <p:nvCxnSpPr>
          <p:cNvPr id="48" name="Straight Connector 47">
            <a:extLst>
              <a:ext uri="{FF2B5EF4-FFF2-40B4-BE49-F238E27FC236}">
                <a16:creationId xmlns:a16="http://schemas.microsoft.com/office/drawing/2014/main" id="{BFCE1997-97DE-43D2-5BEB-719CA6884901}"/>
              </a:ext>
            </a:extLst>
          </p:cNvPr>
          <p:cNvCxnSpPr>
            <a:cxnSpLocks/>
          </p:cNvCxnSpPr>
          <p:nvPr/>
        </p:nvCxnSpPr>
        <p:spPr>
          <a:xfrm>
            <a:off x="6005940" y="1676411"/>
            <a:ext cx="5193870" cy="0"/>
          </a:xfrm>
          <a:prstGeom prst="line">
            <a:avLst/>
          </a:prstGeom>
          <a:ln w="6350">
            <a:solidFill>
              <a:srgbClr val="00C0AE"/>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2EB230-09B7-1482-87DC-21CA3D15595D}"/>
              </a:ext>
            </a:extLst>
          </p:cNvPr>
          <p:cNvCxnSpPr>
            <a:cxnSpLocks/>
          </p:cNvCxnSpPr>
          <p:nvPr/>
        </p:nvCxnSpPr>
        <p:spPr>
          <a:xfrm>
            <a:off x="6005940" y="2446255"/>
            <a:ext cx="5193870" cy="0"/>
          </a:xfrm>
          <a:prstGeom prst="line">
            <a:avLst/>
          </a:prstGeom>
          <a:ln w="6350">
            <a:solidFill>
              <a:srgbClr val="00C0AE"/>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4F882CB-7218-7B2E-7D3C-5A82BCE92EFE}"/>
              </a:ext>
            </a:extLst>
          </p:cNvPr>
          <p:cNvSpPr/>
          <p:nvPr/>
        </p:nvSpPr>
        <p:spPr>
          <a:xfrm>
            <a:off x="2744633" y="3047668"/>
            <a:ext cx="1090537" cy="10905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400" dirty="0">
                <a:solidFill>
                  <a:srgbClr val="00338D"/>
                </a:solidFill>
                <a:latin typeface="KPMG Bold" panose="020B0803030202040204" pitchFamily="34" charset="0"/>
                <a:cs typeface="Times New Roman" panose="02020603050405020304" pitchFamily="18" charset="0"/>
              </a:rPr>
              <a:t>IAM Governance</a:t>
            </a:r>
          </a:p>
        </p:txBody>
      </p:sp>
      <p:grpSp>
        <p:nvGrpSpPr>
          <p:cNvPr id="51" name="Group 270">
            <a:extLst>
              <a:ext uri="{FF2B5EF4-FFF2-40B4-BE49-F238E27FC236}">
                <a16:creationId xmlns:a16="http://schemas.microsoft.com/office/drawing/2014/main" id="{EFA01ED5-463C-A791-D896-CDC19178E896}"/>
              </a:ext>
            </a:extLst>
          </p:cNvPr>
          <p:cNvGrpSpPr>
            <a:grpSpLocks noChangeAspect="1"/>
          </p:cNvGrpSpPr>
          <p:nvPr/>
        </p:nvGrpSpPr>
        <p:grpSpPr bwMode="auto">
          <a:xfrm>
            <a:off x="3059507" y="3226396"/>
            <a:ext cx="460788" cy="467700"/>
            <a:chOff x="619" y="3093"/>
            <a:chExt cx="600" cy="609"/>
          </a:xfrm>
        </p:grpSpPr>
        <p:sp>
          <p:nvSpPr>
            <p:cNvPr id="52" name="Freeform 271">
              <a:extLst>
                <a:ext uri="{FF2B5EF4-FFF2-40B4-BE49-F238E27FC236}">
                  <a16:creationId xmlns:a16="http://schemas.microsoft.com/office/drawing/2014/main" id="{F1405CA8-CCAF-1D6C-ADAC-9A35F6F55588}"/>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272">
              <a:extLst>
                <a:ext uri="{FF2B5EF4-FFF2-40B4-BE49-F238E27FC236}">
                  <a16:creationId xmlns:a16="http://schemas.microsoft.com/office/drawing/2014/main" id="{E0104D46-5578-7550-BBAB-9DABCB1E193C}"/>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273">
              <a:extLst>
                <a:ext uri="{FF2B5EF4-FFF2-40B4-BE49-F238E27FC236}">
                  <a16:creationId xmlns:a16="http://schemas.microsoft.com/office/drawing/2014/main" id="{CB595612-31EC-44B4-BCEE-699C565E26EC}"/>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274">
              <a:extLst>
                <a:ext uri="{FF2B5EF4-FFF2-40B4-BE49-F238E27FC236}">
                  <a16:creationId xmlns:a16="http://schemas.microsoft.com/office/drawing/2014/main" id="{7EA5B862-CAE6-CD1A-5C93-33E283828B08}"/>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275">
              <a:extLst>
                <a:ext uri="{FF2B5EF4-FFF2-40B4-BE49-F238E27FC236}">
                  <a16:creationId xmlns:a16="http://schemas.microsoft.com/office/drawing/2014/main" id="{CD8C74F4-18C9-099C-F943-12A24F2EB9BA}"/>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276">
              <a:extLst>
                <a:ext uri="{FF2B5EF4-FFF2-40B4-BE49-F238E27FC236}">
                  <a16:creationId xmlns:a16="http://schemas.microsoft.com/office/drawing/2014/main" id="{7F1D794C-4F7D-61A3-6AFA-992DD9246955}"/>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277">
              <a:extLst>
                <a:ext uri="{FF2B5EF4-FFF2-40B4-BE49-F238E27FC236}">
                  <a16:creationId xmlns:a16="http://schemas.microsoft.com/office/drawing/2014/main" id="{0C064240-B9FF-258D-6958-EA4E25F14C83}"/>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278">
              <a:extLst>
                <a:ext uri="{FF2B5EF4-FFF2-40B4-BE49-F238E27FC236}">
                  <a16:creationId xmlns:a16="http://schemas.microsoft.com/office/drawing/2014/main" id="{28FAC954-C2C5-9034-F93C-F5F4F6B6D63E}"/>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79">
              <a:extLst>
                <a:ext uri="{FF2B5EF4-FFF2-40B4-BE49-F238E27FC236}">
                  <a16:creationId xmlns:a16="http://schemas.microsoft.com/office/drawing/2014/main" id="{5FC5344D-E512-7F1E-DFA0-0533539C451C}"/>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80">
              <a:extLst>
                <a:ext uri="{FF2B5EF4-FFF2-40B4-BE49-F238E27FC236}">
                  <a16:creationId xmlns:a16="http://schemas.microsoft.com/office/drawing/2014/main" id="{C1FAFF68-FEE2-5F3C-D8A2-3AD9CA68206B}"/>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78754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50537C7E-88F3-A260-FBF7-A5F553E1D559}"/>
              </a:ext>
            </a:extLst>
          </p:cNvPr>
          <p:cNvSpPr>
            <a:spLocks noGrp="1"/>
          </p:cNvSpPr>
          <p:nvPr>
            <p:ph type="title"/>
          </p:nvPr>
        </p:nvSpPr>
        <p:spPr>
          <a:xfrm>
            <a:off x="995364" y="431800"/>
            <a:ext cx="10204704" cy="533400"/>
          </a:xfrm>
        </p:spPr>
        <p:txBody>
          <a:bodyPr/>
          <a:lstStyle/>
          <a:p>
            <a:r>
              <a:rPr lang="en-US" dirty="0"/>
              <a:t>Business/project management (PMO) </a:t>
            </a:r>
            <a:r>
              <a:rPr lang="en-US" dirty="0">
                <a:solidFill>
                  <a:schemeClr val="accent1"/>
                </a:solidFill>
              </a:rPr>
              <a:t>(new)</a:t>
            </a:r>
          </a:p>
        </p:txBody>
      </p:sp>
      <p:sp>
        <p:nvSpPr>
          <p:cNvPr id="119" name="Freeform 5">
            <a:extLst>
              <a:ext uri="{FF2B5EF4-FFF2-40B4-BE49-F238E27FC236}">
                <a16:creationId xmlns:a16="http://schemas.microsoft.com/office/drawing/2014/main" id="{8C5095E8-124B-96D4-A9F4-CE855AB8EDB9}"/>
              </a:ext>
            </a:extLst>
          </p:cNvPr>
          <p:cNvSpPr>
            <a:spLocks/>
          </p:cNvSpPr>
          <p:nvPr/>
        </p:nvSpPr>
        <p:spPr bwMode="auto">
          <a:xfrm>
            <a:off x="2264754" y="1413268"/>
            <a:ext cx="949742" cy="2190358"/>
          </a:xfrm>
          <a:custGeom>
            <a:avLst/>
            <a:gdLst>
              <a:gd name="T0" fmla="*/ 0 w 5853"/>
              <a:gd name="T1" fmla="*/ 0 h 13488"/>
              <a:gd name="T2" fmla="*/ 5853 w 5853"/>
              <a:gd name="T3" fmla="*/ 1335 h 13488"/>
              <a:gd name="T4" fmla="*/ 0 w 5853"/>
              <a:gd name="T5" fmla="*/ 13488 h 13488"/>
              <a:gd name="T6" fmla="*/ 0 w 5853"/>
              <a:gd name="T7" fmla="*/ 0 h 13488"/>
            </a:gdLst>
            <a:ahLst/>
            <a:cxnLst>
              <a:cxn ang="0">
                <a:pos x="T0" y="T1"/>
              </a:cxn>
              <a:cxn ang="0">
                <a:pos x="T2" y="T3"/>
              </a:cxn>
              <a:cxn ang="0">
                <a:pos x="T4" y="T5"/>
              </a:cxn>
              <a:cxn ang="0">
                <a:pos x="T6" y="T7"/>
              </a:cxn>
            </a:cxnLst>
            <a:rect l="0" t="0" r="r" b="b"/>
            <a:pathLst>
              <a:path w="5853" h="13488">
                <a:moveTo>
                  <a:pt x="0" y="0"/>
                </a:moveTo>
                <a:cubicBezTo>
                  <a:pt x="2027" y="0"/>
                  <a:pt x="4027" y="456"/>
                  <a:pt x="5853" y="1335"/>
                </a:cubicBezTo>
                <a:lnTo>
                  <a:pt x="0" y="13488"/>
                </a:lnTo>
                <a:lnTo>
                  <a:pt x="0"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0" name="Freeform 7">
            <a:extLst>
              <a:ext uri="{FF2B5EF4-FFF2-40B4-BE49-F238E27FC236}">
                <a16:creationId xmlns:a16="http://schemas.microsoft.com/office/drawing/2014/main" id="{9813F0BA-409F-D825-9EF6-E0C2DA09165D}"/>
              </a:ext>
            </a:extLst>
          </p:cNvPr>
          <p:cNvSpPr>
            <a:spLocks/>
          </p:cNvSpPr>
          <p:nvPr/>
        </p:nvSpPr>
        <p:spPr bwMode="auto">
          <a:xfrm>
            <a:off x="2264754" y="1629733"/>
            <a:ext cx="1711430" cy="1973893"/>
          </a:xfrm>
          <a:custGeom>
            <a:avLst/>
            <a:gdLst>
              <a:gd name="T0" fmla="*/ 5853 w 10547"/>
              <a:gd name="T1" fmla="*/ 0 h 12153"/>
              <a:gd name="T2" fmla="*/ 10547 w 10547"/>
              <a:gd name="T3" fmla="*/ 3743 h 12153"/>
              <a:gd name="T4" fmla="*/ 0 w 10547"/>
              <a:gd name="T5" fmla="*/ 12153 h 12153"/>
              <a:gd name="T6" fmla="*/ 5853 w 10547"/>
              <a:gd name="T7" fmla="*/ 0 h 12153"/>
            </a:gdLst>
            <a:ahLst/>
            <a:cxnLst>
              <a:cxn ang="0">
                <a:pos x="T0" y="T1"/>
              </a:cxn>
              <a:cxn ang="0">
                <a:pos x="T2" y="T3"/>
              </a:cxn>
              <a:cxn ang="0">
                <a:pos x="T4" y="T5"/>
              </a:cxn>
              <a:cxn ang="0">
                <a:pos x="T6" y="T7"/>
              </a:cxn>
            </a:cxnLst>
            <a:rect l="0" t="0" r="r" b="b"/>
            <a:pathLst>
              <a:path w="10547" h="12153">
                <a:moveTo>
                  <a:pt x="5853" y="0"/>
                </a:moveTo>
                <a:cubicBezTo>
                  <a:pt x="7679" y="880"/>
                  <a:pt x="9283" y="2159"/>
                  <a:pt x="10547" y="3743"/>
                </a:cubicBezTo>
                <a:lnTo>
                  <a:pt x="0" y="12153"/>
                </a:lnTo>
                <a:lnTo>
                  <a:pt x="585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1" name="Freeform 9">
            <a:extLst>
              <a:ext uri="{FF2B5EF4-FFF2-40B4-BE49-F238E27FC236}">
                <a16:creationId xmlns:a16="http://schemas.microsoft.com/office/drawing/2014/main" id="{2B60DD77-D2CE-62DF-4879-4EB39270780D}"/>
              </a:ext>
            </a:extLst>
          </p:cNvPr>
          <p:cNvSpPr>
            <a:spLocks/>
          </p:cNvSpPr>
          <p:nvPr/>
        </p:nvSpPr>
        <p:spPr bwMode="auto">
          <a:xfrm>
            <a:off x="2264754" y="2237188"/>
            <a:ext cx="2134890" cy="1366437"/>
          </a:xfrm>
          <a:custGeom>
            <a:avLst/>
            <a:gdLst>
              <a:gd name="T0" fmla="*/ 5273 w 6576"/>
              <a:gd name="T1" fmla="*/ 0 h 4205"/>
              <a:gd name="T2" fmla="*/ 6576 w 6576"/>
              <a:gd name="T3" fmla="*/ 2705 h 4205"/>
              <a:gd name="T4" fmla="*/ 0 w 6576"/>
              <a:gd name="T5" fmla="*/ 4205 h 4205"/>
              <a:gd name="T6" fmla="*/ 5273 w 6576"/>
              <a:gd name="T7" fmla="*/ 0 h 4205"/>
            </a:gdLst>
            <a:ahLst/>
            <a:cxnLst>
              <a:cxn ang="0">
                <a:pos x="T0" y="T1"/>
              </a:cxn>
              <a:cxn ang="0">
                <a:pos x="T2" y="T3"/>
              </a:cxn>
              <a:cxn ang="0">
                <a:pos x="T4" y="T5"/>
              </a:cxn>
              <a:cxn ang="0">
                <a:pos x="T6" y="T7"/>
              </a:cxn>
            </a:cxnLst>
            <a:rect l="0" t="0" r="r" b="b"/>
            <a:pathLst>
              <a:path w="6576" h="4205">
                <a:moveTo>
                  <a:pt x="5273" y="0"/>
                </a:moveTo>
                <a:cubicBezTo>
                  <a:pt x="5905" y="793"/>
                  <a:pt x="6350" y="1717"/>
                  <a:pt x="6576" y="2705"/>
                </a:cubicBezTo>
                <a:lnTo>
                  <a:pt x="0" y="4205"/>
                </a:lnTo>
                <a:lnTo>
                  <a:pt x="5273"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2" name="Freeform 11">
            <a:extLst>
              <a:ext uri="{FF2B5EF4-FFF2-40B4-BE49-F238E27FC236}">
                <a16:creationId xmlns:a16="http://schemas.microsoft.com/office/drawing/2014/main" id="{9011EC2A-E002-5E79-A627-A55823D73F73}"/>
              </a:ext>
            </a:extLst>
          </p:cNvPr>
          <p:cNvSpPr>
            <a:spLocks/>
          </p:cNvSpPr>
          <p:nvPr/>
        </p:nvSpPr>
        <p:spPr bwMode="auto">
          <a:xfrm>
            <a:off x="2264754" y="3116578"/>
            <a:ext cx="2207947" cy="974094"/>
          </a:xfrm>
          <a:custGeom>
            <a:avLst/>
            <a:gdLst>
              <a:gd name="T0" fmla="*/ 6576 w 6801"/>
              <a:gd name="T1" fmla="*/ 0 h 3001"/>
              <a:gd name="T2" fmla="*/ 6576 w 6801"/>
              <a:gd name="T3" fmla="*/ 3001 h 3001"/>
              <a:gd name="T4" fmla="*/ 0 w 6801"/>
              <a:gd name="T5" fmla="*/ 1500 h 3001"/>
              <a:gd name="T6" fmla="*/ 6576 w 6801"/>
              <a:gd name="T7" fmla="*/ 0 h 3001"/>
            </a:gdLst>
            <a:ahLst/>
            <a:cxnLst>
              <a:cxn ang="0">
                <a:pos x="T0" y="T1"/>
              </a:cxn>
              <a:cxn ang="0">
                <a:pos x="T2" y="T3"/>
              </a:cxn>
              <a:cxn ang="0">
                <a:pos x="T4" y="T5"/>
              </a:cxn>
              <a:cxn ang="0">
                <a:pos x="T6" y="T7"/>
              </a:cxn>
            </a:cxnLst>
            <a:rect l="0" t="0" r="r" b="b"/>
            <a:pathLst>
              <a:path w="6801" h="3001">
                <a:moveTo>
                  <a:pt x="6576" y="0"/>
                </a:moveTo>
                <a:cubicBezTo>
                  <a:pt x="6801" y="987"/>
                  <a:pt x="6801" y="2013"/>
                  <a:pt x="6576" y="3001"/>
                </a:cubicBezTo>
                <a:lnTo>
                  <a:pt x="0" y="1500"/>
                </a:lnTo>
                <a:lnTo>
                  <a:pt x="6576" y="0"/>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3" name="Freeform 13">
            <a:extLst>
              <a:ext uri="{FF2B5EF4-FFF2-40B4-BE49-F238E27FC236}">
                <a16:creationId xmlns:a16="http://schemas.microsoft.com/office/drawing/2014/main" id="{CA3ED3DE-7F97-EA47-2DA3-6077606A3745}"/>
              </a:ext>
            </a:extLst>
          </p:cNvPr>
          <p:cNvSpPr>
            <a:spLocks/>
          </p:cNvSpPr>
          <p:nvPr/>
        </p:nvSpPr>
        <p:spPr bwMode="auto">
          <a:xfrm>
            <a:off x="2264754" y="3603625"/>
            <a:ext cx="2134890" cy="1365085"/>
          </a:xfrm>
          <a:custGeom>
            <a:avLst/>
            <a:gdLst>
              <a:gd name="T0" fmla="*/ 6576 w 6576"/>
              <a:gd name="T1" fmla="*/ 1501 h 4206"/>
              <a:gd name="T2" fmla="*/ 5273 w 6576"/>
              <a:gd name="T3" fmla="*/ 4206 h 4206"/>
              <a:gd name="T4" fmla="*/ 0 w 6576"/>
              <a:gd name="T5" fmla="*/ 0 h 4206"/>
              <a:gd name="T6" fmla="*/ 6576 w 6576"/>
              <a:gd name="T7" fmla="*/ 1501 h 4206"/>
            </a:gdLst>
            <a:ahLst/>
            <a:cxnLst>
              <a:cxn ang="0">
                <a:pos x="T0" y="T1"/>
              </a:cxn>
              <a:cxn ang="0">
                <a:pos x="T2" y="T3"/>
              </a:cxn>
              <a:cxn ang="0">
                <a:pos x="T4" y="T5"/>
              </a:cxn>
              <a:cxn ang="0">
                <a:pos x="T6" y="T7"/>
              </a:cxn>
            </a:cxnLst>
            <a:rect l="0" t="0" r="r" b="b"/>
            <a:pathLst>
              <a:path w="6576" h="4206">
                <a:moveTo>
                  <a:pt x="6576" y="1501"/>
                </a:moveTo>
                <a:cubicBezTo>
                  <a:pt x="6350" y="2489"/>
                  <a:pt x="5905" y="3413"/>
                  <a:pt x="5273" y="4206"/>
                </a:cubicBezTo>
                <a:lnTo>
                  <a:pt x="0" y="0"/>
                </a:lnTo>
                <a:lnTo>
                  <a:pt x="6576" y="150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4" name="Freeform 15">
            <a:extLst>
              <a:ext uri="{FF2B5EF4-FFF2-40B4-BE49-F238E27FC236}">
                <a16:creationId xmlns:a16="http://schemas.microsoft.com/office/drawing/2014/main" id="{329542C6-9E2F-4A15-F27F-8A37FC0823E0}"/>
              </a:ext>
            </a:extLst>
          </p:cNvPr>
          <p:cNvSpPr>
            <a:spLocks/>
          </p:cNvSpPr>
          <p:nvPr/>
        </p:nvSpPr>
        <p:spPr bwMode="auto">
          <a:xfrm>
            <a:off x="2264754" y="3603625"/>
            <a:ext cx="1711430" cy="1973893"/>
          </a:xfrm>
          <a:custGeom>
            <a:avLst/>
            <a:gdLst>
              <a:gd name="T0" fmla="*/ 10546 w 10546"/>
              <a:gd name="T1" fmla="*/ 8411 h 12154"/>
              <a:gd name="T2" fmla="*/ 5853 w 10546"/>
              <a:gd name="T3" fmla="*/ 12154 h 12154"/>
              <a:gd name="T4" fmla="*/ 0 w 10546"/>
              <a:gd name="T5" fmla="*/ 0 h 12154"/>
              <a:gd name="T6" fmla="*/ 10546 w 10546"/>
              <a:gd name="T7" fmla="*/ 8411 h 12154"/>
            </a:gdLst>
            <a:ahLst/>
            <a:cxnLst>
              <a:cxn ang="0">
                <a:pos x="T0" y="T1"/>
              </a:cxn>
              <a:cxn ang="0">
                <a:pos x="T2" y="T3"/>
              </a:cxn>
              <a:cxn ang="0">
                <a:pos x="T4" y="T5"/>
              </a:cxn>
              <a:cxn ang="0">
                <a:pos x="T6" y="T7"/>
              </a:cxn>
            </a:cxnLst>
            <a:rect l="0" t="0" r="r" b="b"/>
            <a:pathLst>
              <a:path w="10546" h="12154">
                <a:moveTo>
                  <a:pt x="10546" y="8411"/>
                </a:moveTo>
                <a:cubicBezTo>
                  <a:pt x="9283" y="9995"/>
                  <a:pt x="7679" y="11274"/>
                  <a:pt x="5853" y="12154"/>
                </a:cubicBezTo>
                <a:lnTo>
                  <a:pt x="0" y="0"/>
                </a:lnTo>
                <a:lnTo>
                  <a:pt x="10546" y="8411"/>
                </a:lnTo>
                <a:close/>
              </a:path>
            </a:pathLst>
          </a:custGeom>
          <a:solidFill>
            <a:srgbClr val="E5E5E5"/>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25" name="Freeform 17">
            <a:extLst>
              <a:ext uri="{FF2B5EF4-FFF2-40B4-BE49-F238E27FC236}">
                <a16:creationId xmlns:a16="http://schemas.microsoft.com/office/drawing/2014/main" id="{128AED91-EA64-F7AC-B715-090E3717C5FB}"/>
              </a:ext>
            </a:extLst>
          </p:cNvPr>
          <p:cNvSpPr>
            <a:spLocks/>
          </p:cNvSpPr>
          <p:nvPr/>
        </p:nvSpPr>
        <p:spPr bwMode="auto">
          <a:xfrm>
            <a:off x="2264754" y="3603625"/>
            <a:ext cx="949742" cy="2190358"/>
          </a:xfrm>
          <a:custGeom>
            <a:avLst/>
            <a:gdLst>
              <a:gd name="T0" fmla="*/ 5853 w 5853"/>
              <a:gd name="T1" fmla="*/ 12154 h 13489"/>
              <a:gd name="T2" fmla="*/ 0 w 5853"/>
              <a:gd name="T3" fmla="*/ 13489 h 13489"/>
              <a:gd name="T4" fmla="*/ 0 w 5853"/>
              <a:gd name="T5" fmla="*/ 0 h 13489"/>
              <a:gd name="T6" fmla="*/ 5853 w 5853"/>
              <a:gd name="T7" fmla="*/ 12154 h 13489"/>
            </a:gdLst>
            <a:ahLst/>
            <a:cxnLst>
              <a:cxn ang="0">
                <a:pos x="T0" y="T1"/>
              </a:cxn>
              <a:cxn ang="0">
                <a:pos x="T2" y="T3"/>
              </a:cxn>
              <a:cxn ang="0">
                <a:pos x="T4" y="T5"/>
              </a:cxn>
              <a:cxn ang="0">
                <a:pos x="T6" y="T7"/>
              </a:cxn>
            </a:cxnLst>
            <a:rect l="0" t="0" r="r" b="b"/>
            <a:pathLst>
              <a:path w="5853" h="13489">
                <a:moveTo>
                  <a:pt x="5853" y="12154"/>
                </a:moveTo>
                <a:cubicBezTo>
                  <a:pt x="4027" y="13033"/>
                  <a:pt x="2027" y="13489"/>
                  <a:pt x="0" y="13489"/>
                </a:cubicBezTo>
                <a:lnTo>
                  <a:pt x="0" y="0"/>
                </a:lnTo>
                <a:lnTo>
                  <a:pt x="5853" y="12154"/>
                </a:lnTo>
                <a:close/>
              </a:path>
            </a:pathLst>
          </a:custGeom>
          <a:solidFill>
            <a:srgbClr val="00C0AE"/>
          </a:solidFill>
          <a:ln w="63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3090758" y="4782571"/>
            <a:ext cx="607989" cy="471664"/>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3831854" y="3344574"/>
            <a:ext cx="467456" cy="50795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3594044" y="2593405"/>
            <a:ext cx="516396" cy="448892"/>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3122370" y="1962115"/>
            <a:ext cx="503738" cy="492768"/>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2385781" y="1638342"/>
            <a:ext cx="514710" cy="42779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B2B2B2"/>
              </a:solidFill>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2396878" y="5069559"/>
            <a:ext cx="460708" cy="50796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3634007" y="4131173"/>
            <a:ext cx="503740" cy="512178"/>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B2B2B2"/>
              </a:solidFill>
              <a:prstDash val="solid"/>
              <a:round/>
              <a:headEnd/>
              <a:tailEnd/>
            </a:ln>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
        <p:nvSpPr>
          <p:cNvPr id="16" name="TextBox 15">
            <a:extLst>
              <a:ext uri="{FF2B5EF4-FFF2-40B4-BE49-F238E27FC236}">
                <a16:creationId xmlns:a16="http://schemas.microsoft.com/office/drawing/2014/main" id="{E0120A42-6F70-99A9-C432-33720CC37EE5}"/>
              </a:ext>
            </a:extLst>
          </p:cNvPr>
          <p:cNvSpPr txBox="1"/>
          <p:nvPr/>
        </p:nvSpPr>
        <p:spPr>
          <a:xfrm>
            <a:off x="4856438" y="1413267"/>
            <a:ext cx="6343630" cy="775210"/>
          </a:xfrm>
          <a:prstGeom prst="rect">
            <a:avLst/>
          </a:prstGeom>
          <a:solidFill>
            <a:srgbClr val="00C0AE"/>
          </a:solidFill>
        </p:spPr>
        <p:txBody>
          <a:bodyPr wrap="square" lIns="320040" tIns="54864" rIns="54864" bIns="54864" anchor="ctr">
            <a:noAutofit/>
          </a:bodyPr>
          <a:lstStyle/>
          <a:p>
            <a:pPr marL="0" marR="0" lvl="1" fontAlgn="ctr">
              <a:spcAft>
                <a:spcPts val="300"/>
              </a:spcAft>
              <a:buClr>
                <a:schemeClr val="bg1"/>
              </a:buClr>
              <a:tabLst>
                <a:tab pos="9144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Reporting on finances and general project management as a whole (DM &amp; APMs – dedicated to IAM)</a:t>
            </a:r>
          </a:p>
        </p:txBody>
      </p:sp>
      <p:sp>
        <p:nvSpPr>
          <p:cNvPr id="17" name="TextBox 16">
            <a:extLst>
              <a:ext uri="{FF2B5EF4-FFF2-40B4-BE49-F238E27FC236}">
                <a16:creationId xmlns:a16="http://schemas.microsoft.com/office/drawing/2014/main" id="{9A71FD97-FE70-E769-CB53-B23E4D6707BE}"/>
              </a:ext>
            </a:extLst>
          </p:cNvPr>
          <p:cNvSpPr txBox="1"/>
          <p:nvPr/>
        </p:nvSpPr>
        <p:spPr>
          <a:xfrm>
            <a:off x="4856438" y="2274510"/>
            <a:ext cx="6343630" cy="1742367"/>
          </a:xfrm>
          <a:prstGeom prst="rect">
            <a:avLst/>
          </a:prstGeom>
          <a:solidFill>
            <a:srgbClr val="00C0AE"/>
          </a:solidFill>
        </p:spPr>
        <p:txBody>
          <a:bodyPr wrap="square" lIns="320040" tIns="54864" rIns="54864" bIns="54864" anchor="ctr">
            <a:noAutofit/>
          </a:bodyPr>
          <a:lstStyle/>
          <a:p>
            <a:pPr marL="0" marR="0" lvl="1" fontAlgn="ctr">
              <a:lnSpc>
                <a:spcPct val="80000"/>
              </a:lnSpc>
              <a:spcAft>
                <a:spcPts val="300"/>
              </a:spcAft>
              <a:tabLst>
                <a:tab pos="914400" algn="l"/>
              </a:tabLst>
            </a:pPr>
            <a:r>
              <a:rPr lang="en-US" sz="2400" i="1" dirty="0">
                <a:solidFill>
                  <a:srgbClr val="FFFFFF"/>
                </a:solidFill>
                <a:effectLst/>
                <a:latin typeface="KPMG Bold" panose="020B0803030202040204" pitchFamily="34" charset="0"/>
                <a:ea typeface="Times New Roman" panose="02020603050405020304" pitchFamily="18" charset="0"/>
                <a:cs typeface="Calibri" panose="020F0502020204030204" pitchFamily="34" charset="0"/>
              </a:rPr>
              <a:t>Need</a:t>
            </a:r>
            <a:endParaRPr lang="en-US" sz="2400" i="1"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endParaRPr>
          </a:p>
          <a:p>
            <a:pPr marL="182880" marR="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rPr>
              <a:t>Identity has many projects and is a large organization being pulled into many areas of Cigna; need a dedicated team to focus on IAM as a business unit</a:t>
            </a:r>
          </a:p>
        </p:txBody>
      </p:sp>
      <p:sp>
        <p:nvSpPr>
          <p:cNvPr id="18" name="TextBox 17">
            <a:extLst>
              <a:ext uri="{FF2B5EF4-FFF2-40B4-BE49-F238E27FC236}">
                <a16:creationId xmlns:a16="http://schemas.microsoft.com/office/drawing/2014/main" id="{E8F6EA0B-BE38-A757-80E1-86C8E9F25903}"/>
              </a:ext>
            </a:extLst>
          </p:cNvPr>
          <p:cNvSpPr txBox="1"/>
          <p:nvPr/>
        </p:nvSpPr>
        <p:spPr>
          <a:xfrm>
            <a:off x="4856438" y="4102911"/>
            <a:ext cx="6343630" cy="1742367"/>
          </a:xfrm>
          <a:prstGeom prst="rect">
            <a:avLst/>
          </a:prstGeom>
          <a:solidFill>
            <a:srgbClr val="00C0AE"/>
          </a:solidFill>
        </p:spPr>
        <p:txBody>
          <a:bodyPr wrap="square" lIns="320040" tIns="54864" rIns="54864" bIns="54864" anchor="ctr">
            <a:noAutofit/>
          </a:bodyPr>
          <a:lstStyle/>
          <a:p>
            <a:pPr marL="0" lvl="1" fontAlgn="ctr">
              <a:lnSpc>
                <a:spcPct val="80000"/>
              </a:lnSpc>
              <a:spcAft>
                <a:spcPts val="300"/>
              </a:spcAft>
              <a:tabLst>
                <a:tab pos="914400" algn="l"/>
              </a:tabLst>
            </a:pPr>
            <a:r>
              <a:rPr lang="en-US" sz="2400" i="1" dirty="0">
                <a:solidFill>
                  <a:srgbClr val="FFFFFF"/>
                </a:solidFill>
                <a:latin typeface="KPMG Bold" panose="020B0803030202040204" pitchFamily="34" charset="0"/>
                <a:cs typeface="Calibri" panose="020F0502020204030204" pitchFamily="34" charset="0"/>
              </a:rPr>
              <a:t>Value</a:t>
            </a:r>
          </a:p>
          <a:p>
            <a:pPr marL="182880" lvl="2" indent="-182880" fontAlgn="ctr">
              <a:spcAft>
                <a:spcPts val="300"/>
              </a:spcAft>
              <a:buClr>
                <a:schemeClr val="bg1"/>
              </a:buClr>
              <a:buFont typeface="Arial" panose="020B0604020202020204" pitchFamily="34" charset="0"/>
              <a:buChar char="•"/>
              <a:tabLst>
                <a:tab pos="1371600" algn="l"/>
              </a:tabLst>
            </a:pPr>
            <a:r>
              <a:rPr lang="en-US" sz="1000" dirty="0">
                <a:solidFill>
                  <a:srgbClr val="FFFFFF"/>
                </a:solidFill>
                <a:latin typeface="Arial" panose="020B0604020202020204" pitchFamily="34" charset="0"/>
                <a:cs typeface="Calibri" panose="020F0502020204030204" pitchFamily="34" charset="0"/>
              </a:rPr>
              <a:t>Allows IAM to function as an independent organization and can track all initiatives centrally; providing flexibility for interaction with all LOBs</a:t>
            </a:r>
          </a:p>
        </p:txBody>
      </p:sp>
      <p:sp>
        <p:nvSpPr>
          <p:cNvPr id="32" name="TextBox 31">
            <a:extLst>
              <a:ext uri="{FF2B5EF4-FFF2-40B4-BE49-F238E27FC236}">
                <a16:creationId xmlns:a16="http://schemas.microsoft.com/office/drawing/2014/main" id="{6D810FF2-6C57-D32E-BE58-A20DCA907BFA}"/>
              </a:ext>
            </a:extLst>
          </p:cNvPr>
          <p:cNvSpPr txBox="1"/>
          <p:nvPr/>
        </p:nvSpPr>
        <p:spPr>
          <a:xfrm>
            <a:off x="4855836" y="1413267"/>
            <a:ext cx="106087" cy="775210"/>
          </a:xfrm>
          <a:prstGeom prst="rect">
            <a:avLst/>
          </a:prstGeom>
          <a:solidFill>
            <a:srgbClr val="E5E5E5"/>
          </a:solidFill>
        </p:spPr>
        <p:txBody>
          <a:bodyPr wrap="square" lIns="91440" tIns="91440" rIns="91440" bIns="91440" anchor="ctr">
            <a:noAutofit/>
          </a:bodyPr>
          <a:lstStyle/>
          <a:p>
            <a:pPr marL="182880" marR="0" lvl="1" indent="-182880" fontAlgn="ctr">
              <a:spcAft>
                <a:spcPts val="300"/>
              </a:spcAft>
              <a:buClr>
                <a:schemeClr val="bg1"/>
              </a:buClr>
              <a:buFont typeface="Arial" panose="020B0604020202020204" pitchFamily="34" charset="0"/>
              <a:buChar char="•"/>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33" name="TextBox 32">
            <a:extLst>
              <a:ext uri="{FF2B5EF4-FFF2-40B4-BE49-F238E27FC236}">
                <a16:creationId xmlns:a16="http://schemas.microsoft.com/office/drawing/2014/main" id="{52BAAC48-516B-0953-04B0-F9F099E2EAAD}"/>
              </a:ext>
            </a:extLst>
          </p:cNvPr>
          <p:cNvSpPr txBox="1"/>
          <p:nvPr/>
        </p:nvSpPr>
        <p:spPr>
          <a:xfrm>
            <a:off x="4855836" y="2274510"/>
            <a:ext cx="106087" cy="1742367"/>
          </a:xfrm>
          <a:prstGeom prst="rect">
            <a:avLst/>
          </a:prstGeom>
          <a:solidFill>
            <a:srgbClr val="E5E5E5"/>
          </a:solidFill>
        </p:spPr>
        <p:txBody>
          <a:bodyPr wrap="square" lIns="91440" tIns="91440" rIns="91440" bIns="91440" anchor="ctr">
            <a:noAutofit/>
          </a:bodyPr>
          <a:lstStyle/>
          <a:p>
            <a:pPr marL="0" marR="0" lvl="1" fontAlgn="ctr">
              <a:lnSpc>
                <a:spcPct val="80000"/>
              </a:lnSpc>
              <a:spcAft>
                <a:spcPts val="300"/>
              </a:spcAft>
              <a:tabLst>
                <a:tab pos="914400" algn="l"/>
              </a:tabLst>
            </a:pPr>
            <a:endParaRPr lang="en-US" sz="900" dirty="0">
              <a:solidFill>
                <a:srgbClr val="FFFFFF"/>
              </a:solidFill>
              <a:effectLst/>
              <a:latin typeface="Arial" panose="020B0604020202020204" pitchFamily="34" charset="0"/>
              <a:ea typeface="Times New Roman" panose="02020603050405020304" pitchFamily="18" charset="0"/>
              <a:cs typeface="Calibri" panose="020F0502020204030204" pitchFamily="34" charset="0"/>
            </a:endParaRPr>
          </a:p>
        </p:txBody>
      </p:sp>
      <p:sp>
        <p:nvSpPr>
          <p:cNvPr id="88" name="TextBox 87">
            <a:extLst>
              <a:ext uri="{FF2B5EF4-FFF2-40B4-BE49-F238E27FC236}">
                <a16:creationId xmlns:a16="http://schemas.microsoft.com/office/drawing/2014/main" id="{AAB43E0D-ABCF-8F6A-53E2-CDB9B21E43E3}"/>
              </a:ext>
            </a:extLst>
          </p:cNvPr>
          <p:cNvSpPr txBox="1"/>
          <p:nvPr/>
        </p:nvSpPr>
        <p:spPr>
          <a:xfrm>
            <a:off x="4855836" y="4102911"/>
            <a:ext cx="106087" cy="1742367"/>
          </a:xfrm>
          <a:prstGeom prst="rect">
            <a:avLst/>
          </a:prstGeom>
          <a:solidFill>
            <a:srgbClr val="E5E5E5"/>
          </a:solidFill>
        </p:spPr>
        <p:txBody>
          <a:bodyPr wrap="square" lIns="91440" tIns="91440" rIns="91440" bIns="91440" anchor="ctr">
            <a:noAutofit/>
          </a:bodyPr>
          <a:lstStyle/>
          <a:p>
            <a:pPr marL="0" lvl="1" fontAlgn="ctr">
              <a:lnSpc>
                <a:spcPct val="80000"/>
              </a:lnSpc>
              <a:spcAft>
                <a:spcPts val="300"/>
              </a:spcAft>
              <a:tabLst>
                <a:tab pos="914400" algn="l"/>
              </a:tabLst>
            </a:pPr>
            <a:endParaRPr lang="en-US" sz="900" dirty="0">
              <a:solidFill>
                <a:srgbClr val="FFFFFF"/>
              </a:solidFill>
              <a:latin typeface="Arial" panose="020B0604020202020204" pitchFamily="34" charset="0"/>
              <a:cs typeface="Calibri" panose="020F0502020204030204" pitchFamily="34" charset="0"/>
            </a:endParaRPr>
          </a:p>
        </p:txBody>
      </p:sp>
      <p:sp>
        <p:nvSpPr>
          <p:cNvPr id="24" name="Oval 23">
            <a:extLst>
              <a:ext uri="{FF2B5EF4-FFF2-40B4-BE49-F238E27FC236}">
                <a16:creationId xmlns:a16="http://schemas.microsoft.com/office/drawing/2014/main" id="{161F5D31-4C28-A3F8-9455-27A48D0708CE}"/>
              </a:ext>
            </a:extLst>
          </p:cNvPr>
          <p:cNvSpPr/>
          <p:nvPr/>
        </p:nvSpPr>
        <p:spPr>
          <a:xfrm>
            <a:off x="4765530" y="1657524"/>
            <a:ext cx="286698" cy="286696"/>
          </a:xfrm>
          <a:prstGeom prst="ellipse">
            <a:avLst/>
          </a:prstGeom>
          <a:solidFill>
            <a:srgbClr val="FFFFFF"/>
          </a:solidFill>
          <a:ln w="19050">
            <a:solidFill>
              <a:srgbClr val="00C0A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5" name="Arrow: Chevron 24">
            <a:extLst>
              <a:ext uri="{FF2B5EF4-FFF2-40B4-BE49-F238E27FC236}">
                <a16:creationId xmlns:a16="http://schemas.microsoft.com/office/drawing/2014/main" id="{99D3A0C8-F7C5-595B-00B0-9F79B9DDE6A4}"/>
              </a:ext>
            </a:extLst>
          </p:cNvPr>
          <p:cNvSpPr/>
          <p:nvPr/>
        </p:nvSpPr>
        <p:spPr>
          <a:xfrm>
            <a:off x="4833331" y="1725325"/>
            <a:ext cx="151096" cy="151095"/>
          </a:xfrm>
          <a:prstGeom prst="chevron">
            <a:avLst/>
          </a:prstGeom>
          <a:solidFill>
            <a:srgbClr val="00C0A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7" name="Oval 26">
            <a:extLst>
              <a:ext uri="{FF2B5EF4-FFF2-40B4-BE49-F238E27FC236}">
                <a16:creationId xmlns:a16="http://schemas.microsoft.com/office/drawing/2014/main" id="{C3451E69-0F53-DC2D-2941-B751523C0E28}"/>
              </a:ext>
            </a:extLst>
          </p:cNvPr>
          <p:cNvSpPr/>
          <p:nvPr/>
        </p:nvSpPr>
        <p:spPr>
          <a:xfrm>
            <a:off x="4765530" y="3002345"/>
            <a:ext cx="286698" cy="286696"/>
          </a:xfrm>
          <a:prstGeom prst="ellipse">
            <a:avLst/>
          </a:prstGeom>
          <a:solidFill>
            <a:srgbClr val="FFFFFF"/>
          </a:solidFill>
          <a:ln w="19050">
            <a:solidFill>
              <a:srgbClr val="00C0A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28" name="Arrow: Chevron 27">
            <a:extLst>
              <a:ext uri="{FF2B5EF4-FFF2-40B4-BE49-F238E27FC236}">
                <a16:creationId xmlns:a16="http://schemas.microsoft.com/office/drawing/2014/main" id="{A297D37C-B7EA-12CD-0A50-63DF443E0C17}"/>
              </a:ext>
            </a:extLst>
          </p:cNvPr>
          <p:cNvSpPr/>
          <p:nvPr/>
        </p:nvSpPr>
        <p:spPr>
          <a:xfrm>
            <a:off x="4833331" y="3070146"/>
            <a:ext cx="151096" cy="151095"/>
          </a:xfrm>
          <a:prstGeom prst="chevron">
            <a:avLst/>
          </a:prstGeom>
          <a:solidFill>
            <a:srgbClr val="00C0A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0" name="Oval 29">
            <a:extLst>
              <a:ext uri="{FF2B5EF4-FFF2-40B4-BE49-F238E27FC236}">
                <a16:creationId xmlns:a16="http://schemas.microsoft.com/office/drawing/2014/main" id="{3BF7805B-D012-5F2A-CA29-5587BC24994F}"/>
              </a:ext>
            </a:extLst>
          </p:cNvPr>
          <p:cNvSpPr/>
          <p:nvPr/>
        </p:nvSpPr>
        <p:spPr>
          <a:xfrm>
            <a:off x="4765530" y="4830746"/>
            <a:ext cx="286698" cy="286696"/>
          </a:xfrm>
          <a:prstGeom prst="ellipse">
            <a:avLst/>
          </a:prstGeom>
          <a:solidFill>
            <a:srgbClr val="FFFFFF"/>
          </a:solidFill>
          <a:ln w="19050">
            <a:solidFill>
              <a:srgbClr val="00C0AE"/>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1" name="Arrow: Chevron 30">
            <a:extLst>
              <a:ext uri="{FF2B5EF4-FFF2-40B4-BE49-F238E27FC236}">
                <a16:creationId xmlns:a16="http://schemas.microsoft.com/office/drawing/2014/main" id="{736AE313-5A08-506A-8BCB-FFF55AA5D2BB}"/>
              </a:ext>
            </a:extLst>
          </p:cNvPr>
          <p:cNvSpPr/>
          <p:nvPr/>
        </p:nvSpPr>
        <p:spPr>
          <a:xfrm>
            <a:off x="4833331" y="4898547"/>
            <a:ext cx="151096" cy="151095"/>
          </a:xfrm>
          <a:prstGeom prst="chevron">
            <a:avLst/>
          </a:prstGeom>
          <a:solidFill>
            <a:srgbClr val="00C0AE"/>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spcAft>
                <a:spcPts val="300"/>
              </a:spcAft>
            </a:pPr>
            <a:endParaRPr lang="en-US" sz="1500" dirty="0">
              <a:solidFill>
                <a:schemeClr val="bg1"/>
              </a:solidFill>
            </a:endParaRPr>
          </a:p>
        </p:txBody>
      </p:sp>
      <p:sp>
        <p:nvSpPr>
          <p:cNvPr id="3" name="Rectangle 2">
            <a:extLst>
              <a:ext uri="{FF2B5EF4-FFF2-40B4-BE49-F238E27FC236}">
                <a16:creationId xmlns:a16="http://schemas.microsoft.com/office/drawing/2014/main" id="{3F20CC24-9747-99E2-708D-5B1848959BB8}"/>
              </a:ext>
            </a:extLst>
          </p:cNvPr>
          <p:cNvSpPr/>
          <p:nvPr/>
        </p:nvSpPr>
        <p:spPr>
          <a:xfrm>
            <a:off x="11196636" y="0"/>
            <a:ext cx="995364" cy="431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bg1"/>
                </a:solidFill>
              </a:rPr>
              <a:t>OPTION</a:t>
            </a:r>
          </a:p>
        </p:txBody>
      </p:sp>
      <p:pic>
        <p:nvPicPr>
          <p:cNvPr id="5" name="Picture 4" descr="A group of people sitting at a table&#10;&#10;Description automatically generated">
            <a:extLst>
              <a:ext uri="{FF2B5EF4-FFF2-40B4-BE49-F238E27FC236}">
                <a16:creationId xmlns:a16="http://schemas.microsoft.com/office/drawing/2014/main" id="{751BB2E5-60ED-F715-832F-5C7CDE7BCBEE}"/>
              </a:ext>
            </a:extLst>
          </p:cNvPr>
          <p:cNvPicPr>
            <a:picLocks noChangeAspect="1"/>
          </p:cNvPicPr>
          <p:nvPr/>
        </p:nvPicPr>
        <p:blipFill rotWithShape="1">
          <a:blip r:embed="rId2">
            <a:extLst>
              <a:ext uri="{28A0092B-C50C-407E-A947-70E740481C1C}">
                <a14:useLocalDpi xmlns:a14="http://schemas.microsoft.com/office/drawing/2010/main" val="0"/>
              </a:ext>
            </a:extLst>
          </a:blip>
          <a:srcRect l="71923" t="20135" r="8715" b="11053"/>
          <a:stretch/>
        </p:blipFill>
        <p:spPr>
          <a:xfrm>
            <a:off x="0" y="1330325"/>
            <a:ext cx="2274180" cy="4546600"/>
          </a:xfrm>
          <a:prstGeom prst="rect">
            <a:avLst/>
          </a:prstGeom>
        </p:spPr>
      </p:pic>
      <p:sp>
        <p:nvSpPr>
          <p:cNvPr id="89" name="Oval 88">
            <a:extLst>
              <a:ext uri="{FF2B5EF4-FFF2-40B4-BE49-F238E27FC236}">
                <a16:creationId xmlns:a16="http://schemas.microsoft.com/office/drawing/2014/main" id="{D4DE414D-8E9A-4FAD-81D7-0D2A632DEF2A}"/>
              </a:ext>
            </a:extLst>
          </p:cNvPr>
          <p:cNvSpPr/>
          <p:nvPr/>
        </p:nvSpPr>
        <p:spPr>
          <a:xfrm>
            <a:off x="1534622" y="2872887"/>
            <a:ext cx="1461478" cy="14614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3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 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1924550" y="3073558"/>
            <a:ext cx="681622" cy="691846"/>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300"/>
                </a:spcAft>
              </a:pPr>
              <a:endParaRPr lang="en-US" dirty="0"/>
            </a:p>
          </p:txBody>
        </p:sp>
      </p:grpSp>
    </p:spTree>
    <p:extLst>
      <p:ext uri="{BB962C8B-B14F-4D97-AF65-F5344CB8AC3E}">
        <p14:creationId xmlns:p14="http://schemas.microsoft.com/office/powerpoint/2010/main" val="1608587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custDataLst>
              <p:tags r:id="rId1"/>
            </p:custDataLst>
          </p:nvPr>
        </p:nvSpPr>
        <p:spPr>
          <a:xfrm>
            <a:off x="741301" y="4240696"/>
            <a:ext cx="5748399" cy="1854200"/>
          </a:xfrm>
        </p:spPr>
        <p:txBody>
          <a:bodyPr/>
          <a:lstStyle/>
          <a:p>
            <a:r>
              <a:rPr lang="en-US"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 </a:t>
            </a:r>
          </a:p>
          <a:p>
            <a:r>
              <a:rPr lang="en-US" dirty="0"/>
              <a:t>© 2023 KPMG LLP, a Delaware limited liability partnership and a member firm of the KPMG global organization of independent member firms affiliated with KPMG International Limited, a private English company limited by guarantee. All rights reserved. USCS007885-1A</a:t>
            </a:r>
          </a:p>
          <a:p>
            <a:r>
              <a:rPr lang="en-US" dirty="0"/>
              <a:t>The KPMG name and logo are trademarks used under license by the independent member firms of the KPMG global organization.</a:t>
            </a:r>
          </a:p>
        </p:txBody>
      </p:sp>
      <p:sp>
        <p:nvSpPr>
          <p:cNvPr id="3" name="Text Placeholder 2">
            <a:extLst>
              <a:ext uri="{FF2B5EF4-FFF2-40B4-BE49-F238E27FC236}">
                <a16:creationId xmlns:a16="http://schemas.microsoft.com/office/drawing/2014/main" id="{F6EEA471-6A52-47BC-8B3C-F5BB3B547B3B}"/>
              </a:ext>
            </a:extLst>
          </p:cNvPr>
          <p:cNvSpPr>
            <a:spLocks noGrp="1"/>
          </p:cNvSpPr>
          <p:nvPr>
            <p:ph type="body" sz="quarter" idx="14"/>
          </p:nvPr>
        </p:nvSpPr>
        <p:spPr>
          <a:xfrm>
            <a:off x="741301" y="3935061"/>
            <a:ext cx="3215651" cy="119064"/>
          </a:xfrm>
        </p:spPr>
        <p:txBody>
          <a:bodyPr/>
          <a:lstStyle/>
          <a:p>
            <a:r>
              <a:rPr lang="en-GB" dirty="0"/>
              <a:t>kpmg.com/socialmedia</a:t>
            </a:r>
            <a:endParaRPr lang="en-GB" dirty="0">
              <a:hlinkClick r:id="rId3"/>
            </a:endParaRPr>
          </a:p>
          <a:p>
            <a:endParaRPr lang="en-GB" dirty="0">
              <a:hlinkClick r:id="rId3"/>
            </a:endParaRPr>
          </a:p>
        </p:txBody>
      </p:sp>
    </p:spTree>
    <p:extLst>
      <p:ext uri="{BB962C8B-B14F-4D97-AF65-F5344CB8AC3E}">
        <p14:creationId xmlns:p14="http://schemas.microsoft.com/office/powerpoint/2010/main" val="171610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t" anchorCtr="0">
            <a:noAutofit/>
          </a:bodyPr>
          <a:lstStyle/>
          <a:p>
            <a:r>
              <a:rPr lang="en-US" sz="3600"/>
              <a:t>Continuous and integrated planning is key to prioritizing and finding the right balance of your portfolio</a:t>
            </a:r>
          </a:p>
        </p:txBody>
      </p:sp>
      <p:sp>
        <p:nvSpPr>
          <p:cNvPr id="49" name="Text Placeholder 48"/>
          <p:cNvSpPr>
            <a:spLocks noGrp="1"/>
          </p:cNvSpPr>
          <p:nvPr>
            <p:ph type="body" sz="quarter" idx="4294967295"/>
          </p:nvPr>
        </p:nvSpPr>
        <p:spPr>
          <a:xfrm>
            <a:off x="999191" y="1387784"/>
            <a:ext cx="10196512" cy="339725"/>
          </a:xfrm>
        </p:spPr>
        <p:txBody>
          <a:bodyPr lIns="0" tIns="0" rIns="0" bIns="0"/>
          <a:lstStyle/>
          <a:p>
            <a:r>
              <a:rPr lang="en-US" sz="1100" b="0">
                <a:solidFill>
                  <a:srgbClr val="00338D"/>
                </a:solidFill>
              </a:rPr>
              <a:t>The optimization of a portfolio of projects or products is predicated on good strategic planning which provides the guardrails and criteria to support prioritization decisions on a continuous cycle.</a:t>
            </a:r>
          </a:p>
        </p:txBody>
      </p:sp>
      <p:grpSp>
        <p:nvGrpSpPr>
          <p:cNvPr id="2" name="Group 1">
            <a:extLst>
              <a:ext uri="{FF2B5EF4-FFF2-40B4-BE49-F238E27FC236}">
                <a16:creationId xmlns:a16="http://schemas.microsoft.com/office/drawing/2014/main" id="{223F6BEC-A288-4ECB-84A8-E755C625C6B8}"/>
              </a:ext>
            </a:extLst>
          </p:cNvPr>
          <p:cNvGrpSpPr>
            <a:grpSpLocks noChangeAspect="1"/>
          </p:cNvGrpSpPr>
          <p:nvPr/>
        </p:nvGrpSpPr>
        <p:grpSpPr>
          <a:xfrm>
            <a:off x="981204" y="1779007"/>
            <a:ext cx="10260775" cy="4526753"/>
            <a:chOff x="981204" y="1901837"/>
            <a:chExt cx="9975092" cy="4400715"/>
          </a:xfrm>
        </p:grpSpPr>
        <p:sp>
          <p:nvSpPr>
            <p:cNvPr id="47" name="Rectangle 46">
              <a:extLst>
                <a:ext uri="{FF2B5EF4-FFF2-40B4-BE49-F238E27FC236}">
                  <a16:creationId xmlns:a16="http://schemas.microsoft.com/office/drawing/2014/main" id="{FCAA2D4E-1673-42F8-92E6-0FA9612097B5}"/>
                </a:ext>
              </a:extLst>
            </p:cNvPr>
            <p:cNvSpPr/>
            <p:nvPr/>
          </p:nvSpPr>
          <p:spPr>
            <a:xfrm>
              <a:off x="1013115" y="5035001"/>
              <a:ext cx="9937497" cy="1267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54610" rIns="91440" bIns="54610" rtlCol="0" anchor="ctr"/>
            <a:lstStyle/>
            <a:p>
              <a:endParaRPr lang="en-US" sz="1500" b="1">
                <a:solidFill>
                  <a:schemeClr val="bg1"/>
                </a:solidFill>
              </a:endParaRPr>
            </a:p>
          </p:txBody>
        </p:sp>
        <p:sp>
          <p:nvSpPr>
            <p:cNvPr id="48" name="Chevron 145">
              <a:extLst>
                <a:ext uri="{FF2B5EF4-FFF2-40B4-BE49-F238E27FC236}">
                  <a16:creationId xmlns:a16="http://schemas.microsoft.com/office/drawing/2014/main" id="{20BC575B-B560-475F-9B6D-403E5DB17ACD}"/>
                </a:ext>
              </a:extLst>
            </p:cNvPr>
            <p:cNvSpPr/>
            <p:nvPr/>
          </p:nvSpPr>
          <p:spPr>
            <a:xfrm>
              <a:off x="5813433" y="3974523"/>
              <a:ext cx="2625880" cy="50685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algn="ctr"/>
              <a:r>
                <a:rPr lang="en-US" sz="1600" b="1">
                  <a:solidFill>
                    <a:schemeClr val="bg1"/>
                  </a:solidFill>
                </a:rPr>
                <a:t>   Prioritization</a:t>
              </a:r>
            </a:p>
          </p:txBody>
        </p:sp>
        <p:sp>
          <p:nvSpPr>
            <p:cNvPr id="50" name="Chevron 146">
              <a:extLst>
                <a:ext uri="{FF2B5EF4-FFF2-40B4-BE49-F238E27FC236}">
                  <a16:creationId xmlns:a16="http://schemas.microsoft.com/office/drawing/2014/main" id="{372FF304-84D2-4423-A192-D854E0F1E28C}"/>
                </a:ext>
              </a:extLst>
            </p:cNvPr>
            <p:cNvSpPr/>
            <p:nvPr/>
          </p:nvSpPr>
          <p:spPr>
            <a:xfrm>
              <a:off x="8308901" y="3979048"/>
              <a:ext cx="2628444" cy="50685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algn="ctr"/>
              <a:r>
                <a:rPr lang="en-US" sz="1600" b="1">
                  <a:solidFill>
                    <a:schemeClr val="bg1"/>
                  </a:solidFill>
                </a:rPr>
                <a:t>Delivery</a:t>
              </a:r>
            </a:p>
          </p:txBody>
        </p:sp>
        <p:grpSp>
          <p:nvGrpSpPr>
            <p:cNvPr id="51" name="Group 50">
              <a:extLst>
                <a:ext uri="{FF2B5EF4-FFF2-40B4-BE49-F238E27FC236}">
                  <a16:creationId xmlns:a16="http://schemas.microsoft.com/office/drawing/2014/main" id="{A5D73DC0-AE49-4FDF-B015-CD7DF885D673}"/>
                </a:ext>
              </a:extLst>
            </p:cNvPr>
            <p:cNvGrpSpPr/>
            <p:nvPr/>
          </p:nvGrpSpPr>
          <p:grpSpPr>
            <a:xfrm>
              <a:off x="6183560" y="4081394"/>
              <a:ext cx="320040" cy="291698"/>
              <a:chOff x="5712582" y="1168690"/>
              <a:chExt cx="192885" cy="210213"/>
            </a:xfrm>
          </p:grpSpPr>
          <p:sp>
            <p:nvSpPr>
              <p:cNvPr id="52" name="Freeform: Shape 76">
                <a:extLst>
                  <a:ext uri="{FF2B5EF4-FFF2-40B4-BE49-F238E27FC236}">
                    <a16:creationId xmlns:a16="http://schemas.microsoft.com/office/drawing/2014/main" id="{A8D42A5B-A735-4E8E-9339-4C933C443E84}"/>
                  </a:ext>
                </a:extLst>
              </p:cNvPr>
              <p:cNvSpPr/>
              <p:nvPr/>
            </p:nvSpPr>
            <p:spPr>
              <a:xfrm>
                <a:off x="5712582" y="1168690"/>
                <a:ext cx="171449" cy="95250"/>
              </a:xfrm>
              <a:custGeom>
                <a:avLst/>
                <a:gdLst>
                  <a:gd name="connsiteX0" fmla="*/ 133350 w 171450"/>
                  <a:gd name="connsiteY0" fmla="*/ 26756 h 95250"/>
                  <a:gd name="connsiteX1" fmla="*/ 38100 w 171450"/>
                  <a:gd name="connsiteY1" fmla="*/ 26756 h 95250"/>
                  <a:gd name="connsiteX2" fmla="*/ 0 w 171450"/>
                  <a:gd name="connsiteY2" fmla="*/ 74381 h 95250"/>
                  <a:gd name="connsiteX3" fmla="*/ 4763 w 171450"/>
                  <a:gd name="connsiteY3" fmla="*/ 97241 h 95250"/>
                  <a:gd name="connsiteX4" fmla="*/ 10477 w 171450"/>
                  <a:gd name="connsiteY4" fmla="*/ 100098 h 95250"/>
                  <a:gd name="connsiteX5" fmla="*/ 14288 w 171450"/>
                  <a:gd name="connsiteY5" fmla="*/ 95336 h 95250"/>
                  <a:gd name="connsiteX6" fmla="*/ 14288 w 171450"/>
                  <a:gd name="connsiteY6" fmla="*/ 88668 h 95250"/>
                  <a:gd name="connsiteX7" fmla="*/ 38100 w 171450"/>
                  <a:gd name="connsiteY7" fmla="*/ 74381 h 95250"/>
                  <a:gd name="connsiteX8" fmla="*/ 133350 w 171450"/>
                  <a:gd name="connsiteY8" fmla="*/ 74381 h 95250"/>
                  <a:gd name="connsiteX9" fmla="*/ 133350 w 171450"/>
                  <a:gd name="connsiteY9" fmla="*/ 98193 h 95250"/>
                  <a:gd name="connsiteX10" fmla="*/ 136208 w 171450"/>
                  <a:gd name="connsiteY10" fmla="*/ 99146 h 95250"/>
                  <a:gd name="connsiteX11" fmla="*/ 177165 w 171450"/>
                  <a:gd name="connsiteY11" fmla="*/ 53426 h 95250"/>
                  <a:gd name="connsiteX12" fmla="*/ 177165 w 171450"/>
                  <a:gd name="connsiteY12" fmla="*/ 46758 h 95250"/>
                  <a:gd name="connsiteX13" fmla="*/ 136208 w 171450"/>
                  <a:gd name="connsiteY13" fmla="*/ 1038 h 95250"/>
                  <a:gd name="connsiteX14" fmla="*/ 133350 w 171450"/>
                  <a:gd name="connsiteY14" fmla="*/ 1991 h 95250"/>
                  <a:gd name="connsiteX15" fmla="*/ 133350 w 171450"/>
                  <a:gd name="connsiteY15" fmla="*/ 267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95250">
                    <a:moveTo>
                      <a:pt x="133350" y="26756"/>
                    </a:moveTo>
                    <a:lnTo>
                      <a:pt x="38100" y="26756"/>
                    </a:lnTo>
                    <a:cubicBezTo>
                      <a:pt x="9525" y="26756"/>
                      <a:pt x="0" y="53426"/>
                      <a:pt x="0" y="74381"/>
                    </a:cubicBezTo>
                    <a:cubicBezTo>
                      <a:pt x="0" y="82001"/>
                      <a:pt x="1905" y="89621"/>
                      <a:pt x="4763" y="97241"/>
                    </a:cubicBezTo>
                    <a:cubicBezTo>
                      <a:pt x="5715" y="99146"/>
                      <a:pt x="7620" y="100098"/>
                      <a:pt x="10477" y="100098"/>
                    </a:cubicBezTo>
                    <a:cubicBezTo>
                      <a:pt x="12382" y="100098"/>
                      <a:pt x="14288" y="97241"/>
                      <a:pt x="14288" y="95336"/>
                    </a:cubicBezTo>
                    <a:lnTo>
                      <a:pt x="14288" y="88668"/>
                    </a:lnTo>
                    <a:cubicBezTo>
                      <a:pt x="14288" y="79143"/>
                      <a:pt x="19050" y="74381"/>
                      <a:pt x="38100" y="74381"/>
                    </a:cubicBezTo>
                    <a:lnTo>
                      <a:pt x="133350" y="74381"/>
                    </a:lnTo>
                    <a:lnTo>
                      <a:pt x="133350" y="98193"/>
                    </a:lnTo>
                    <a:cubicBezTo>
                      <a:pt x="133350" y="101051"/>
                      <a:pt x="135255" y="101051"/>
                      <a:pt x="136208" y="99146"/>
                    </a:cubicBezTo>
                    <a:lnTo>
                      <a:pt x="177165" y="53426"/>
                    </a:lnTo>
                    <a:cubicBezTo>
                      <a:pt x="179070" y="51521"/>
                      <a:pt x="179070" y="48663"/>
                      <a:pt x="177165" y="46758"/>
                    </a:cubicBezTo>
                    <a:lnTo>
                      <a:pt x="136208" y="1038"/>
                    </a:lnTo>
                    <a:cubicBezTo>
                      <a:pt x="134302" y="-867"/>
                      <a:pt x="133350" y="86"/>
                      <a:pt x="133350" y="1991"/>
                    </a:cubicBezTo>
                    <a:lnTo>
                      <a:pt x="133350" y="26756"/>
                    </a:lnTo>
                    <a:close/>
                  </a:path>
                </a:pathLst>
              </a:custGeom>
              <a:noFill/>
              <a:ln w="12700" cap="rnd">
                <a:solidFill>
                  <a:schemeClr val="bg1"/>
                </a:solidFill>
                <a:prstDash val="solid"/>
                <a:round/>
              </a:ln>
            </p:spPr>
            <p:txBody>
              <a:bodyPr rtlCol="0" anchor="ctr"/>
              <a:lstStyle/>
              <a:p>
                <a:endParaRPr lang="en-GB"/>
              </a:p>
            </p:txBody>
          </p:sp>
          <p:sp>
            <p:nvSpPr>
              <p:cNvPr id="53" name="Freeform: Shape 77">
                <a:extLst>
                  <a:ext uri="{FF2B5EF4-FFF2-40B4-BE49-F238E27FC236}">
                    <a16:creationId xmlns:a16="http://schemas.microsoft.com/office/drawing/2014/main" id="{3EBD188B-84DA-4C3B-A3FD-972E59C4F276}"/>
                  </a:ext>
                </a:extLst>
              </p:cNvPr>
              <p:cNvSpPr/>
              <p:nvPr/>
            </p:nvSpPr>
            <p:spPr>
              <a:xfrm>
                <a:off x="5734017" y="1283653"/>
                <a:ext cx="171450" cy="95250"/>
              </a:xfrm>
              <a:custGeom>
                <a:avLst/>
                <a:gdLst>
                  <a:gd name="connsiteX0" fmla="*/ 45244 w 171450"/>
                  <a:gd name="connsiteY0" fmla="*/ 73718 h 95250"/>
                  <a:gd name="connsiteX1" fmla="*/ 140494 w 171450"/>
                  <a:gd name="connsiteY1" fmla="*/ 73718 h 95250"/>
                  <a:gd name="connsiteX2" fmla="*/ 178594 w 171450"/>
                  <a:gd name="connsiteY2" fmla="*/ 26093 h 95250"/>
                  <a:gd name="connsiteX3" fmla="*/ 173831 w 171450"/>
                  <a:gd name="connsiteY3" fmla="*/ 3233 h 95250"/>
                  <a:gd name="connsiteX4" fmla="*/ 168116 w 171450"/>
                  <a:gd name="connsiteY4" fmla="*/ 375 h 95250"/>
                  <a:gd name="connsiteX5" fmla="*/ 164306 w 171450"/>
                  <a:gd name="connsiteY5" fmla="*/ 5138 h 95250"/>
                  <a:gd name="connsiteX6" fmla="*/ 164306 w 171450"/>
                  <a:gd name="connsiteY6" fmla="*/ 11805 h 95250"/>
                  <a:gd name="connsiteX7" fmla="*/ 140494 w 171450"/>
                  <a:gd name="connsiteY7" fmla="*/ 26093 h 95250"/>
                  <a:gd name="connsiteX8" fmla="*/ 45244 w 171450"/>
                  <a:gd name="connsiteY8" fmla="*/ 26093 h 95250"/>
                  <a:gd name="connsiteX9" fmla="*/ 45244 w 171450"/>
                  <a:gd name="connsiteY9" fmla="*/ 2280 h 95250"/>
                  <a:gd name="connsiteX10" fmla="*/ 42386 w 171450"/>
                  <a:gd name="connsiteY10" fmla="*/ 1328 h 95250"/>
                  <a:gd name="connsiteX11" fmla="*/ 1429 w 171450"/>
                  <a:gd name="connsiteY11" fmla="*/ 47048 h 95250"/>
                  <a:gd name="connsiteX12" fmla="*/ 1429 w 171450"/>
                  <a:gd name="connsiteY12" fmla="*/ 53715 h 95250"/>
                  <a:gd name="connsiteX13" fmla="*/ 42386 w 171450"/>
                  <a:gd name="connsiteY13" fmla="*/ 99435 h 95250"/>
                  <a:gd name="connsiteX14" fmla="*/ 45244 w 171450"/>
                  <a:gd name="connsiteY14" fmla="*/ 98483 h 95250"/>
                  <a:gd name="connsiteX15" fmla="*/ 45244 w 171450"/>
                  <a:gd name="connsiteY15" fmla="*/ 7371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95250">
                    <a:moveTo>
                      <a:pt x="45244" y="73718"/>
                    </a:moveTo>
                    <a:lnTo>
                      <a:pt x="140494" y="73718"/>
                    </a:lnTo>
                    <a:cubicBezTo>
                      <a:pt x="169069" y="73718"/>
                      <a:pt x="178594" y="47048"/>
                      <a:pt x="178594" y="26093"/>
                    </a:cubicBezTo>
                    <a:cubicBezTo>
                      <a:pt x="178594" y="18473"/>
                      <a:pt x="176689" y="10853"/>
                      <a:pt x="173831" y="3233"/>
                    </a:cubicBezTo>
                    <a:cubicBezTo>
                      <a:pt x="172879" y="1328"/>
                      <a:pt x="170974" y="375"/>
                      <a:pt x="168116" y="375"/>
                    </a:cubicBezTo>
                    <a:cubicBezTo>
                      <a:pt x="166211" y="375"/>
                      <a:pt x="164306" y="3233"/>
                      <a:pt x="164306" y="5138"/>
                    </a:cubicBezTo>
                    <a:lnTo>
                      <a:pt x="164306" y="11805"/>
                    </a:lnTo>
                    <a:cubicBezTo>
                      <a:pt x="164306" y="21330"/>
                      <a:pt x="159544" y="26093"/>
                      <a:pt x="140494" y="26093"/>
                    </a:cubicBezTo>
                    <a:lnTo>
                      <a:pt x="45244" y="26093"/>
                    </a:lnTo>
                    <a:lnTo>
                      <a:pt x="45244" y="2280"/>
                    </a:lnTo>
                    <a:cubicBezTo>
                      <a:pt x="45244" y="-577"/>
                      <a:pt x="43339" y="-577"/>
                      <a:pt x="42386" y="1328"/>
                    </a:cubicBezTo>
                    <a:lnTo>
                      <a:pt x="1429" y="47048"/>
                    </a:lnTo>
                    <a:cubicBezTo>
                      <a:pt x="-476" y="48953"/>
                      <a:pt x="-476" y="51810"/>
                      <a:pt x="1429" y="53715"/>
                    </a:cubicBezTo>
                    <a:lnTo>
                      <a:pt x="42386" y="99435"/>
                    </a:lnTo>
                    <a:cubicBezTo>
                      <a:pt x="44291" y="101340"/>
                      <a:pt x="45244" y="100388"/>
                      <a:pt x="45244" y="98483"/>
                    </a:cubicBezTo>
                    <a:lnTo>
                      <a:pt x="45244" y="73718"/>
                    </a:lnTo>
                    <a:close/>
                  </a:path>
                </a:pathLst>
              </a:custGeom>
              <a:noFill/>
              <a:ln w="12700" cap="rnd">
                <a:solidFill>
                  <a:schemeClr val="bg1"/>
                </a:solidFill>
                <a:prstDash val="solid"/>
                <a:round/>
              </a:ln>
            </p:spPr>
            <p:txBody>
              <a:bodyPr rtlCol="0" anchor="ctr"/>
              <a:lstStyle/>
              <a:p>
                <a:endParaRPr lang="en-GB"/>
              </a:p>
            </p:txBody>
          </p:sp>
        </p:grpSp>
        <p:grpSp>
          <p:nvGrpSpPr>
            <p:cNvPr id="54" name="Group 53">
              <a:extLst>
                <a:ext uri="{FF2B5EF4-FFF2-40B4-BE49-F238E27FC236}">
                  <a16:creationId xmlns:a16="http://schemas.microsoft.com/office/drawing/2014/main" id="{6207D202-7050-4FE9-ABA5-D917F2016652}"/>
                </a:ext>
              </a:extLst>
            </p:cNvPr>
            <p:cNvGrpSpPr/>
            <p:nvPr/>
          </p:nvGrpSpPr>
          <p:grpSpPr>
            <a:xfrm>
              <a:off x="8686076" y="4061543"/>
              <a:ext cx="365761" cy="332035"/>
              <a:chOff x="5673188" y="2790063"/>
              <a:chExt cx="208276" cy="219075"/>
            </a:xfrm>
          </p:grpSpPr>
          <p:sp>
            <p:nvSpPr>
              <p:cNvPr id="55" name="Freeform: Shape 225">
                <a:extLst>
                  <a:ext uri="{FF2B5EF4-FFF2-40B4-BE49-F238E27FC236}">
                    <a16:creationId xmlns:a16="http://schemas.microsoft.com/office/drawing/2014/main" id="{F94C661A-23EE-4106-86A8-E03CCDEC7F9F}"/>
                  </a:ext>
                </a:extLst>
              </p:cNvPr>
              <p:cNvSpPr/>
              <p:nvPr/>
            </p:nvSpPr>
            <p:spPr>
              <a:xfrm>
                <a:off x="5716767" y="2904363"/>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386" y="57150"/>
                      <a:pt x="57150" y="44387"/>
                      <a:pt x="57150" y="28575"/>
                    </a:cubicBezTo>
                    <a:cubicBezTo>
                      <a:pt x="57150" y="12763"/>
                      <a:pt x="44386" y="0"/>
                      <a:pt x="28575" y="0"/>
                    </a:cubicBezTo>
                    <a:cubicBezTo>
                      <a:pt x="12763" y="0"/>
                      <a:pt x="0" y="12763"/>
                      <a:pt x="0" y="28575"/>
                    </a:cubicBezTo>
                    <a:cubicBezTo>
                      <a:pt x="0" y="44387"/>
                      <a:pt x="12763" y="57150"/>
                      <a:pt x="28575" y="57150"/>
                    </a:cubicBezTo>
                    <a:close/>
                  </a:path>
                </a:pathLst>
              </a:custGeom>
              <a:noFill/>
              <a:ln w="12700" cap="rnd">
                <a:solidFill>
                  <a:schemeClr val="bg1"/>
                </a:solidFill>
                <a:prstDash val="solid"/>
                <a:round/>
              </a:ln>
            </p:spPr>
            <p:txBody>
              <a:bodyPr rtlCol="0" anchor="ctr"/>
              <a:lstStyle/>
              <a:p>
                <a:endParaRPr lang="en-GB"/>
              </a:p>
            </p:txBody>
          </p:sp>
          <p:sp>
            <p:nvSpPr>
              <p:cNvPr id="56" name="Freeform: Shape 226">
                <a:extLst>
                  <a:ext uri="{FF2B5EF4-FFF2-40B4-BE49-F238E27FC236}">
                    <a16:creationId xmlns:a16="http://schemas.microsoft.com/office/drawing/2014/main" id="{868C32C0-4141-48A4-B034-25A154A87CE2}"/>
                  </a:ext>
                </a:extLst>
              </p:cNvPr>
              <p:cNvSpPr/>
              <p:nvPr/>
            </p:nvSpPr>
            <p:spPr>
              <a:xfrm>
                <a:off x="5673188" y="2856738"/>
                <a:ext cx="142875" cy="152400"/>
              </a:xfrm>
              <a:custGeom>
                <a:avLst/>
                <a:gdLst>
                  <a:gd name="connsiteX0" fmla="*/ 132638 w 142875"/>
                  <a:gd name="connsiteY0" fmla="*/ 63246 h 152400"/>
                  <a:gd name="connsiteX1" fmla="*/ 139401 w 142875"/>
                  <a:gd name="connsiteY1" fmla="*/ 59341 h 152400"/>
                  <a:gd name="connsiteX2" fmla="*/ 142925 w 142875"/>
                  <a:gd name="connsiteY2" fmla="*/ 46292 h 152400"/>
                  <a:gd name="connsiteX3" fmla="*/ 133400 w 142875"/>
                  <a:gd name="connsiteY3" fmla="*/ 29813 h 152400"/>
                  <a:gd name="connsiteX4" fmla="*/ 120351 w 142875"/>
                  <a:gd name="connsiteY4" fmla="*/ 26289 h 152400"/>
                  <a:gd name="connsiteX5" fmla="*/ 113588 w 142875"/>
                  <a:gd name="connsiteY5" fmla="*/ 30194 h 152400"/>
                  <a:gd name="connsiteX6" fmla="*/ 91204 w 142875"/>
                  <a:gd name="connsiteY6" fmla="*/ 17336 h 152400"/>
                  <a:gd name="connsiteX7" fmla="*/ 91204 w 142875"/>
                  <a:gd name="connsiteY7" fmla="*/ 9525 h 152400"/>
                  <a:gd name="connsiteX8" fmla="*/ 81679 w 142875"/>
                  <a:gd name="connsiteY8" fmla="*/ 0 h 152400"/>
                  <a:gd name="connsiteX9" fmla="*/ 62629 w 142875"/>
                  <a:gd name="connsiteY9" fmla="*/ 0 h 152400"/>
                  <a:gd name="connsiteX10" fmla="*/ 53104 w 142875"/>
                  <a:gd name="connsiteY10" fmla="*/ 9525 h 152400"/>
                  <a:gd name="connsiteX11" fmla="*/ 53104 w 142875"/>
                  <a:gd name="connsiteY11" fmla="*/ 17336 h 152400"/>
                  <a:gd name="connsiteX12" fmla="*/ 30625 w 142875"/>
                  <a:gd name="connsiteY12" fmla="*/ 30289 h 152400"/>
                  <a:gd name="connsiteX13" fmla="*/ 23862 w 142875"/>
                  <a:gd name="connsiteY13" fmla="*/ 26384 h 152400"/>
                  <a:gd name="connsiteX14" fmla="*/ 10813 w 142875"/>
                  <a:gd name="connsiteY14" fmla="*/ 29908 h 152400"/>
                  <a:gd name="connsiteX15" fmla="*/ 1288 w 142875"/>
                  <a:gd name="connsiteY15" fmla="*/ 46387 h 152400"/>
                  <a:gd name="connsiteX16" fmla="*/ 4812 w 142875"/>
                  <a:gd name="connsiteY16" fmla="*/ 59436 h 152400"/>
                  <a:gd name="connsiteX17" fmla="*/ 11575 w 142875"/>
                  <a:gd name="connsiteY17" fmla="*/ 63341 h 152400"/>
                  <a:gd name="connsiteX18" fmla="*/ 11575 w 142875"/>
                  <a:gd name="connsiteY18" fmla="*/ 89154 h 152400"/>
                  <a:gd name="connsiteX19" fmla="*/ 4812 w 142875"/>
                  <a:gd name="connsiteY19" fmla="*/ 93059 h 152400"/>
                  <a:gd name="connsiteX20" fmla="*/ 1288 w 142875"/>
                  <a:gd name="connsiteY20" fmla="*/ 106109 h 152400"/>
                  <a:gd name="connsiteX21" fmla="*/ 10813 w 142875"/>
                  <a:gd name="connsiteY21" fmla="*/ 122587 h 152400"/>
                  <a:gd name="connsiteX22" fmla="*/ 23862 w 142875"/>
                  <a:gd name="connsiteY22" fmla="*/ 126111 h 152400"/>
                  <a:gd name="connsiteX23" fmla="*/ 30625 w 142875"/>
                  <a:gd name="connsiteY23" fmla="*/ 122206 h 152400"/>
                  <a:gd name="connsiteX24" fmla="*/ 53009 w 142875"/>
                  <a:gd name="connsiteY24" fmla="*/ 135160 h 152400"/>
                  <a:gd name="connsiteX25" fmla="*/ 53009 w 142875"/>
                  <a:gd name="connsiteY25" fmla="*/ 142970 h 152400"/>
                  <a:gd name="connsiteX26" fmla="*/ 62534 w 142875"/>
                  <a:gd name="connsiteY26" fmla="*/ 152495 h 152400"/>
                  <a:gd name="connsiteX27" fmla="*/ 81584 w 142875"/>
                  <a:gd name="connsiteY27" fmla="*/ 152495 h 152400"/>
                  <a:gd name="connsiteX28" fmla="*/ 91109 w 142875"/>
                  <a:gd name="connsiteY28" fmla="*/ 142970 h 152400"/>
                  <a:gd name="connsiteX29" fmla="*/ 91109 w 142875"/>
                  <a:gd name="connsiteY29" fmla="*/ 135065 h 152400"/>
                  <a:gd name="connsiteX30" fmla="*/ 113588 w 142875"/>
                  <a:gd name="connsiteY30" fmla="*/ 122111 h 152400"/>
                  <a:gd name="connsiteX31" fmla="*/ 120351 w 142875"/>
                  <a:gd name="connsiteY31" fmla="*/ 126016 h 152400"/>
                  <a:gd name="connsiteX32" fmla="*/ 133400 w 142875"/>
                  <a:gd name="connsiteY32" fmla="*/ 122491 h 152400"/>
                  <a:gd name="connsiteX33" fmla="*/ 142925 w 142875"/>
                  <a:gd name="connsiteY33" fmla="*/ 106013 h 152400"/>
                  <a:gd name="connsiteX34" fmla="*/ 139401 w 142875"/>
                  <a:gd name="connsiteY34" fmla="*/ 92964 h 152400"/>
                  <a:gd name="connsiteX35" fmla="*/ 132638 w 142875"/>
                  <a:gd name="connsiteY35" fmla="*/ 89059 h 152400"/>
                  <a:gd name="connsiteX36" fmla="*/ 132638 w 142875"/>
                  <a:gd name="connsiteY36" fmla="*/ 6324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2875" h="152400">
                    <a:moveTo>
                      <a:pt x="132638" y="63246"/>
                    </a:moveTo>
                    <a:lnTo>
                      <a:pt x="139401" y="59341"/>
                    </a:lnTo>
                    <a:cubicBezTo>
                      <a:pt x="143972" y="56674"/>
                      <a:pt x="145497" y="50863"/>
                      <a:pt x="142925" y="46292"/>
                    </a:cubicBezTo>
                    <a:lnTo>
                      <a:pt x="133400" y="29813"/>
                    </a:lnTo>
                    <a:cubicBezTo>
                      <a:pt x="130732" y="25241"/>
                      <a:pt x="124922" y="23717"/>
                      <a:pt x="120351" y="26289"/>
                    </a:cubicBezTo>
                    <a:lnTo>
                      <a:pt x="113588" y="30194"/>
                    </a:lnTo>
                    <a:cubicBezTo>
                      <a:pt x="107111" y="24384"/>
                      <a:pt x="99491" y="20003"/>
                      <a:pt x="91204" y="17336"/>
                    </a:cubicBezTo>
                    <a:lnTo>
                      <a:pt x="91204" y="9525"/>
                    </a:lnTo>
                    <a:cubicBezTo>
                      <a:pt x="91204" y="4286"/>
                      <a:pt x="86918" y="0"/>
                      <a:pt x="81679" y="0"/>
                    </a:cubicBezTo>
                    <a:lnTo>
                      <a:pt x="62629" y="0"/>
                    </a:lnTo>
                    <a:cubicBezTo>
                      <a:pt x="57390" y="0"/>
                      <a:pt x="53104" y="4286"/>
                      <a:pt x="53104" y="9525"/>
                    </a:cubicBezTo>
                    <a:lnTo>
                      <a:pt x="53104" y="17336"/>
                    </a:lnTo>
                    <a:cubicBezTo>
                      <a:pt x="44817" y="20003"/>
                      <a:pt x="37102" y="24384"/>
                      <a:pt x="30625" y="30289"/>
                    </a:cubicBezTo>
                    <a:lnTo>
                      <a:pt x="23862" y="26384"/>
                    </a:lnTo>
                    <a:cubicBezTo>
                      <a:pt x="19290" y="23717"/>
                      <a:pt x="13480" y="25337"/>
                      <a:pt x="10813" y="29908"/>
                    </a:cubicBezTo>
                    <a:lnTo>
                      <a:pt x="1288" y="46387"/>
                    </a:lnTo>
                    <a:cubicBezTo>
                      <a:pt x="-1379" y="50959"/>
                      <a:pt x="240" y="56769"/>
                      <a:pt x="4812" y="59436"/>
                    </a:cubicBezTo>
                    <a:lnTo>
                      <a:pt x="11575" y="63341"/>
                    </a:lnTo>
                    <a:cubicBezTo>
                      <a:pt x="9765" y="71819"/>
                      <a:pt x="9765" y="80677"/>
                      <a:pt x="11575" y="89154"/>
                    </a:cubicBezTo>
                    <a:lnTo>
                      <a:pt x="4812" y="93059"/>
                    </a:lnTo>
                    <a:cubicBezTo>
                      <a:pt x="240" y="95726"/>
                      <a:pt x="-1284" y="101537"/>
                      <a:pt x="1288" y="106109"/>
                    </a:cubicBezTo>
                    <a:lnTo>
                      <a:pt x="10813" y="122587"/>
                    </a:lnTo>
                    <a:cubicBezTo>
                      <a:pt x="13480" y="127159"/>
                      <a:pt x="19290" y="128683"/>
                      <a:pt x="23862" y="126111"/>
                    </a:cubicBezTo>
                    <a:lnTo>
                      <a:pt x="30625" y="122206"/>
                    </a:lnTo>
                    <a:cubicBezTo>
                      <a:pt x="37102" y="128016"/>
                      <a:pt x="44722" y="132398"/>
                      <a:pt x="53009" y="135160"/>
                    </a:cubicBezTo>
                    <a:lnTo>
                      <a:pt x="53009" y="142970"/>
                    </a:lnTo>
                    <a:cubicBezTo>
                      <a:pt x="53009" y="148209"/>
                      <a:pt x="57295" y="152495"/>
                      <a:pt x="62534" y="152495"/>
                    </a:cubicBezTo>
                    <a:lnTo>
                      <a:pt x="81584" y="152495"/>
                    </a:lnTo>
                    <a:cubicBezTo>
                      <a:pt x="86822" y="152495"/>
                      <a:pt x="91109" y="148209"/>
                      <a:pt x="91109" y="142970"/>
                    </a:cubicBezTo>
                    <a:lnTo>
                      <a:pt x="91109" y="135065"/>
                    </a:lnTo>
                    <a:cubicBezTo>
                      <a:pt x="99395" y="132398"/>
                      <a:pt x="107111" y="128016"/>
                      <a:pt x="113588" y="122111"/>
                    </a:cubicBezTo>
                    <a:lnTo>
                      <a:pt x="120351" y="126016"/>
                    </a:lnTo>
                    <a:cubicBezTo>
                      <a:pt x="124922" y="128683"/>
                      <a:pt x="130732" y="127064"/>
                      <a:pt x="133400" y="122491"/>
                    </a:cubicBezTo>
                    <a:lnTo>
                      <a:pt x="142925" y="106013"/>
                    </a:lnTo>
                    <a:cubicBezTo>
                      <a:pt x="145591" y="101441"/>
                      <a:pt x="143972" y="95631"/>
                      <a:pt x="139401" y="92964"/>
                    </a:cubicBezTo>
                    <a:lnTo>
                      <a:pt x="132638" y="89059"/>
                    </a:lnTo>
                    <a:cubicBezTo>
                      <a:pt x="134447" y="80581"/>
                      <a:pt x="134447" y="71819"/>
                      <a:pt x="132638" y="63246"/>
                    </a:cubicBezTo>
                    <a:close/>
                  </a:path>
                </a:pathLst>
              </a:custGeom>
              <a:noFill/>
              <a:ln w="12700" cap="rnd">
                <a:solidFill>
                  <a:schemeClr val="bg1"/>
                </a:solidFill>
                <a:prstDash val="solid"/>
                <a:round/>
              </a:ln>
            </p:spPr>
            <p:txBody>
              <a:bodyPr rtlCol="0" anchor="ctr"/>
              <a:lstStyle/>
              <a:p>
                <a:endParaRPr lang="en-GB"/>
              </a:p>
            </p:txBody>
          </p:sp>
          <p:sp>
            <p:nvSpPr>
              <p:cNvPr id="57" name="Freeform: Shape 227">
                <a:extLst>
                  <a:ext uri="{FF2B5EF4-FFF2-40B4-BE49-F238E27FC236}">
                    <a16:creationId xmlns:a16="http://schemas.microsoft.com/office/drawing/2014/main" id="{4119B871-1599-457C-A518-E641F3427A42}"/>
                  </a:ext>
                </a:extLst>
              </p:cNvPr>
              <p:cNvSpPr/>
              <p:nvPr/>
            </p:nvSpPr>
            <p:spPr>
              <a:xfrm>
                <a:off x="5831067" y="2818638"/>
                <a:ext cx="28575" cy="28575"/>
              </a:xfrm>
              <a:custGeom>
                <a:avLst/>
                <a:gdLst>
                  <a:gd name="connsiteX0" fmla="*/ 14288 w 28575"/>
                  <a:gd name="connsiteY0" fmla="*/ 28575 h 28575"/>
                  <a:gd name="connsiteX1" fmla="*/ 28575 w 28575"/>
                  <a:gd name="connsiteY1" fmla="*/ 14288 h 28575"/>
                  <a:gd name="connsiteX2" fmla="*/ 14288 w 28575"/>
                  <a:gd name="connsiteY2" fmla="*/ 0 h 28575"/>
                  <a:gd name="connsiteX3" fmla="*/ 0 w 28575"/>
                  <a:gd name="connsiteY3" fmla="*/ 14288 h 28575"/>
                  <a:gd name="connsiteX4" fmla="*/ 14288 w 28575"/>
                  <a:gd name="connsiteY4" fmla="*/ 28575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288" y="28575"/>
                    </a:moveTo>
                    <a:cubicBezTo>
                      <a:pt x="22193" y="28575"/>
                      <a:pt x="28575" y="22193"/>
                      <a:pt x="28575" y="14288"/>
                    </a:cubicBezTo>
                    <a:cubicBezTo>
                      <a:pt x="28575" y="6382"/>
                      <a:pt x="22193" y="0"/>
                      <a:pt x="14288" y="0"/>
                    </a:cubicBezTo>
                    <a:cubicBezTo>
                      <a:pt x="6382" y="0"/>
                      <a:pt x="0" y="6382"/>
                      <a:pt x="0" y="14288"/>
                    </a:cubicBezTo>
                    <a:cubicBezTo>
                      <a:pt x="0" y="22193"/>
                      <a:pt x="6382" y="28575"/>
                      <a:pt x="14288" y="28575"/>
                    </a:cubicBezTo>
                    <a:close/>
                  </a:path>
                </a:pathLst>
              </a:custGeom>
              <a:noFill/>
              <a:ln w="12700" cap="rnd">
                <a:solidFill>
                  <a:schemeClr val="bg1"/>
                </a:solidFill>
                <a:prstDash val="solid"/>
                <a:round/>
              </a:ln>
            </p:spPr>
            <p:txBody>
              <a:bodyPr rtlCol="0" anchor="ctr"/>
              <a:lstStyle/>
              <a:p>
                <a:endParaRPr lang="en-GB"/>
              </a:p>
            </p:txBody>
          </p:sp>
          <p:sp>
            <p:nvSpPr>
              <p:cNvPr id="58" name="Freeform: Shape 228">
                <a:extLst>
                  <a:ext uri="{FF2B5EF4-FFF2-40B4-BE49-F238E27FC236}">
                    <a16:creationId xmlns:a16="http://schemas.microsoft.com/office/drawing/2014/main" id="{CE3F304A-ED34-48B9-B17F-56DEE13D4CD1}"/>
                  </a:ext>
                </a:extLst>
              </p:cNvPr>
              <p:cNvSpPr/>
              <p:nvPr/>
            </p:nvSpPr>
            <p:spPr>
              <a:xfrm>
                <a:off x="5805264" y="2790063"/>
                <a:ext cx="76200" cy="85725"/>
              </a:xfrm>
              <a:custGeom>
                <a:avLst/>
                <a:gdLst>
                  <a:gd name="connsiteX0" fmla="*/ 72380 w 76200"/>
                  <a:gd name="connsiteY0" fmla="*/ 35243 h 85725"/>
                  <a:gd name="connsiteX1" fmla="*/ 77808 w 76200"/>
                  <a:gd name="connsiteY1" fmla="*/ 32099 h 85725"/>
                  <a:gd name="connsiteX2" fmla="*/ 79524 w 76200"/>
                  <a:gd name="connsiteY2" fmla="*/ 25622 h 85725"/>
                  <a:gd name="connsiteX3" fmla="*/ 74761 w 76200"/>
                  <a:gd name="connsiteY3" fmla="*/ 17336 h 85725"/>
                  <a:gd name="connsiteX4" fmla="*/ 71903 w 76200"/>
                  <a:gd name="connsiteY4" fmla="*/ 15145 h 85725"/>
                  <a:gd name="connsiteX5" fmla="*/ 68283 w 76200"/>
                  <a:gd name="connsiteY5" fmla="*/ 15621 h 85725"/>
                  <a:gd name="connsiteX6" fmla="*/ 62855 w 76200"/>
                  <a:gd name="connsiteY6" fmla="*/ 18764 h 85725"/>
                  <a:gd name="connsiteX7" fmla="*/ 49615 w 76200"/>
                  <a:gd name="connsiteY7" fmla="*/ 11049 h 85725"/>
                  <a:gd name="connsiteX8" fmla="*/ 49615 w 76200"/>
                  <a:gd name="connsiteY8" fmla="*/ 4763 h 85725"/>
                  <a:gd name="connsiteX9" fmla="*/ 44852 w 76200"/>
                  <a:gd name="connsiteY9" fmla="*/ 0 h 85725"/>
                  <a:gd name="connsiteX10" fmla="*/ 35327 w 76200"/>
                  <a:gd name="connsiteY10" fmla="*/ 0 h 85725"/>
                  <a:gd name="connsiteX11" fmla="*/ 30565 w 76200"/>
                  <a:gd name="connsiteY11" fmla="*/ 4763 h 85725"/>
                  <a:gd name="connsiteX12" fmla="*/ 30565 w 76200"/>
                  <a:gd name="connsiteY12" fmla="*/ 11049 h 85725"/>
                  <a:gd name="connsiteX13" fmla="*/ 17325 w 76200"/>
                  <a:gd name="connsiteY13" fmla="*/ 18764 h 85725"/>
                  <a:gd name="connsiteX14" fmla="*/ 11896 w 76200"/>
                  <a:gd name="connsiteY14" fmla="*/ 15621 h 85725"/>
                  <a:gd name="connsiteX15" fmla="*/ 8276 w 76200"/>
                  <a:gd name="connsiteY15" fmla="*/ 15145 h 85725"/>
                  <a:gd name="connsiteX16" fmla="*/ 5419 w 76200"/>
                  <a:gd name="connsiteY16" fmla="*/ 17336 h 85725"/>
                  <a:gd name="connsiteX17" fmla="*/ 656 w 76200"/>
                  <a:gd name="connsiteY17" fmla="*/ 25622 h 85725"/>
                  <a:gd name="connsiteX18" fmla="*/ 180 w 76200"/>
                  <a:gd name="connsiteY18" fmla="*/ 29242 h 85725"/>
                  <a:gd name="connsiteX19" fmla="*/ 2371 w 76200"/>
                  <a:gd name="connsiteY19" fmla="*/ 32099 h 85725"/>
                  <a:gd name="connsiteX20" fmla="*/ 7800 w 76200"/>
                  <a:gd name="connsiteY20" fmla="*/ 35243 h 85725"/>
                  <a:gd name="connsiteX21" fmla="*/ 7800 w 76200"/>
                  <a:gd name="connsiteY21" fmla="*/ 50578 h 85725"/>
                  <a:gd name="connsiteX22" fmla="*/ 2371 w 76200"/>
                  <a:gd name="connsiteY22" fmla="*/ 53721 h 85725"/>
                  <a:gd name="connsiteX23" fmla="*/ 656 w 76200"/>
                  <a:gd name="connsiteY23" fmla="*/ 60198 h 85725"/>
                  <a:gd name="connsiteX24" fmla="*/ 5419 w 76200"/>
                  <a:gd name="connsiteY24" fmla="*/ 68485 h 85725"/>
                  <a:gd name="connsiteX25" fmla="*/ 8276 w 76200"/>
                  <a:gd name="connsiteY25" fmla="*/ 70676 h 85725"/>
                  <a:gd name="connsiteX26" fmla="*/ 11896 w 76200"/>
                  <a:gd name="connsiteY26" fmla="*/ 70199 h 85725"/>
                  <a:gd name="connsiteX27" fmla="*/ 17325 w 76200"/>
                  <a:gd name="connsiteY27" fmla="*/ 67056 h 85725"/>
                  <a:gd name="connsiteX28" fmla="*/ 30660 w 76200"/>
                  <a:gd name="connsiteY28" fmla="*/ 74771 h 85725"/>
                  <a:gd name="connsiteX29" fmla="*/ 30660 w 76200"/>
                  <a:gd name="connsiteY29" fmla="*/ 80963 h 85725"/>
                  <a:gd name="connsiteX30" fmla="*/ 35423 w 76200"/>
                  <a:gd name="connsiteY30" fmla="*/ 85725 h 85725"/>
                  <a:gd name="connsiteX31" fmla="*/ 44948 w 76200"/>
                  <a:gd name="connsiteY31" fmla="*/ 85725 h 85725"/>
                  <a:gd name="connsiteX32" fmla="*/ 48281 w 76200"/>
                  <a:gd name="connsiteY32" fmla="*/ 84296 h 85725"/>
                  <a:gd name="connsiteX33" fmla="*/ 49710 w 76200"/>
                  <a:gd name="connsiteY33" fmla="*/ 80963 h 85725"/>
                  <a:gd name="connsiteX34" fmla="*/ 49710 w 76200"/>
                  <a:gd name="connsiteY34" fmla="*/ 74676 h 85725"/>
                  <a:gd name="connsiteX35" fmla="*/ 62950 w 76200"/>
                  <a:gd name="connsiteY35" fmla="*/ 66961 h 85725"/>
                  <a:gd name="connsiteX36" fmla="*/ 68379 w 76200"/>
                  <a:gd name="connsiteY36" fmla="*/ 70104 h 85725"/>
                  <a:gd name="connsiteX37" fmla="*/ 71998 w 76200"/>
                  <a:gd name="connsiteY37" fmla="*/ 70580 h 85725"/>
                  <a:gd name="connsiteX38" fmla="*/ 74856 w 76200"/>
                  <a:gd name="connsiteY38" fmla="*/ 68390 h 85725"/>
                  <a:gd name="connsiteX39" fmla="*/ 79618 w 76200"/>
                  <a:gd name="connsiteY39" fmla="*/ 60103 h 85725"/>
                  <a:gd name="connsiteX40" fmla="*/ 77904 w 76200"/>
                  <a:gd name="connsiteY40" fmla="*/ 53626 h 85725"/>
                  <a:gd name="connsiteX41" fmla="*/ 72570 w 76200"/>
                  <a:gd name="connsiteY41" fmla="*/ 50483 h 85725"/>
                  <a:gd name="connsiteX42" fmla="*/ 72380 w 76200"/>
                  <a:gd name="connsiteY42" fmla="*/ 35243 h 85725"/>
                  <a:gd name="connsiteX43" fmla="*/ 72380 w 76200"/>
                  <a:gd name="connsiteY43" fmla="*/ 3524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 h="85725">
                    <a:moveTo>
                      <a:pt x="72380" y="35243"/>
                    </a:moveTo>
                    <a:lnTo>
                      <a:pt x="77808" y="32099"/>
                    </a:lnTo>
                    <a:cubicBezTo>
                      <a:pt x="80095" y="30766"/>
                      <a:pt x="80857" y="27908"/>
                      <a:pt x="79524" y="25622"/>
                    </a:cubicBezTo>
                    <a:lnTo>
                      <a:pt x="74761" y="17336"/>
                    </a:lnTo>
                    <a:cubicBezTo>
                      <a:pt x="74094" y="16193"/>
                      <a:pt x="73046" y="15431"/>
                      <a:pt x="71903" y="15145"/>
                    </a:cubicBezTo>
                    <a:cubicBezTo>
                      <a:pt x="70665" y="14859"/>
                      <a:pt x="69332" y="14954"/>
                      <a:pt x="68283" y="15621"/>
                    </a:cubicBezTo>
                    <a:lnTo>
                      <a:pt x="62855" y="18764"/>
                    </a:lnTo>
                    <a:cubicBezTo>
                      <a:pt x="59140" y="15145"/>
                      <a:pt x="54567" y="12573"/>
                      <a:pt x="49615" y="11049"/>
                    </a:cubicBezTo>
                    <a:lnTo>
                      <a:pt x="49615" y="4763"/>
                    </a:lnTo>
                    <a:cubicBezTo>
                      <a:pt x="49615" y="2096"/>
                      <a:pt x="47519" y="0"/>
                      <a:pt x="44852" y="0"/>
                    </a:cubicBezTo>
                    <a:lnTo>
                      <a:pt x="35327" y="0"/>
                    </a:lnTo>
                    <a:cubicBezTo>
                      <a:pt x="32660" y="0"/>
                      <a:pt x="30565" y="2096"/>
                      <a:pt x="30565" y="4763"/>
                    </a:cubicBezTo>
                    <a:lnTo>
                      <a:pt x="30565" y="11049"/>
                    </a:lnTo>
                    <a:cubicBezTo>
                      <a:pt x="25612" y="12573"/>
                      <a:pt x="21040" y="15145"/>
                      <a:pt x="17325" y="18764"/>
                    </a:cubicBezTo>
                    <a:lnTo>
                      <a:pt x="11896" y="15621"/>
                    </a:lnTo>
                    <a:cubicBezTo>
                      <a:pt x="10753" y="14954"/>
                      <a:pt x="9514" y="14859"/>
                      <a:pt x="8276" y="15145"/>
                    </a:cubicBezTo>
                    <a:cubicBezTo>
                      <a:pt x="7038" y="15431"/>
                      <a:pt x="5990" y="16288"/>
                      <a:pt x="5419" y="17336"/>
                    </a:cubicBezTo>
                    <a:lnTo>
                      <a:pt x="656" y="25622"/>
                    </a:lnTo>
                    <a:cubicBezTo>
                      <a:pt x="-11" y="26765"/>
                      <a:pt x="-106" y="28004"/>
                      <a:pt x="180" y="29242"/>
                    </a:cubicBezTo>
                    <a:cubicBezTo>
                      <a:pt x="466" y="30480"/>
                      <a:pt x="1323" y="31528"/>
                      <a:pt x="2371" y="32099"/>
                    </a:cubicBezTo>
                    <a:lnTo>
                      <a:pt x="7800" y="35243"/>
                    </a:lnTo>
                    <a:cubicBezTo>
                      <a:pt x="6562" y="40291"/>
                      <a:pt x="6562" y="45530"/>
                      <a:pt x="7800" y="50578"/>
                    </a:cubicBezTo>
                    <a:lnTo>
                      <a:pt x="2371" y="53721"/>
                    </a:lnTo>
                    <a:cubicBezTo>
                      <a:pt x="85" y="55055"/>
                      <a:pt x="-677" y="57912"/>
                      <a:pt x="656" y="60198"/>
                    </a:cubicBezTo>
                    <a:lnTo>
                      <a:pt x="5419" y="68485"/>
                    </a:lnTo>
                    <a:cubicBezTo>
                      <a:pt x="6086" y="69628"/>
                      <a:pt x="7133" y="70390"/>
                      <a:pt x="8276" y="70676"/>
                    </a:cubicBezTo>
                    <a:cubicBezTo>
                      <a:pt x="9514" y="70961"/>
                      <a:pt x="10848" y="70866"/>
                      <a:pt x="11896" y="70199"/>
                    </a:cubicBezTo>
                    <a:lnTo>
                      <a:pt x="17325" y="67056"/>
                    </a:lnTo>
                    <a:cubicBezTo>
                      <a:pt x="21040" y="70676"/>
                      <a:pt x="25612" y="73343"/>
                      <a:pt x="30660" y="74771"/>
                    </a:cubicBezTo>
                    <a:lnTo>
                      <a:pt x="30660" y="80963"/>
                    </a:lnTo>
                    <a:cubicBezTo>
                      <a:pt x="30660" y="83630"/>
                      <a:pt x="32755" y="85725"/>
                      <a:pt x="35423" y="85725"/>
                    </a:cubicBezTo>
                    <a:lnTo>
                      <a:pt x="44948" y="85725"/>
                    </a:lnTo>
                    <a:cubicBezTo>
                      <a:pt x="46186" y="85725"/>
                      <a:pt x="47424" y="85249"/>
                      <a:pt x="48281" y="84296"/>
                    </a:cubicBezTo>
                    <a:cubicBezTo>
                      <a:pt x="49139" y="83439"/>
                      <a:pt x="49710" y="82201"/>
                      <a:pt x="49710" y="80963"/>
                    </a:cubicBezTo>
                    <a:lnTo>
                      <a:pt x="49710" y="74676"/>
                    </a:lnTo>
                    <a:cubicBezTo>
                      <a:pt x="54663" y="73152"/>
                      <a:pt x="59235" y="70580"/>
                      <a:pt x="62950" y="66961"/>
                    </a:cubicBezTo>
                    <a:lnTo>
                      <a:pt x="68379" y="70104"/>
                    </a:lnTo>
                    <a:cubicBezTo>
                      <a:pt x="69427" y="70771"/>
                      <a:pt x="70760" y="70866"/>
                      <a:pt x="71998" y="70580"/>
                    </a:cubicBezTo>
                    <a:cubicBezTo>
                      <a:pt x="73237" y="70295"/>
                      <a:pt x="74284" y="69437"/>
                      <a:pt x="74856" y="68390"/>
                    </a:cubicBezTo>
                    <a:lnTo>
                      <a:pt x="79618" y="60103"/>
                    </a:lnTo>
                    <a:cubicBezTo>
                      <a:pt x="80952" y="57817"/>
                      <a:pt x="80190" y="54959"/>
                      <a:pt x="77904" y="53626"/>
                    </a:cubicBezTo>
                    <a:lnTo>
                      <a:pt x="72570" y="50483"/>
                    </a:lnTo>
                    <a:cubicBezTo>
                      <a:pt x="73617" y="45530"/>
                      <a:pt x="73617" y="40291"/>
                      <a:pt x="72380" y="35243"/>
                    </a:cubicBezTo>
                    <a:lnTo>
                      <a:pt x="72380" y="35243"/>
                    </a:lnTo>
                    <a:close/>
                  </a:path>
                </a:pathLst>
              </a:custGeom>
              <a:noFill/>
              <a:ln w="12700" cap="rnd">
                <a:solidFill>
                  <a:schemeClr val="bg1"/>
                </a:solidFill>
                <a:prstDash val="solid"/>
                <a:round/>
              </a:ln>
            </p:spPr>
            <p:txBody>
              <a:bodyPr rtlCol="0" anchor="ctr"/>
              <a:lstStyle/>
              <a:p>
                <a:endParaRPr lang="en-GB"/>
              </a:p>
            </p:txBody>
          </p:sp>
        </p:grpSp>
        <p:sp>
          <p:nvSpPr>
            <p:cNvPr id="59" name="Pentagon 155">
              <a:extLst>
                <a:ext uri="{FF2B5EF4-FFF2-40B4-BE49-F238E27FC236}">
                  <a16:creationId xmlns:a16="http://schemas.microsoft.com/office/drawing/2014/main" id="{DE7D837A-A923-49B8-AD1E-FA0A2497F9EF}"/>
                </a:ext>
              </a:extLst>
            </p:cNvPr>
            <p:cNvSpPr/>
            <p:nvPr/>
          </p:nvSpPr>
          <p:spPr>
            <a:xfrm>
              <a:off x="999848" y="3968445"/>
              <a:ext cx="2513819" cy="506850"/>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algn="ctr"/>
              <a:r>
                <a:rPr lang="en-US" sz="1600" b="1">
                  <a:solidFill>
                    <a:schemeClr val="bg1"/>
                  </a:solidFill>
                </a:rPr>
                <a:t>Strategy</a:t>
              </a:r>
            </a:p>
          </p:txBody>
        </p:sp>
        <p:sp>
          <p:nvSpPr>
            <p:cNvPr id="60" name="Chevron 156">
              <a:extLst>
                <a:ext uri="{FF2B5EF4-FFF2-40B4-BE49-F238E27FC236}">
                  <a16:creationId xmlns:a16="http://schemas.microsoft.com/office/drawing/2014/main" id="{D0838B6A-FB25-4933-B06D-A9EB9DA9B474}"/>
                </a:ext>
              </a:extLst>
            </p:cNvPr>
            <p:cNvSpPr/>
            <p:nvPr/>
          </p:nvSpPr>
          <p:spPr>
            <a:xfrm>
              <a:off x="3360031" y="3969916"/>
              <a:ext cx="2597399" cy="5068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610" rIns="91440" bIns="54610" rtlCol="0" anchor="ctr"/>
            <a:lstStyle/>
            <a:p>
              <a:pPr algn="ctr"/>
              <a:r>
                <a:rPr lang="en-US" sz="1600" b="1">
                  <a:solidFill>
                    <a:schemeClr val="bg1"/>
                  </a:solidFill>
                </a:rPr>
                <a:t>Intake</a:t>
              </a:r>
            </a:p>
          </p:txBody>
        </p:sp>
        <p:grpSp>
          <p:nvGrpSpPr>
            <p:cNvPr id="61" name="Group 60">
              <a:extLst>
                <a:ext uri="{FF2B5EF4-FFF2-40B4-BE49-F238E27FC236}">
                  <a16:creationId xmlns:a16="http://schemas.microsoft.com/office/drawing/2014/main" id="{54B066E0-E06B-4DC0-BAB5-2EF58476E287}"/>
                </a:ext>
              </a:extLst>
            </p:cNvPr>
            <p:cNvGrpSpPr/>
            <p:nvPr/>
          </p:nvGrpSpPr>
          <p:grpSpPr>
            <a:xfrm>
              <a:off x="1153918" y="4066207"/>
              <a:ext cx="335089" cy="311121"/>
              <a:chOff x="2370539" y="3219736"/>
              <a:chExt cx="219075" cy="219075"/>
            </a:xfrm>
          </p:grpSpPr>
          <p:sp>
            <p:nvSpPr>
              <p:cNvPr id="62" name="Freeform: Shape 205">
                <a:extLst>
                  <a:ext uri="{FF2B5EF4-FFF2-40B4-BE49-F238E27FC236}">
                    <a16:creationId xmlns:a16="http://schemas.microsoft.com/office/drawing/2014/main" id="{6B9C2393-6B1E-41F9-821A-0E0D318AD84F}"/>
                  </a:ext>
                </a:extLst>
              </p:cNvPr>
              <p:cNvSpPr/>
              <p:nvPr/>
            </p:nvSpPr>
            <p:spPr>
              <a:xfrm>
                <a:off x="2370539" y="3429286"/>
                <a:ext cx="219075" cy="9525"/>
              </a:xfrm>
              <a:custGeom>
                <a:avLst/>
                <a:gdLst>
                  <a:gd name="connsiteX0" fmla="*/ 0 w 219075"/>
                  <a:gd name="connsiteY0" fmla="*/ 0 h 0"/>
                  <a:gd name="connsiteX1" fmla="*/ 219075 w 219075"/>
                  <a:gd name="connsiteY1" fmla="*/ 0 h 0"/>
                </a:gdLst>
                <a:ahLst/>
                <a:cxnLst>
                  <a:cxn ang="0">
                    <a:pos x="connsiteX0" y="connsiteY0"/>
                  </a:cxn>
                  <a:cxn ang="0">
                    <a:pos x="connsiteX1" y="connsiteY1"/>
                  </a:cxn>
                </a:cxnLst>
                <a:rect l="l" t="t" r="r" b="b"/>
                <a:pathLst>
                  <a:path w="219075">
                    <a:moveTo>
                      <a:pt x="0" y="0"/>
                    </a:moveTo>
                    <a:lnTo>
                      <a:pt x="219075" y="0"/>
                    </a:lnTo>
                  </a:path>
                </a:pathLst>
              </a:custGeom>
              <a:noFill/>
              <a:ln w="12700" cap="rnd">
                <a:solidFill>
                  <a:schemeClr val="bg1"/>
                </a:solidFill>
                <a:prstDash val="solid"/>
                <a:round/>
              </a:ln>
            </p:spPr>
            <p:txBody>
              <a:bodyPr rtlCol="0" anchor="ctr"/>
              <a:lstStyle/>
              <a:p>
                <a:endParaRPr lang="en-GB"/>
              </a:p>
            </p:txBody>
          </p:sp>
          <p:sp>
            <p:nvSpPr>
              <p:cNvPr id="63" name="Freeform: Shape 206">
                <a:extLst>
                  <a:ext uri="{FF2B5EF4-FFF2-40B4-BE49-F238E27FC236}">
                    <a16:creationId xmlns:a16="http://schemas.microsoft.com/office/drawing/2014/main" id="{C3D1F5CF-F936-4FC5-B713-2E5D79A670B7}"/>
                  </a:ext>
                </a:extLst>
              </p:cNvPr>
              <p:cNvSpPr/>
              <p:nvPr/>
            </p:nvSpPr>
            <p:spPr>
              <a:xfrm>
                <a:off x="2380064" y="3381661"/>
                <a:ext cx="28575" cy="47625"/>
              </a:xfrm>
              <a:custGeom>
                <a:avLst/>
                <a:gdLst>
                  <a:gd name="connsiteX0" fmla="*/ 28575 w 28575"/>
                  <a:gd name="connsiteY0" fmla="*/ 47625 h 47625"/>
                  <a:gd name="connsiteX1" fmla="*/ 28575 w 28575"/>
                  <a:gd name="connsiteY1" fmla="*/ 4763 h 47625"/>
                  <a:gd name="connsiteX2" fmla="*/ 23813 w 28575"/>
                  <a:gd name="connsiteY2" fmla="*/ 0 h 47625"/>
                  <a:gd name="connsiteX3" fmla="*/ 4763 w 28575"/>
                  <a:gd name="connsiteY3" fmla="*/ 0 h 47625"/>
                  <a:gd name="connsiteX4" fmla="*/ 0 w 28575"/>
                  <a:gd name="connsiteY4" fmla="*/ 4763 h 47625"/>
                  <a:gd name="connsiteX5" fmla="*/ 0 w 28575"/>
                  <a:gd name="connsiteY5" fmla="*/ 476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47625">
                    <a:moveTo>
                      <a:pt x="28575" y="47625"/>
                    </a:moveTo>
                    <a:lnTo>
                      <a:pt x="28575" y="4763"/>
                    </a:lnTo>
                    <a:cubicBezTo>
                      <a:pt x="28575" y="1905"/>
                      <a:pt x="26670" y="0"/>
                      <a:pt x="23813" y="0"/>
                    </a:cubicBezTo>
                    <a:lnTo>
                      <a:pt x="4763" y="0"/>
                    </a:lnTo>
                    <a:cubicBezTo>
                      <a:pt x="1905" y="0"/>
                      <a:pt x="0" y="1905"/>
                      <a:pt x="0" y="4763"/>
                    </a:cubicBezTo>
                    <a:lnTo>
                      <a:pt x="0" y="47625"/>
                    </a:lnTo>
                  </a:path>
                </a:pathLst>
              </a:custGeom>
              <a:noFill/>
              <a:ln w="12700" cap="rnd">
                <a:solidFill>
                  <a:schemeClr val="bg1"/>
                </a:solidFill>
                <a:prstDash val="solid"/>
                <a:round/>
              </a:ln>
            </p:spPr>
            <p:txBody>
              <a:bodyPr rtlCol="0" anchor="ctr"/>
              <a:lstStyle/>
              <a:p>
                <a:endParaRPr lang="en-GB"/>
              </a:p>
            </p:txBody>
          </p:sp>
          <p:sp>
            <p:nvSpPr>
              <p:cNvPr id="64" name="Freeform: Shape 207">
                <a:extLst>
                  <a:ext uri="{FF2B5EF4-FFF2-40B4-BE49-F238E27FC236}">
                    <a16:creationId xmlns:a16="http://schemas.microsoft.com/office/drawing/2014/main" id="{C0B5BA84-E856-4CD8-A806-764B563F04EA}"/>
                  </a:ext>
                </a:extLst>
              </p:cNvPr>
              <p:cNvSpPr/>
              <p:nvPr/>
            </p:nvSpPr>
            <p:spPr>
              <a:xfrm>
                <a:off x="2437214" y="3334036"/>
                <a:ext cx="28575" cy="95250"/>
              </a:xfrm>
              <a:custGeom>
                <a:avLst/>
                <a:gdLst>
                  <a:gd name="connsiteX0" fmla="*/ 28575 w 28575"/>
                  <a:gd name="connsiteY0" fmla="*/ 95250 h 95250"/>
                  <a:gd name="connsiteX1" fmla="*/ 28575 w 28575"/>
                  <a:gd name="connsiteY1" fmla="*/ 4763 h 95250"/>
                  <a:gd name="connsiteX2" fmla="*/ 23813 w 28575"/>
                  <a:gd name="connsiteY2" fmla="*/ 0 h 95250"/>
                  <a:gd name="connsiteX3" fmla="*/ 4763 w 28575"/>
                  <a:gd name="connsiteY3" fmla="*/ 0 h 95250"/>
                  <a:gd name="connsiteX4" fmla="*/ 0 w 28575"/>
                  <a:gd name="connsiteY4" fmla="*/ 4763 h 95250"/>
                  <a:gd name="connsiteX5" fmla="*/ 0 w 28575"/>
                  <a:gd name="connsiteY5" fmla="*/ 952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95250">
                    <a:moveTo>
                      <a:pt x="28575" y="95250"/>
                    </a:moveTo>
                    <a:lnTo>
                      <a:pt x="28575" y="4763"/>
                    </a:lnTo>
                    <a:cubicBezTo>
                      <a:pt x="28575" y="1905"/>
                      <a:pt x="26670" y="0"/>
                      <a:pt x="23813" y="0"/>
                    </a:cubicBezTo>
                    <a:lnTo>
                      <a:pt x="4763" y="0"/>
                    </a:lnTo>
                    <a:cubicBezTo>
                      <a:pt x="1905" y="0"/>
                      <a:pt x="0" y="1905"/>
                      <a:pt x="0" y="4763"/>
                    </a:cubicBezTo>
                    <a:lnTo>
                      <a:pt x="0" y="95250"/>
                    </a:lnTo>
                  </a:path>
                </a:pathLst>
              </a:custGeom>
              <a:noFill/>
              <a:ln w="12700" cap="rnd">
                <a:solidFill>
                  <a:schemeClr val="bg1"/>
                </a:solidFill>
                <a:prstDash val="solid"/>
                <a:round/>
              </a:ln>
            </p:spPr>
            <p:txBody>
              <a:bodyPr rtlCol="0" anchor="ctr"/>
              <a:lstStyle/>
              <a:p>
                <a:endParaRPr lang="en-GB"/>
              </a:p>
            </p:txBody>
          </p:sp>
          <p:sp>
            <p:nvSpPr>
              <p:cNvPr id="65" name="Freeform: Shape 208">
                <a:extLst>
                  <a:ext uri="{FF2B5EF4-FFF2-40B4-BE49-F238E27FC236}">
                    <a16:creationId xmlns:a16="http://schemas.microsoft.com/office/drawing/2014/main" id="{3E493B8F-1B44-42E2-92F4-550863A95015}"/>
                  </a:ext>
                </a:extLst>
              </p:cNvPr>
              <p:cNvSpPr/>
              <p:nvPr/>
            </p:nvSpPr>
            <p:spPr>
              <a:xfrm>
                <a:off x="2494364" y="3353086"/>
                <a:ext cx="28575" cy="76200"/>
              </a:xfrm>
              <a:custGeom>
                <a:avLst/>
                <a:gdLst>
                  <a:gd name="connsiteX0" fmla="*/ 28575 w 28575"/>
                  <a:gd name="connsiteY0" fmla="*/ 76200 h 76200"/>
                  <a:gd name="connsiteX1" fmla="*/ 28575 w 28575"/>
                  <a:gd name="connsiteY1" fmla="*/ 4763 h 76200"/>
                  <a:gd name="connsiteX2" fmla="*/ 23813 w 28575"/>
                  <a:gd name="connsiteY2" fmla="*/ 0 h 76200"/>
                  <a:gd name="connsiteX3" fmla="*/ 4763 w 28575"/>
                  <a:gd name="connsiteY3" fmla="*/ 0 h 76200"/>
                  <a:gd name="connsiteX4" fmla="*/ 0 w 28575"/>
                  <a:gd name="connsiteY4" fmla="*/ 4763 h 76200"/>
                  <a:gd name="connsiteX5" fmla="*/ 0 w 28575"/>
                  <a:gd name="connsiteY5"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76200">
                    <a:moveTo>
                      <a:pt x="28575" y="76200"/>
                    </a:moveTo>
                    <a:lnTo>
                      <a:pt x="28575" y="4763"/>
                    </a:lnTo>
                    <a:cubicBezTo>
                      <a:pt x="28575" y="1905"/>
                      <a:pt x="26670" y="0"/>
                      <a:pt x="23813" y="0"/>
                    </a:cubicBezTo>
                    <a:lnTo>
                      <a:pt x="4763" y="0"/>
                    </a:lnTo>
                    <a:cubicBezTo>
                      <a:pt x="1905" y="0"/>
                      <a:pt x="0" y="1905"/>
                      <a:pt x="0" y="4763"/>
                    </a:cubicBezTo>
                    <a:lnTo>
                      <a:pt x="0" y="76200"/>
                    </a:lnTo>
                  </a:path>
                </a:pathLst>
              </a:custGeom>
              <a:noFill/>
              <a:ln w="12700" cap="rnd">
                <a:solidFill>
                  <a:schemeClr val="bg1"/>
                </a:solidFill>
                <a:prstDash val="solid"/>
                <a:round/>
              </a:ln>
            </p:spPr>
            <p:txBody>
              <a:bodyPr rtlCol="0" anchor="ctr"/>
              <a:lstStyle/>
              <a:p>
                <a:endParaRPr lang="en-GB"/>
              </a:p>
            </p:txBody>
          </p:sp>
          <p:sp>
            <p:nvSpPr>
              <p:cNvPr id="66" name="Freeform: Shape 209">
                <a:extLst>
                  <a:ext uri="{FF2B5EF4-FFF2-40B4-BE49-F238E27FC236}">
                    <a16:creationId xmlns:a16="http://schemas.microsoft.com/office/drawing/2014/main" id="{248C44ED-B178-4B89-972F-F4E7FB2ED9AE}"/>
                  </a:ext>
                </a:extLst>
              </p:cNvPr>
              <p:cNvSpPr/>
              <p:nvPr/>
            </p:nvSpPr>
            <p:spPr>
              <a:xfrm>
                <a:off x="2551514" y="3286411"/>
                <a:ext cx="28575" cy="142875"/>
              </a:xfrm>
              <a:custGeom>
                <a:avLst/>
                <a:gdLst>
                  <a:gd name="connsiteX0" fmla="*/ 28575 w 28575"/>
                  <a:gd name="connsiteY0" fmla="*/ 142875 h 142875"/>
                  <a:gd name="connsiteX1" fmla="*/ 28575 w 28575"/>
                  <a:gd name="connsiteY1" fmla="*/ 4763 h 142875"/>
                  <a:gd name="connsiteX2" fmla="*/ 23813 w 28575"/>
                  <a:gd name="connsiteY2" fmla="*/ 0 h 142875"/>
                  <a:gd name="connsiteX3" fmla="*/ 4763 w 28575"/>
                  <a:gd name="connsiteY3" fmla="*/ 0 h 142875"/>
                  <a:gd name="connsiteX4" fmla="*/ 0 w 28575"/>
                  <a:gd name="connsiteY4" fmla="*/ 4763 h 142875"/>
                  <a:gd name="connsiteX5" fmla="*/ 0 w 28575"/>
                  <a:gd name="connsiteY5" fmla="*/ 1428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42875">
                    <a:moveTo>
                      <a:pt x="28575" y="142875"/>
                    </a:moveTo>
                    <a:lnTo>
                      <a:pt x="28575" y="4763"/>
                    </a:lnTo>
                    <a:cubicBezTo>
                      <a:pt x="28575" y="1905"/>
                      <a:pt x="26670" y="0"/>
                      <a:pt x="23813" y="0"/>
                    </a:cubicBezTo>
                    <a:lnTo>
                      <a:pt x="4763" y="0"/>
                    </a:lnTo>
                    <a:cubicBezTo>
                      <a:pt x="1905" y="0"/>
                      <a:pt x="0" y="1905"/>
                      <a:pt x="0" y="4763"/>
                    </a:cubicBezTo>
                    <a:lnTo>
                      <a:pt x="0" y="142875"/>
                    </a:lnTo>
                  </a:path>
                </a:pathLst>
              </a:custGeom>
              <a:noFill/>
              <a:ln w="12700" cap="rnd">
                <a:solidFill>
                  <a:schemeClr val="bg1"/>
                </a:solidFill>
                <a:prstDash val="solid"/>
                <a:round/>
              </a:ln>
            </p:spPr>
            <p:txBody>
              <a:bodyPr rtlCol="0" anchor="ctr"/>
              <a:lstStyle/>
              <a:p>
                <a:endParaRPr lang="en-GB"/>
              </a:p>
            </p:txBody>
          </p:sp>
          <p:sp>
            <p:nvSpPr>
              <p:cNvPr id="67" name="Freeform: Shape 210">
                <a:extLst>
                  <a:ext uri="{FF2B5EF4-FFF2-40B4-BE49-F238E27FC236}">
                    <a16:creationId xmlns:a16="http://schemas.microsoft.com/office/drawing/2014/main" id="{3E9B4E80-95C9-4541-AA13-7F0494704DAF}"/>
                  </a:ext>
                </a:extLst>
              </p:cNvPr>
              <p:cNvSpPr/>
              <p:nvPr/>
            </p:nvSpPr>
            <p:spPr>
              <a:xfrm>
                <a:off x="2394351" y="3219736"/>
                <a:ext cx="171450" cy="95250"/>
              </a:xfrm>
              <a:custGeom>
                <a:avLst/>
                <a:gdLst>
                  <a:gd name="connsiteX0" fmla="*/ 176213 w 171450"/>
                  <a:gd name="connsiteY0" fmla="*/ 0 h 95250"/>
                  <a:gd name="connsiteX1" fmla="*/ 122872 w 171450"/>
                  <a:gd name="connsiteY1" fmla="*/ 58103 h 95250"/>
                  <a:gd name="connsiteX2" fmla="*/ 102870 w 171450"/>
                  <a:gd name="connsiteY2" fmla="*/ 62865 h 95250"/>
                  <a:gd name="connsiteX3" fmla="*/ 67628 w 171450"/>
                  <a:gd name="connsiteY3" fmla="*/ 51435 h 95250"/>
                  <a:gd name="connsiteX4" fmla="*/ 49530 w 171450"/>
                  <a:gd name="connsiteY4" fmla="*/ 55245 h 95250"/>
                  <a:gd name="connsiteX5" fmla="*/ 0 w 171450"/>
                  <a:gd name="connsiteY5" fmla="*/ 952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 h="95250">
                    <a:moveTo>
                      <a:pt x="176213" y="0"/>
                    </a:moveTo>
                    <a:lnTo>
                      <a:pt x="122872" y="58103"/>
                    </a:lnTo>
                    <a:cubicBezTo>
                      <a:pt x="118110" y="63818"/>
                      <a:pt x="109538" y="65723"/>
                      <a:pt x="102870" y="62865"/>
                    </a:cubicBezTo>
                    <a:lnTo>
                      <a:pt x="67628" y="51435"/>
                    </a:lnTo>
                    <a:cubicBezTo>
                      <a:pt x="60960" y="49530"/>
                      <a:pt x="54292" y="50483"/>
                      <a:pt x="49530" y="55245"/>
                    </a:cubicBezTo>
                    <a:lnTo>
                      <a:pt x="0" y="95250"/>
                    </a:lnTo>
                  </a:path>
                </a:pathLst>
              </a:custGeom>
              <a:noFill/>
              <a:ln w="12700" cap="rnd">
                <a:solidFill>
                  <a:schemeClr val="bg1"/>
                </a:solidFill>
                <a:prstDash val="solid"/>
                <a:round/>
              </a:ln>
            </p:spPr>
            <p:txBody>
              <a:bodyPr rtlCol="0" anchor="ctr"/>
              <a:lstStyle/>
              <a:p>
                <a:endParaRPr lang="en-GB"/>
              </a:p>
            </p:txBody>
          </p:sp>
          <p:sp>
            <p:nvSpPr>
              <p:cNvPr id="68" name="Freeform: Shape 211">
                <a:extLst>
                  <a:ext uri="{FF2B5EF4-FFF2-40B4-BE49-F238E27FC236}">
                    <a16:creationId xmlns:a16="http://schemas.microsoft.com/office/drawing/2014/main" id="{B7F8E6B1-18D9-493B-97A7-3376CD38783D}"/>
                  </a:ext>
                </a:extLst>
              </p:cNvPr>
              <p:cNvSpPr/>
              <p:nvPr/>
            </p:nvSpPr>
            <p:spPr>
              <a:xfrm>
                <a:off x="2532464" y="3219736"/>
                <a:ext cx="38100" cy="38100"/>
              </a:xfrm>
              <a:custGeom>
                <a:avLst/>
                <a:gdLst>
                  <a:gd name="connsiteX0" fmla="*/ 0 w 38100"/>
                  <a:gd name="connsiteY0" fmla="*/ 0 h 38100"/>
                  <a:gd name="connsiteX1" fmla="*/ 38100 w 38100"/>
                  <a:gd name="connsiteY1" fmla="*/ 0 h 38100"/>
                  <a:gd name="connsiteX2" fmla="*/ 38100 w 38100"/>
                  <a:gd name="connsiteY2" fmla="*/ 38100 h 38100"/>
                </a:gdLst>
                <a:ahLst/>
                <a:cxnLst>
                  <a:cxn ang="0">
                    <a:pos x="connsiteX0" y="connsiteY0"/>
                  </a:cxn>
                  <a:cxn ang="0">
                    <a:pos x="connsiteX1" y="connsiteY1"/>
                  </a:cxn>
                  <a:cxn ang="0">
                    <a:pos x="connsiteX2" y="connsiteY2"/>
                  </a:cxn>
                </a:cxnLst>
                <a:rect l="l" t="t" r="r" b="b"/>
                <a:pathLst>
                  <a:path w="38100" h="38100">
                    <a:moveTo>
                      <a:pt x="0" y="0"/>
                    </a:moveTo>
                    <a:lnTo>
                      <a:pt x="38100" y="0"/>
                    </a:lnTo>
                    <a:lnTo>
                      <a:pt x="38100" y="38100"/>
                    </a:lnTo>
                  </a:path>
                </a:pathLst>
              </a:custGeom>
              <a:noFill/>
              <a:ln w="12700" cap="rnd">
                <a:solidFill>
                  <a:schemeClr val="bg1"/>
                </a:solidFill>
                <a:prstDash val="solid"/>
                <a:round/>
              </a:ln>
            </p:spPr>
            <p:txBody>
              <a:bodyPr rtlCol="0" anchor="ctr"/>
              <a:lstStyle/>
              <a:p>
                <a:endParaRPr lang="en-GB"/>
              </a:p>
            </p:txBody>
          </p:sp>
        </p:grpSp>
        <p:grpSp>
          <p:nvGrpSpPr>
            <p:cNvPr id="69" name="Group 68">
              <a:extLst>
                <a:ext uri="{FF2B5EF4-FFF2-40B4-BE49-F238E27FC236}">
                  <a16:creationId xmlns:a16="http://schemas.microsoft.com/office/drawing/2014/main" id="{2090ED79-A072-4040-BC79-11C7B18FF4B5}"/>
                </a:ext>
              </a:extLst>
            </p:cNvPr>
            <p:cNvGrpSpPr/>
            <p:nvPr/>
          </p:nvGrpSpPr>
          <p:grpSpPr>
            <a:xfrm>
              <a:off x="3736644" y="4064595"/>
              <a:ext cx="361511" cy="312332"/>
              <a:chOff x="2919856" y="3371555"/>
              <a:chExt cx="218318" cy="219075"/>
            </a:xfrm>
          </p:grpSpPr>
          <p:sp>
            <p:nvSpPr>
              <p:cNvPr id="70" name="Freeform: Shape 299">
                <a:extLst>
                  <a:ext uri="{FF2B5EF4-FFF2-40B4-BE49-F238E27FC236}">
                    <a16:creationId xmlns:a16="http://schemas.microsoft.com/office/drawing/2014/main" id="{4D6C2B83-0B0E-4E34-9A5F-215C08ABCEBB}"/>
                  </a:ext>
                </a:extLst>
              </p:cNvPr>
              <p:cNvSpPr/>
              <p:nvPr/>
            </p:nvSpPr>
            <p:spPr>
              <a:xfrm>
                <a:off x="2928623" y="3371555"/>
                <a:ext cx="209551" cy="219075"/>
              </a:xfrm>
              <a:custGeom>
                <a:avLst/>
                <a:gdLst>
                  <a:gd name="connsiteX0" fmla="*/ 0 w 209550"/>
                  <a:gd name="connsiteY0" fmla="*/ 152421 h 219075"/>
                  <a:gd name="connsiteX1" fmla="*/ 122682 w 209550"/>
                  <a:gd name="connsiteY1" fmla="*/ 216905 h 219075"/>
                  <a:gd name="connsiteX2" fmla="*/ 210312 w 209550"/>
                  <a:gd name="connsiteY2" fmla="*/ 109558 h 219075"/>
                  <a:gd name="connsiteX3" fmla="*/ 122682 w 209550"/>
                  <a:gd name="connsiteY3" fmla="*/ 2211 h 219075"/>
                  <a:gd name="connsiteX4" fmla="*/ 0 w 209550"/>
                  <a:gd name="connsiteY4" fmla="*/ 66696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0" y="152421"/>
                    </a:moveTo>
                    <a:cubicBezTo>
                      <a:pt x="20383" y="200331"/>
                      <a:pt x="71628" y="227287"/>
                      <a:pt x="122682" y="216905"/>
                    </a:cubicBezTo>
                    <a:cubicBezTo>
                      <a:pt x="173736" y="206523"/>
                      <a:pt x="210312" y="161660"/>
                      <a:pt x="210312" y="109558"/>
                    </a:cubicBezTo>
                    <a:cubicBezTo>
                      <a:pt x="210312" y="57456"/>
                      <a:pt x="173641" y="12594"/>
                      <a:pt x="122682" y="2211"/>
                    </a:cubicBezTo>
                    <a:cubicBezTo>
                      <a:pt x="71628" y="-8171"/>
                      <a:pt x="20383" y="18785"/>
                      <a:pt x="0" y="66696"/>
                    </a:cubicBezTo>
                  </a:path>
                </a:pathLst>
              </a:custGeom>
              <a:noFill/>
              <a:ln w="12700" cap="rnd">
                <a:solidFill>
                  <a:schemeClr val="bg1"/>
                </a:solidFill>
                <a:prstDash val="solid"/>
                <a:round/>
              </a:ln>
            </p:spPr>
            <p:txBody>
              <a:bodyPr rtlCol="0" anchor="ctr"/>
              <a:lstStyle/>
              <a:p>
                <a:endParaRPr lang="en-GB"/>
              </a:p>
            </p:txBody>
          </p:sp>
          <p:sp>
            <p:nvSpPr>
              <p:cNvPr id="71" name="Freeform: Shape 300">
                <a:extLst>
                  <a:ext uri="{FF2B5EF4-FFF2-40B4-BE49-F238E27FC236}">
                    <a16:creationId xmlns:a16="http://schemas.microsoft.com/office/drawing/2014/main" id="{CCEC5E02-1BF5-482F-B39E-FF2ACF4D1437}"/>
                  </a:ext>
                </a:extLst>
              </p:cNvPr>
              <p:cNvSpPr/>
              <p:nvPr/>
            </p:nvSpPr>
            <p:spPr>
              <a:xfrm>
                <a:off x="3034156" y="3443008"/>
                <a:ext cx="38100" cy="76200"/>
              </a:xfrm>
              <a:custGeom>
                <a:avLst/>
                <a:gdLst>
                  <a:gd name="connsiteX0" fmla="*/ 0 w 38100"/>
                  <a:gd name="connsiteY0" fmla="*/ 76200 h 76200"/>
                  <a:gd name="connsiteX1" fmla="*/ 38100 w 38100"/>
                  <a:gd name="connsiteY1" fmla="*/ 38100 h 76200"/>
                  <a:gd name="connsiteX2" fmla="*/ 0 w 38100"/>
                  <a:gd name="connsiteY2" fmla="*/ 0 h 76200"/>
                </a:gdLst>
                <a:ahLst/>
                <a:cxnLst>
                  <a:cxn ang="0">
                    <a:pos x="connsiteX0" y="connsiteY0"/>
                  </a:cxn>
                  <a:cxn ang="0">
                    <a:pos x="connsiteX1" y="connsiteY1"/>
                  </a:cxn>
                  <a:cxn ang="0">
                    <a:pos x="connsiteX2" y="connsiteY2"/>
                  </a:cxn>
                </a:cxnLst>
                <a:rect l="l" t="t" r="r" b="b"/>
                <a:pathLst>
                  <a:path w="38100" h="76200">
                    <a:moveTo>
                      <a:pt x="0" y="76200"/>
                    </a:moveTo>
                    <a:lnTo>
                      <a:pt x="38100" y="38100"/>
                    </a:lnTo>
                    <a:lnTo>
                      <a:pt x="0" y="0"/>
                    </a:lnTo>
                  </a:path>
                </a:pathLst>
              </a:custGeom>
              <a:noFill/>
              <a:ln w="12700" cap="rnd">
                <a:solidFill>
                  <a:schemeClr val="bg1"/>
                </a:solidFill>
                <a:prstDash val="solid"/>
                <a:round/>
              </a:ln>
            </p:spPr>
            <p:txBody>
              <a:bodyPr rtlCol="0" anchor="ctr"/>
              <a:lstStyle/>
              <a:p>
                <a:endParaRPr lang="en-GB"/>
              </a:p>
            </p:txBody>
          </p:sp>
          <p:sp>
            <p:nvSpPr>
              <p:cNvPr id="72" name="Freeform: Shape 301">
                <a:extLst>
                  <a:ext uri="{FF2B5EF4-FFF2-40B4-BE49-F238E27FC236}">
                    <a16:creationId xmlns:a16="http://schemas.microsoft.com/office/drawing/2014/main" id="{E3E199C0-BF79-4D90-B01A-1DC8E834525C}"/>
                  </a:ext>
                </a:extLst>
              </p:cNvPr>
              <p:cNvSpPr/>
              <p:nvPr/>
            </p:nvSpPr>
            <p:spPr>
              <a:xfrm>
                <a:off x="2919856" y="3481108"/>
                <a:ext cx="142875" cy="9525"/>
              </a:xfrm>
              <a:custGeom>
                <a:avLst/>
                <a:gdLst>
                  <a:gd name="connsiteX0" fmla="*/ 152400 w 142875"/>
                  <a:gd name="connsiteY0" fmla="*/ 0 h 0"/>
                  <a:gd name="connsiteX1" fmla="*/ 0 w 142875"/>
                  <a:gd name="connsiteY1" fmla="*/ 0 h 0"/>
                </a:gdLst>
                <a:ahLst/>
                <a:cxnLst>
                  <a:cxn ang="0">
                    <a:pos x="connsiteX0" y="connsiteY0"/>
                  </a:cxn>
                  <a:cxn ang="0">
                    <a:pos x="connsiteX1" y="connsiteY1"/>
                  </a:cxn>
                </a:cxnLst>
                <a:rect l="l" t="t" r="r" b="b"/>
                <a:pathLst>
                  <a:path w="142875">
                    <a:moveTo>
                      <a:pt x="152400" y="0"/>
                    </a:moveTo>
                    <a:lnTo>
                      <a:pt x="0" y="0"/>
                    </a:lnTo>
                  </a:path>
                </a:pathLst>
              </a:custGeom>
              <a:noFill/>
              <a:ln w="12700" cap="rnd">
                <a:solidFill>
                  <a:schemeClr val="bg1"/>
                </a:solidFill>
                <a:prstDash val="solid"/>
                <a:round/>
              </a:ln>
            </p:spPr>
            <p:txBody>
              <a:bodyPr rtlCol="0" anchor="ctr"/>
              <a:lstStyle/>
              <a:p>
                <a:endParaRPr lang="en-GB"/>
              </a:p>
            </p:txBody>
          </p:sp>
        </p:grpSp>
        <p:cxnSp>
          <p:nvCxnSpPr>
            <p:cNvPr id="73" name="Straight Connector 72">
              <a:extLst>
                <a:ext uri="{FF2B5EF4-FFF2-40B4-BE49-F238E27FC236}">
                  <a16:creationId xmlns:a16="http://schemas.microsoft.com/office/drawing/2014/main" id="{910FE238-4C07-4879-98AA-270C31B93667}"/>
                </a:ext>
              </a:extLst>
            </p:cNvPr>
            <p:cNvCxnSpPr/>
            <p:nvPr/>
          </p:nvCxnSpPr>
          <p:spPr>
            <a:xfrm>
              <a:off x="998708" y="3659571"/>
              <a:ext cx="978408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01F4412-0F84-4BB1-8167-4142BFD4A4E3}"/>
                </a:ext>
              </a:extLst>
            </p:cNvPr>
            <p:cNvCxnSpPr/>
            <p:nvPr/>
          </p:nvCxnSpPr>
          <p:spPr>
            <a:xfrm>
              <a:off x="1000156" y="4790762"/>
              <a:ext cx="99561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00763D0-F38C-420F-8451-5B15F2238C0E}"/>
                </a:ext>
              </a:extLst>
            </p:cNvPr>
            <p:cNvSpPr/>
            <p:nvPr/>
          </p:nvSpPr>
          <p:spPr>
            <a:xfrm>
              <a:off x="1734078" y="3563547"/>
              <a:ext cx="488044" cy="25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defRPr/>
              </a:pPr>
              <a:endParaRPr lang="en-GB" sz="1200">
                <a:solidFill>
                  <a:prstClr val="white"/>
                </a:solidFill>
                <a:latin typeface="Arial" panose="020B0604020202020204" pitchFamily="34" charset="0"/>
              </a:endParaRPr>
            </a:p>
          </p:txBody>
        </p:sp>
        <p:sp>
          <p:nvSpPr>
            <p:cNvPr id="76" name="Graphic 62">
              <a:extLst>
                <a:ext uri="{FF2B5EF4-FFF2-40B4-BE49-F238E27FC236}">
                  <a16:creationId xmlns:a16="http://schemas.microsoft.com/office/drawing/2014/main" id="{6742AF7B-BA3D-41D6-8CF5-DD40B01F3716}"/>
                </a:ext>
              </a:extLst>
            </p:cNvPr>
            <p:cNvSpPr/>
            <p:nvPr/>
          </p:nvSpPr>
          <p:spPr>
            <a:xfrm rot="5400000">
              <a:off x="1913777" y="3518503"/>
              <a:ext cx="145002" cy="340196"/>
            </a:xfrm>
            <a:custGeom>
              <a:avLst/>
              <a:gdLst>
                <a:gd name="connsiteX0" fmla="*/ 0 w 247650"/>
                <a:gd name="connsiteY0" fmla="*/ 581978 h 581025"/>
                <a:gd name="connsiteX1" fmla="*/ 255270 w 247650"/>
                <a:gd name="connsiteY1" fmla="*/ 291465 h 581025"/>
                <a:gd name="connsiteX2" fmla="*/ 0 w 247650"/>
                <a:gd name="connsiteY2" fmla="*/ 0 h 581025"/>
              </a:gdLst>
              <a:ahLst/>
              <a:cxnLst>
                <a:cxn ang="0">
                  <a:pos x="connsiteX0" y="connsiteY0"/>
                </a:cxn>
                <a:cxn ang="0">
                  <a:pos x="connsiteX1" y="connsiteY1"/>
                </a:cxn>
                <a:cxn ang="0">
                  <a:pos x="connsiteX2" y="connsiteY2"/>
                </a:cxn>
              </a:cxnLst>
              <a:rect l="l" t="t" r="r" b="b"/>
              <a:pathLst>
                <a:path w="247650" h="581025">
                  <a:moveTo>
                    <a:pt x="0" y="581978"/>
                  </a:moveTo>
                  <a:lnTo>
                    <a:pt x="255270" y="291465"/>
                  </a:lnTo>
                  <a:lnTo>
                    <a:pt x="0" y="0"/>
                  </a:lnTo>
                </a:path>
              </a:pathLst>
            </a:custGeom>
            <a:noFill/>
            <a:ln w="25400" cap="rnd">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1200">
                <a:solidFill>
                  <a:srgbClr val="000000"/>
                </a:solidFill>
                <a:latin typeface="Arial" panose="020B0604020202020204" pitchFamily="34" charset="0"/>
              </a:endParaRPr>
            </a:p>
          </p:txBody>
        </p:sp>
        <p:sp>
          <p:nvSpPr>
            <p:cNvPr id="77" name="Rectangle 76">
              <a:extLst>
                <a:ext uri="{FF2B5EF4-FFF2-40B4-BE49-F238E27FC236}">
                  <a16:creationId xmlns:a16="http://schemas.microsoft.com/office/drawing/2014/main" id="{342EF97C-23F2-46FB-91C9-D2DEB59F08E8}"/>
                </a:ext>
              </a:extLst>
            </p:cNvPr>
            <p:cNvSpPr/>
            <p:nvPr/>
          </p:nvSpPr>
          <p:spPr>
            <a:xfrm>
              <a:off x="4375018" y="3536739"/>
              <a:ext cx="488044" cy="25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defRPr/>
              </a:pPr>
              <a:endParaRPr lang="en-GB" sz="1200">
                <a:solidFill>
                  <a:prstClr val="white"/>
                </a:solidFill>
                <a:latin typeface="Arial" panose="020B0604020202020204" pitchFamily="34" charset="0"/>
              </a:endParaRPr>
            </a:p>
          </p:txBody>
        </p:sp>
        <p:sp>
          <p:nvSpPr>
            <p:cNvPr id="78" name="Graphic 62">
              <a:extLst>
                <a:ext uri="{FF2B5EF4-FFF2-40B4-BE49-F238E27FC236}">
                  <a16:creationId xmlns:a16="http://schemas.microsoft.com/office/drawing/2014/main" id="{C4A75FD8-ACF6-4C79-9799-2FFB08D3452B}"/>
                </a:ext>
              </a:extLst>
            </p:cNvPr>
            <p:cNvSpPr/>
            <p:nvPr/>
          </p:nvSpPr>
          <p:spPr>
            <a:xfrm rot="5400000">
              <a:off x="4554717" y="3491695"/>
              <a:ext cx="145002" cy="340196"/>
            </a:xfrm>
            <a:custGeom>
              <a:avLst/>
              <a:gdLst>
                <a:gd name="connsiteX0" fmla="*/ 0 w 247650"/>
                <a:gd name="connsiteY0" fmla="*/ 581978 h 581025"/>
                <a:gd name="connsiteX1" fmla="*/ 255270 w 247650"/>
                <a:gd name="connsiteY1" fmla="*/ 291465 h 581025"/>
                <a:gd name="connsiteX2" fmla="*/ 0 w 247650"/>
                <a:gd name="connsiteY2" fmla="*/ 0 h 581025"/>
              </a:gdLst>
              <a:ahLst/>
              <a:cxnLst>
                <a:cxn ang="0">
                  <a:pos x="connsiteX0" y="connsiteY0"/>
                </a:cxn>
                <a:cxn ang="0">
                  <a:pos x="connsiteX1" y="connsiteY1"/>
                </a:cxn>
                <a:cxn ang="0">
                  <a:pos x="connsiteX2" y="connsiteY2"/>
                </a:cxn>
              </a:cxnLst>
              <a:rect l="l" t="t" r="r" b="b"/>
              <a:pathLst>
                <a:path w="247650" h="581025">
                  <a:moveTo>
                    <a:pt x="0" y="581978"/>
                  </a:moveTo>
                  <a:lnTo>
                    <a:pt x="255270" y="291465"/>
                  </a:lnTo>
                  <a:lnTo>
                    <a:pt x="0" y="0"/>
                  </a:lnTo>
                </a:path>
              </a:pathLst>
            </a:custGeom>
            <a:noFill/>
            <a:ln w="25400" cap="rnd">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1200">
                <a:solidFill>
                  <a:srgbClr val="000000"/>
                </a:solidFill>
                <a:latin typeface="Arial" panose="020B0604020202020204" pitchFamily="34" charset="0"/>
              </a:endParaRPr>
            </a:p>
          </p:txBody>
        </p:sp>
        <p:sp>
          <p:nvSpPr>
            <p:cNvPr id="79" name="Rectangle 78">
              <a:extLst>
                <a:ext uri="{FF2B5EF4-FFF2-40B4-BE49-F238E27FC236}">
                  <a16:creationId xmlns:a16="http://schemas.microsoft.com/office/drawing/2014/main" id="{0D404929-8A48-47FC-9917-F9D1E3E4D94C}"/>
                </a:ext>
              </a:extLst>
            </p:cNvPr>
            <p:cNvSpPr/>
            <p:nvPr/>
          </p:nvSpPr>
          <p:spPr>
            <a:xfrm>
              <a:off x="6875619" y="3553697"/>
              <a:ext cx="488044" cy="25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defRPr/>
              </a:pPr>
              <a:endParaRPr lang="en-GB" sz="1200">
                <a:solidFill>
                  <a:prstClr val="white"/>
                </a:solidFill>
                <a:latin typeface="Arial" panose="020B0604020202020204" pitchFamily="34" charset="0"/>
              </a:endParaRPr>
            </a:p>
          </p:txBody>
        </p:sp>
        <p:sp>
          <p:nvSpPr>
            <p:cNvPr id="80" name="Graphic 62">
              <a:extLst>
                <a:ext uri="{FF2B5EF4-FFF2-40B4-BE49-F238E27FC236}">
                  <a16:creationId xmlns:a16="http://schemas.microsoft.com/office/drawing/2014/main" id="{538FC4B0-22E3-47F9-AE46-42115DC3316B}"/>
                </a:ext>
              </a:extLst>
            </p:cNvPr>
            <p:cNvSpPr/>
            <p:nvPr/>
          </p:nvSpPr>
          <p:spPr>
            <a:xfrm rot="5400000">
              <a:off x="7055318" y="3508653"/>
              <a:ext cx="145002" cy="340196"/>
            </a:xfrm>
            <a:custGeom>
              <a:avLst/>
              <a:gdLst>
                <a:gd name="connsiteX0" fmla="*/ 0 w 247650"/>
                <a:gd name="connsiteY0" fmla="*/ 581978 h 581025"/>
                <a:gd name="connsiteX1" fmla="*/ 255270 w 247650"/>
                <a:gd name="connsiteY1" fmla="*/ 291465 h 581025"/>
                <a:gd name="connsiteX2" fmla="*/ 0 w 247650"/>
                <a:gd name="connsiteY2" fmla="*/ 0 h 581025"/>
              </a:gdLst>
              <a:ahLst/>
              <a:cxnLst>
                <a:cxn ang="0">
                  <a:pos x="connsiteX0" y="connsiteY0"/>
                </a:cxn>
                <a:cxn ang="0">
                  <a:pos x="connsiteX1" y="connsiteY1"/>
                </a:cxn>
                <a:cxn ang="0">
                  <a:pos x="connsiteX2" y="connsiteY2"/>
                </a:cxn>
              </a:cxnLst>
              <a:rect l="l" t="t" r="r" b="b"/>
              <a:pathLst>
                <a:path w="247650" h="581025">
                  <a:moveTo>
                    <a:pt x="0" y="581978"/>
                  </a:moveTo>
                  <a:lnTo>
                    <a:pt x="255270" y="291465"/>
                  </a:lnTo>
                  <a:lnTo>
                    <a:pt x="0" y="0"/>
                  </a:lnTo>
                </a:path>
              </a:pathLst>
            </a:custGeom>
            <a:noFill/>
            <a:ln w="25400" cap="rnd">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1200">
                <a:solidFill>
                  <a:srgbClr val="000000"/>
                </a:solidFill>
                <a:latin typeface="Arial" panose="020B0604020202020204" pitchFamily="34" charset="0"/>
              </a:endParaRPr>
            </a:p>
          </p:txBody>
        </p:sp>
        <p:sp>
          <p:nvSpPr>
            <p:cNvPr id="81" name="Rectangle 80">
              <a:extLst>
                <a:ext uri="{FF2B5EF4-FFF2-40B4-BE49-F238E27FC236}">
                  <a16:creationId xmlns:a16="http://schemas.microsoft.com/office/drawing/2014/main" id="{202775B2-7BE6-4F4A-BAF3-927B02A87CCF}"/>
                </a:ext>
              </a:extLst>
            </p:cNvPr>
            <p:cNvSpPr/>
            <p:nvPr/>
          </p:nvSpPr>
          <p:spPr>
            <a:xfrm>
              <a:off x="9264359" y="3535846"/>
              <a:ext cx="488044" cy="25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defRPr/>
              </a:pPr>
              <a:endParaRPr lang="en-GB" sz="1200">
                <a:solidFill>
                  <a:prstClr val="white"/>
                </a:solidFill>
                <a:latin typeface="Arial" panose="020B0604020202020204" pitchFamily="34" charset="0"/>
              </a:endParaRPr>
            </a:p>
          </p:txBody>
        </p:sp>
        <p:sp>
          <p:nvSpPr>
            <p:cNvPr id="82" name="Graphic 62">
              <a:extLst>
                <a:ext uri="{FF2B5EF4-FFF2-40B4-BE49-F238E27FC236}">
                  <a16:creationId xmlns:a16="http://schemas.microsoft.com/office/drawing/2014/main" id="{58692EE7-7DEE-4358-AB36-ED5342CEA56C}"/>
                </a:ext>
              </a:extLst>
            </p:cNvPr>
            <p:cNvSpPr/>
            <p:nvPr/>
          </p:nvSpPr>
          <p:spPr>
            <a:xfrm rot="5400000">
              <a:off x="9444058" y="3490802"/>
              <a:ext cx="145002" cy="340196"/>
            </a:xfrm>
            <a:custGeom>
              <a:avLst/>
              <a:gdLst>
                <a:gd name="connsiteX0" fmla="*/ 0 w 247650"/>
                <a:gd name="connsiteY0" fmla="*/ 581978 h 581025"/>
                <a:gd name="connsiteX1" fmla="*/ 255270 w 247650"/>
                <a:gd name="connsiteY1" fmla="*/ 291465 h 581025"/>
                <a:gd name="connsiteX2" fmla="*/ 0 w 247650"/>
                <a:gd name="connsiteY2" fmla="*/ 0 h 581025"/>
              </a:gdLst>
              <a:ahLst/>
              <a:cxnLst>
                <a:cxn ang="0">
                  <a:pos x="connsiteX0" y="connsiteY0"/>
                </a:cxn>
                <a:cxn ang="0">
                  <a:pos x="connsiteX1" y="connsiteY1"/>
                </a:cxn>
                <a:cxn ang="0">
                  <a:pos x="connsiteX2" y="connsiteY2"/>
                </a:cxn>
              </a:cxnLst>
              <a:rect l="l" t="t" r="r" b="b"/>
              <a:pathLst>
                <a:path w="247650" h="581025">
                  <a:moveTo>
                    <a:pt x="0" y="581978"/>
                  </a:moveTo>
                  <a:lnTo>
                    <a:pt x="255270" y="291465"/>
                  </a:lnTo>
                  <a:lnTo>
                    <a:pt x="0" y="0"/>
                  </a:lnTo>
                </a:path>
              </a:pathLst>
            </a:custGeom>
            <a:noFill/>
            <a:ln w="25400" cap="rnd">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1200">
                <a:solidFill>
                  <a:srgbClr val="000000"/>
                </a:solidFill>
                <a:latin typeface="Arial" panose="020B0604020202020204" pitchFamily="34" charset="0"/>
              </a:endParaRPr>
            </a:p>
          </p:txBody>
        </p:sp>
        <p:sp>
          <p:nvSpPr>
            <p:cNvPr id="83" name="Rectangle 82">
              <a:extLst>
                <a:ext uri="{FF2B5EF4-FFF2-40B4-BE49-F238E27FC236}">
                  <a16:creationId xmlns:a16="http://schemas.microsoft.com/office/drawing/2014/main" id="{E9714161-9444-4256-91B1-302C0D9EC0B0}"/>
                </a:ext>
              </a:extLst>
            </p:cNvPr>
            <p:cNvSpPr/>
            <p:nvPr/>
          </p:nvSpPr>
          <p:spPr>
            <a:xfrm flipV="1">
              <a:off x="5480420" y="4669610"/>
              <a:ext cx="488044" cy="25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defRPr/>
              </a:pPr>
              <a:endParaRPr lang="en-GB" sz="1200">
                <a:solidFill>
                  <a:prstClr val="white"/>
                </a:solidFill>
                <a:latin typeface="Arial" panose="020B0604020202020204" pitchFamily="34" charset="0"/>
              </a:endParaRPr>
            </a:p>
          </p:txBody>
        </p:sp>
        <p:sp>
          <p:nvSpPr>
            <p:cNvPr id="84" name="Graphic 62">
              <a:extLst>
                <a:ext uri="{FF2B5EF4-FFF2-40B4-BE49-F238E27FC236}">
                  <a16:creationId xmlns:a16="http://schemas.microsoft.com/office/drawing/2014/main" id="{6FB00AF6-542E-4639-BBEA-043B60BBC061}"/>
                </a:ext>
              </a:extLst>
            </p:cNvPr>
            <p:cNvSpPr/>
            <p:nvPr/>
          </p:nvSpPr>
          <p:spPr>
            <a:xfrm rot="16200000" flipV="1">
              <a:off x="5660119" y="4624566"/>
              <a:ext cx="145002" cy="340196"/>
            </a:xfrm>
            <a:custGeom>
              <a:avLst/>
              <a:gdLst>
                <a:gd name="connsiteX0" fmla="*/ 0 w 247650"/>
                <a:gd name="connsiteY0" fmla="*/ 581978 h 581025"/>
                <a:gd name="connsiteX1" fmla="*/ 255270 w 247650"/>
                <a:gd name="connsiteY1" fmla="*/ 291465 h 581025"/>
                <a:gd name="connsiteX2" fmla="*/ 0 w 247650"/>
                <a:gd name="connsiteY2" fmla="*/ 0 h 581025"/>
              </a:gdLst>
              <a:ahLst/>
              <a:cxnLst>
                <a:cxn ang="0">
                  <a:pos x="connsiteX0" y="connsiteY0"/>
                </a:cxn>
                <a:cxn ang="0">
                  <a:pos x="connsiteX1" y="connsiteY1"/>
                </a:cxn>
                <a:cxn ang="0">
                  <a:pos x="connsiteX2" y="connsiteY2"/>
                </a:cxn>
              </a:cxnLst>
              <a:rect l="l" t="t" r="r" b="b"/>
              <a:pathLst>
                <a:path w="247650" h="581025">
                  <a:moveTo>
                    <a:pt x="0" y="581978"/>
                  </a:moveTo>
                  <a:lnTo>
                    <a:pt x="255270" y="291465"/>
                  </a:lnTo>
                  <a:lnTo>
                    <a:pt x="0" y="0"/>
                  </a:lnTo>
                </a:path>
              </a:pathLst>
            </a:custGeom>
            <a:noFill/>
            <a:ln w="25400" cap="rnd">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1200">
                <a:solidFill>
                  <a:srgbClr val="000000"/>
                </a:solidFill>
                <a:latin typeface="Arial" panose="020B0604020202020204" pitchFamily="34" charset="0"/>
              </a:endParaRPr>
            </a:p>
          </p:txBody>
        </p:sp>
        <p:cxnSp>
          <p:nvCxnSpPr>
            <p:cNvPr id="85" name="Straight Connector 84">
              <a:extLst>
                <a:ext uri="{FF2B5EF4-FFF2-40B4-BE49-F238E27FC236}">
                  <a16:creationId xmlns:a16="http://schemas.microsoft.com/office/drawing/2014/main" id="{D45AB3C4-C55F-4634-9E09-0BF7E16E74DD}"/>
                </a:ext>
              </a:extLst>
            </p:cNvPr>
            <p:cNvCxnSpPr/>
            <p:nvPr/>
          </p:nvCxnSpPr>
          <p:spPr>
            <a:xfrm flipV="1">
              <a:off x="4984236" y="5215084"/>
              <a:ext cx="0" cy="914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779B6AB-3199-41F0-9F77-0C3332B906F5}"/>
                </a:ext>
              </a:extLst>
            </p:cNvPr>
            <p:cNvSpPr txBox="1"/>
            <p:nvPr/>
          </p:nvSpPr>
          <p:spPr>
            <a:xfrm>
              <a:off x="3604071" y="5551018"/>
              <a:ext cx="1544789" cy="296224"/>
            </a:xfrm>
            <a:prstGeom prst="rect">
              <a:avLst/>
            </a:prstGeom>
            <a:noFill/>
          </p:spPr>
          <p:txBody>
            <a:bodyPr wrap="square" lIns="0" tIns="0" rIns="0" bIns="0" rtlCol="0">
              <a:noAutofit/>
            </a:bodyPr>
            <a:lstStyle/>
            <a:p>
              <a:pPr>
                <a:spcAft>
                  <a:spcPts val="600"/>
                </a:spcAft>
              </a:pPr>
              <a:r>
                <a:rPr lang="en-US" sz="1600">
                  <a:solidFill>
                    <a:schemeClr val="bg1"/>
                  </a:solidFill>
                </a:rPr>
                <a:t>Resource Capacity</a:t>
              </a:r>
            </a:p>
          </p:txBody>
        </p:sp>
        <p:grpSp>
          <p:nvGrpSpPr>
            <p:cNvPr id="87" name="Group 4">
              <a:extLst>
                <a:ext uri="{FF2B5EF4-FFF2-40B4-BE49-F238E27FC236}">
                  <a16:creationId xmlns:a16="http://schemas.microsoft.com/office/drawing/2014/main" id="{5DA77E54-1380-4C2D-9C30-D6AD20314C5A}"/>
                </a:ext>
              </a:extLst>
            </p:cNvPr>
            <p:cNvGrpSpPr>
              <a:grpSpLocks noChangeAspect="1"/>
            </p:cNvGrpSpPr>
            <p:nvPr/>
          </p:nvGrpSpPr>
          <p:grpSpPr bwMode="auto">
            <a:xfrm>
              <a:off x="1183912" y="5614464"/>
              <a:ext cx="347999" cy="365760"/>
              <a:chOff x="3494" y="1850"/>
              <a:chExt cx="691" cy="618"/>
            </a:xfrm>
            <a:solidFill>
              <a:schemeClr val="bg1"/>
            </a:solidFill>
          </p:grpSpPr>
          <p:sp>
            <p:nvSpPr>
              <p:cNvPr id="88" name="Freeform 5">
                <a:extLst>
                  <a:ext uri="{FF2B5EF4-FFF2-40B4-BE49-F238E27FC236}">
                    <a16:creationId xmlns:a16="http://schemas.microsoft.com/office/drawing/2014/main" id="{1CC3436B-958A-4DCB-9A43-1EC23D3CE636}"/>
                  </a:ext>
                </a:extLst>
              </p:cNvPr>
              <p:cNvSpPr>
                <a:spLocks noEditPoints="1"/>
              </p:cNvSpPr>
              <p:nvPr/>
            </p:nvSpPr>
            <p:spPr bwMode="auto">
              <a:xfrm>
                <a:off x="3496" y="1850"/>
                <a:ext cx="688" cy="516"/>
              </a:xfrm>
              <a:custGeom>
                <a:avLst/>
                <a:gdLst>
                  <a:gd name="T0" fmla="*/ 1081 w 1415"/>
                  <a:gd name="T1" fmla="*/ 534 h 1059"/>
                  <a:gd name="T2" fmla="*/ 1080 w 1415"/>
                  <a:gd name="T3" fmla="*/ 530 h 1059"/>
                  <a:gd name="T4" fmla="*/ 1079 w 1415"/>
                  <a:gd name="T5" fmla="*/ 525 h 1059"/>
                  <a:gd name="T6" fmla="*/ 1077 w 1415"/>
                  <a:gd name="T7" fmla="*/ 522 h 1059"/>
                  <a:gd name="T8" fmla="*/ 1075 w 1415"/>
                  <a:gd name="T9" fmla="*/ 519 h 1059"/>
                  <a:gd name="T10" fmla="*/ 1072 w 1415"/>
                  <a:gd name="T11" fmla="*/ 516 h 1059"/>
                  <a:gd name="T12" fmla="*/ 1069 w 1415"/>
                  <a:gd name="T13" fmla="*/ 513 h 1059"/>
                  <a:gd name="T14" fmla="*/ 1065 w 1415"/>
                  <a:gd name="T15" fmla="*/ 510 h 1059"/>
                  <a:gd name="T16" fmla="*/ 865 w 1415"/>
                  <a:gd name="T17" fmla="*/ 71 h 1059"/>
                  <a:gd name="T18" fmla="*/ 1128 w 1415"/>
                  <a:gd name="T19" fmla="*/ 451 h 1059"/>
                  <a:gd name="T20" fmla="*/ 1163 w 1415"/>
                  <a:gd name="T21" fmla="*/ 505 h 1059"/>
                  <a:gd name="T22" fmla="*/ 1414 w 1415"/>
                  <a:gd name="T23" fmla="*/ 328 h 1059"/>
                  <a:gd name="T24" fmla="*/ 880 w 1415"/>
                  <a:gd name="T25" fmla="*/ 6 h 1059"/>
                  <a:gd name="T26" fmla="*/ 515 w 1415"/>
                  <a:gd name="T27" fmla="*/ 216 h 1059"/>
                  <a:gd name="T28" fmla="*/ 348 w 1415"/>
                  <a:gd name="T29" fmla="*/ 321 h 1059"/>
                  <a:gd name="T30" fmla="*/ 15 w 1415"/>
                  <a:gd name="T31" fmla="*/ 531 h 1059"/>
                  <a:gd name="T32" fmla="*/ 16 w 1415"/>
                  <a:gd name="T33" fmla="*/ 586 h 1059"/>
                  <a:gd name="T34" fmla="*/ 550 w 1415"/>
                  <a:gd name="T35" fmla="*/ 885 h 1059"/>
                  <a:gd name="T36" fmla="*/ 804 w 1415"/>
                  <a:gd name="T37" fmla="*/ 731 h 1059"/>
                  <a:gd name="T38" fmla="*/ 770 w 1415"/>
                  <a:gd name="T39" fmla="*/ 676 h 1059"/>
                  <a:gd name="T40" fmla="*/ 94 w 1415"/>
                  <a:gd name="T41" fmla="*/ 557 h 1059"/>
                  <a:gd name="T42" fmla="*/ 851 w 1415"/>
                  <a:gd name="T43" fmla="*/ 662 h 1059"/>
                  <a:gd name="T44" fmla="*/ 868 w 1415"/>
                  <a:gd name="T45" fmla="*/ 1055 h 1059"/>
                  <a:gd name="T46" fmla="*/ 900 w 1415"/>
                  <a:gd name="T47" fmla="*/ 1054 h 1059"/>
                  <a:gd name="T48" fmla="*/ 1082 w 1415"/>
                  <a:gd name="T49" fmla="*/ 922 h 1059"/>
                  <a:gd name="T50" fmla="*/ 1081 w 1415"/>
                  <a:gd name="T51" fmla="*/ 538 h 1059"/>
                  <a:gd name="T52" fmla="*/ 915 w 1415"/>
                  <a:gd name="T53" fmla="*/ 969 h 1059"/>
                  <a:gd name="T54" fmla="*/ 899 w 1415"/>
                  <a:gd name="T55" fmla="*/ 615 h 1059"/>
                  <a:gd name="T56" fmla="*/ 532 w 1415"/>
                  <a:gd name="T57" fmla="*/ 281 h 1059"/>
                  <a:gd name="T58" fmla="*/ 947 w 1415"/>
                  <a:gd name="T59" fmla="*/ 565 h 1059"/>
                  <a:gd name="T60" fmla="*/ 964 w 1415"/>
                  <a:gd name="T61" fmla="*/ 624 h 1059"/>
                  <a:gd name="T62" fmla="*/ 1018 w 1415"/>
                  <a:gd name="T63" fmla="*/ 596 h 1059"/>
                  <a:gd name="T64" fmla="*/ 915 w 1415"/>
                  <a:gd name="T65" fmla="*/ 969 h 1059"/>
                  <a:gd name="T66" fmla="*/ 915 w 1415"/>
                  <a:gd name="T67" fmla="*/ 96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5" h="1059">
                    <a:moveTo>
                      <a:pt x="1081" y="534"/>
                    </a:moveTo>
                    <a:cubicBezTo>
                      <a:pt x="1081" y="534"/>
                      <a:pt x="1081" y="534"/>
                      <a:pt x="1081" y="534"/>
                    </a:cubicBezTo>
                    <a:cubicBezTo>
                      <a:pt x="1081" y="532"/>
                      <a:pt x="1081" y="531"/>
                      <a:pt x="1080" y="530"/>
                    </a:cubicBezTo>
                    <a:cubicBezTo>
                      <a:pt x="1080" y="530"/>
                      <a:pt x="1080" y="530"/>
                      <a:pt x="1080" y="530"/>
                    </a:cubicBezTo>
                    <a:cubicBezTo>
                      <a:pt x="1080" y="529"/>
                      <a:pt x="1080" y="527"/>
                      <a:pt x="1079" y="526"/>
                    </a:cubicBezTo>
                    <a:cubicBezTo>
                      <a:pt x="1079" y="526"/>
                      <a:pt x="1079" y="526"/>
                      <a:pt x="1079" y="525"/>
                    </a:cubicBezTo>
                    <a:cubicBezTo>
                      <a:pt x="1078" y="524"/>
                      <a:pt x="1078" y="524"/>
                      <a:pt x="1078" y="523"/>
                    </a:cubicBezTo>
                    <a:cubicBezTo>
                      <a:pt x="1077" y="522"/>
                      <a:pt x="1077" y="522"/>
                      <a:pt x="1077" y="522"/>
                    </a:cubicBezTo>
                    <a:cubicBezTo>
                      <a:pt x="1077" y="522"/>
                      <a:pt x="1077" y="521"/>
                      <a:pt x="1077" y="521"/>
                    </a:cubicBezTo>
                    <a:cubicBezTo>
                      <a:pt x="1076" y="520"/>
                      <a:pt x="1076" y="520"/>
                      <a:pt x="1075" y="519"/>
                    </a:cubicBezTo>
                    <a:cubicBezTo>
                      <a:pt x="1075" y="519"/>
                      <a:pt x="1075" y="519"/>
                      <a:pt x="1075" y="519"/>
                    </a:cubicBezTo>
                    <a:cubicBezTo>
                      <a:pt x="1074" y="518"/>
                      <a:pt x="1073" y="517"/>
                      <a:pt x="1072" y="516"/>
                    </a:cubicBezTo>
                    <a:cubicBezTo>
                      <a:pt x="1072" y="515"/>
                      <a:pt x="1072" y="515"/>
                      <a:pt x="1072" y="515"/>
                    </a:cubicBezTo>
                    <a:cubicBezTo>
                      <a:pt x="1071" y="514"/>
                      <a:pt x="1070" y="514"/>
                      <a:pt x="1069" y="513"/>
                    </a:cubicBezTo>
                    <a:cubicBezTo>
                      <a:pt x="1069" y="513"/>
                      <a:pt x="1069" y="513"/>
                      <a:pt x="1069" y="513"/>
                    </a:cubicBezTo>
                    <a:cubicBezTo>
                      <a:pt x="1067" y="512"/>
                      <a:pt x="1066" y="511"/>
                      <a:pt x="1065" y="510"/>
                    </a:cubicBezTo>
                    <a:cubicBezTo>
                      <a:pt x="594" y="242"/>
                      <a:pt x="594" y="242"/>
                      <a:pt x="594" y="242"/>
                    </a:cubicBezTo>
                    <a:cubicBezTo>
                      <a:pt x="865" y="71"/>
                      <a:pt x="865" y="71"/>
                      <a:pt x="865" y="71"/>
                    </a:cubicBezTo>
                    <a:cubicBezTo>
                      <a:pt x="1320" y="330"/>
                      <a:pt x="1320" y="330"/>
                      <a:pt x="1320" y="330"/>
                    </a:cubicBezTo>
                    <a:cubicBezTo>
                      <a:pt x="1128" y="451"/>
                      <a:pt x="1128" y="451"/>
                      <a:pt x="1128" y="451"/>
                    </a:cubicBezTo>
                    <a:cubicBezTo>
                      <a:pt x="1114" y="460"/>
                      <a:pt x="1109" y="480"/>
                      <a:pt x="1118" y="495"/>
                    </a:cubicBezTo>
                    <a:cubicBezTo>
                      <a:pt x="1128" y="510"/>
                      <a:pt x="1148" y="514"/>
                      <a:pt x="1163" y="505"/>
                    </a:cubicBezTo>
                    <a:cubicBezTo>
                      <a:pt x="1399" y="356"/>
                      <a:pt x="1399" y="356"/>
                      <a:pt x="1399" y="356"/>
                    </a:cubicBezTo>
                    <a:cubicBezTo>
                      <a:pt x="1409" y="350"/>
                      <a:pt x="1415" y="339"/>
                      <a:pt x="1414" y="328"/>
                    </a:cubicBezTo>
                    <a:cubicBezTo>
                      <a:pt x="1414" y="317"/>
                      <a:pt x="1408" y="306"/>
                      <a:pt x="1398" y="301"/>
                    </a:cubicBezTo>
                    <a:cubicBezTo>
                      <a:pt x="880" y="6"/>
                      <a:pt x="880" y="6"/>
                      <a:pt x="880" y="6"/>
                    </a:cubicBezTo>
                    <a:cubicBezTo>
                      <a:pt x="870" y="0"/>
                      <a:pt x="857" y="1"/>
                      <a:pt x="847" y="7"/>
                    </a:cubicBezTo>
                    <a:cubicBezTo>
                      <a:pt x="515" y="216"/>
                      <a:pt x="515" y="216"/>
                      <a:pt x="515" y="216"/>
                    </a:cubicBezTo>
                    <a:cubicBezTo>
                      <a:pt x="514" y="216"/>
                      <a:pt x="514" y="216"/>
                      <a:pt x="514" y="217"/>
                    </a:cubicBezTo>
                    <a:cubicBezTo>
                      <a:pt x="348" y="321"/>
                      <a:pt x="348" y="321"/>
                      <a:pt x="348" y="321"/>
                    </a:cubicBezTo>
                    <a:cubicBezTo>
                      <a:pt x="348" y="321"/>
                      <a:pt x="348" y="321"/>
                      <a:pt x="348" y="321"/>
                    </a:cubicBezTo>
                    <a:cubicBezTo>
                      <a:pt x="15" y="531"/>
                      <a:pt x="15" y="531"/>
                      <a:pt x="15" y="531"/>
                    </a:cubicBezTo>
                    <a:cubicBezTo>
                      <a:pt x="5" y="537"/>
                      <a:pt x="0" y="548"/>
                      <a:pt x="0" y="559"/>
                    </a:cubicBezTo>
                    <a:cubicBezTo>
                      <a:pt x="0" y="570"/>
                      <a:pt x="6" y="580"/>
                      <a:pt x="16" y="586"/>
                    </a:cubicBezTo>
                    <a:cubicBezTo>
                      <a:pt x="534" y="880"/>
                      <a:pt x="534" y="880"/>
                      <a:pt x="534" y="880"/>
                    </a:cubicBezTo>
                    <a:cubicBezTo>
                      <a:pt x="539" y="883"/>
                      <a:pt x="545" y="885"/>
                      <a:pt x="550" y="885"/>
                    </a:cubicBezTo>
                    <a:cubicBezTo>
                      <a:pt x="556" y="885"/>
                      <a:pt x="562" y="883"/>
                      <a:pt x="567" y="880"/>
                    </a:cubicBezTo>
                    <a:cubicBezTo>
                      <a:pt x="804" y="731"/>
                      <a:pt x="804" y="731"/>
                      <a:pt x="804" y="731"/>
                    </a:cubicBezTo>
                    <a:cubicBezTo>
                      <a:pt x="819" y="721"/>
                      <a:pt x="824" y="701"/>
                      <a:pt x="814" y="686"/>
                    </a:cubicBezTo>
                    <a:cubicBezTo>
                      <a:pt x="805" y="671"/>
                      <a:pt x="785" y="667"/>
                      <a:pt x="770" y="676"/>
                    </a:cubicBezTo>
                    <a:cubicBezTo>
                      <a:pt x="549" y="815"/>
                      <a:pt x="549" y="815"/>
                      <a:pt x="549" y="815"/>
                    </a:cubicBezTo>
                    <a:cubicBezTo>
                      <a:pt x="94" y="557"/>
                      <a:pt x="94" y="557"/>
                      <a:pt x="94" y="557"/>
                    </a:cubicBezTo>
                    <a:cubicBezTo>
                      <a:pt x="366" y="386"/>
                      <a:pt x="366" y="386"/>
                      <a:pt x="366" y="386"/>
                    </a:cubicBezTo>
                    <a:cubicBezTo>
                      <a:pt x="851" y="662"/>
                      <a:pt x="851" y="662"/>
                      <a:pt x="851" y="662"/>
                    </a:cubicBezTo>
                    <a:cubicBezTo>
                      <a:pt x="851" y="1027"/>
                      <a:pt x="851" y="1027"/>
                      <a:pt x="851" y="1027"/>
                    </a:cubicBezTo>
                    <a:cubicBezTo>
                      <a:pt x="851" y="1039"/>
                      <a:pt x="857" y="1049"/>
                      <a:pt x="868" y="1055"/>
                    </a:cubicBezTo>
                    <a:cubicBezTo>
                      <a:pt x="872" y="1058"/>
                      <a:pt x="878" y="1059"/>
                      <a:pt x="883" y="1059"/>
                    </a:cubicBezTo>
                    <a:cubicBezTo>
                      <a:pt x="889" y="1059"/>
                      <a:pt x="895" y="1057"/>
                      <a:pt x="900" y="1054"/>
                    </a:cubicBezTo>
                    <a:cubicBezTo>
                      <a:pt x="1067" y="949"/>
                      <a:pt x="1067" y="949"/>
                      <a:pt x="1067" y="949"/>
                    </a:cubicBezTo>
                    <a:cubicBezTo>
                      <a:pt x="1076" y="943"/>
                      <a:pt x="1082" y="933"/>
                      <a:pt x="1082" y="922"/>
                    </a:cubicBezTo>
                    <a:cubicBezTo>
                      <a:pt x="1082" y="538"/>
                      <a:pt x="1082" y="538"/>
                      <a:pt x="1082" y="538"/>
                    </a:cubicBezTo>
                    <a:cubicBezTo>
                      <a:pt x="1082" y="538"/>
                      <a:pt x="1081" y="538"/>
                      <a:pt x="1081" y="538"/>
                    </a:cubicBezTo>
                    <a:cubicBezTo>
                      <a:pt x="1081" y="537"/>
                      <a:pt x="1081" y="535"/>
                      <a:pt x="1081" y="534"/>
                    </a:cubicBezTo>
                    <a:close/>
                    <a:moveTo>
                      <a:pt x="915" y="969"/>
                    </a:moveTo>
                    <a:cubicBezTo>
                      <a:pt x="915" y="643"/>
                      <a:pt x="915" y="643"/>
                      <a:pt x="915" y="643"/>
                    </a:cubicBezTo>
                    <a:cubicBezTo>
                      <a:pt x="915" y="631"/>
                      <a:pt x="909" y="621"/>
                      <a:pt x="899" y="615"/>
                    </a:cubicBezTo>
                    <a:cubicBezTo>
                      <a:pt x="427" y="347"/>
                      <a:pt x="427" y="347"/>
                      <a:pt x="427" y="347"/>
                    </a:cubicBezTo>
                    <a:cubicBezTo>
                      <a:pt x="532" y="281"/>
                      <a:pt x="532" y="281"/>
                      <a:pt x="532" y="281"/>
                    </a:cubicBezTo>
                    <a:cubicBezTo>
                      <a:pt x="987" y="540"/>
                      <a:pt x="987" y="540"/>
                      <a:pt x="987" y="540"/>
                    </a:cubicBezTo>
                    <a:cubicBezTo>
                      <a:pt x="947" y="565"/>
                      <a:pt x="947" y="565"/>
                      <a:pt x="947" y="565"/>
                    </a:cubicBezTo>
                    <a:cubicBezTo>
                      <a:pt x="932" y="574"/>
                      <a:pt x="928" y="594"/>
                      <a:pt x="937" y="609"/>
                    </a:cubicBezTo>
                    <a:cubicBezTo>
                      <a:pt x="943" y="618"/>
                      <a:pt x="954" y="624"/>
                      <a:pt x="964" y="624"/>
                    </a:cubicBezTo>
                    <a:cubicBezTo>
                      <a:pt x="970" y="624"/>
                      <a:pt x="976" y="622"/>
                      <a:pt x="981" y="619"/>
                    </a:cubicBezTo>
                    <a:cubicBezTo>
                      <a:pt x="1018" y="596"/>
                      <a:pt x="1018" y="596"/>
                      <a:pt x="1018" y="596"/>
                    </a:cubicBezTo>
                    <a:cubicBezTo>
                      <a:pt x="1018" y="905"/>
                      <a:pt x="1018" y="905"/>
                      <a:pt x="1018" y="905"/>
                    </a:cubicBezTo>
                    <a:lnTo>
                      <a:pt x="915" y="969"/>
                    </a:lnTo>
                    <a:close/>
                    <a:moveTo>
                      <a:pt x="915" y="969"/>
                    </a:moveTo>
                    <a:cubicBezTo>
                      <a:pt x="915" y="969"/>
                      <a:pt x="915" y="969"/>
                      <a:pt x="915" y="96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9" name="Freeform 6">
                <a:extLst>
                  <a:ext uri="{FF2B5EF4-FFF2-40B4-BE49-F238E27FC236}">
                    <a16:creationId xmlns:a16="http://schemas.microsoft.com/office/drawing/2014/main" id="{B8A02A31-7E63-40D6-B2F7-A1F59EAE4DD0}"/>
                  </a:ext>
                </a:extLst>
              </p:cNvPr>
              <p:cNvSpPr>
                <a:spLocks noEditPoints="1"/>
              </p:cNvSpPr>
              <p:nvPr/>
            </p:nvSpPr>
            <p:spPr bwMode="auto">
              <a:xfrm>
                <a:off x="4035" y="2055"/>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0" name="Freeform 7">
                <a:extLst>
                  <a:ext uri="{FF2B5EF4-FFF2-40B4-BE49-F238E27FC236}">
                    <a16:creationId xmlns:a16="http://schemas.microsoft.com/office/drawing/2014/main" id="{EAB09551-CD4F-4D63-B814-C6F630E3FE5B}"/>
                  </a:ext>
                </a:extLst>
              </p:cNvPr>
              <p:cNvSpPr>
                <a:spLocks noEditPoints="1"/>
              </p:cNvSpPr>
              <p:nvPr/>
            </p:nvSpPr>
            <p:spPr bwMode="auto">
              <a:xfrm>
                <a:off x="3494" y="2167"/>
                <a:ext cx="402" cy="176"/>
              </a:xfrm>
              <a:custGeom>
                <a:avLst/>
                <a:gdLst>
                  <a:gd name="T0" fmla="*/ 775 w 829"/>
                  <a:gd name="T1" fmla="*/ 154 h 363"/>
                  <a:gd name="T2" fmla="*/ 554 w 829"/>
                  <a:gd name="T3" fmla="*/ 293 h 363"/>
                  <a:gd name="T4" fmla="*/ 53 w 829"/>
                  <a:gd name="T5" fmla="*/ 8 h 363"/>
                  <a:gd name="T6" fmla="*/ 9 w 829"/>
                  <a:gd name="T7" fmla="*/ 20 h 363"/>
                  <a:gd name="T8" fmla="*/ 21 w 829"/>
                  <a:gd name="T9" fmla="*/ 64 h 363"/>
                  <a:gd name="T10" fmla="*/ 539 w 829"/>
                  <a:gd name="T11" fmla="*/ 358 h 363"/>
                  <a:gd name="T12" fmla="*/ 555 w 829"/>
                  <a:gd name="T13" fmla="*/ 363 h 363"/>
                  <a:gd name="T14" fmla="*/ 572 w 829"/>
                  <a:gd name="T15" fmla="*/ 358 h 363"/>
                  <a:gd name="T16" fmla="*/ 809 w 829"/>
                  <a:gd name="T17" fmla="*/ 208 h 363"/>
                  <a:gd name="T18" fmla="*/ 819 w 829"/>
                  <a:gd name="T19" fmla="*/ 164 h 363"/>
                  <a:gd name="T20" fmla="*/ 775 w 829"/>
                  <a:gd name="T21" fmla="*/ 154 h 363"/>
                  <a:gd name="T22" fmla="*/ 775 w 829"/>
                  <a:gd name="T23" fmla="*/ 154 h 363"/>
                  <a:gd name="T24" fmla="*/ 775 w 829"/>
                  <a:gd name="T25" fmla="*/ 15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3">
                    <a:moveTo>
                      <a:pt x="775" y="154"/>
                    </a:moveTo>
                    <a:cubicBezTo>
                      <a:pt x="554" y="293"/>
                      <a:pt x="554" y="293"/>
                      <a:pt x="554" y="293"/>
                    </a:cubicBezTo>
                    <a:cubicBezTo>
                      <a:pt x="53" y="8"/>
                      <a:pt x="53" y="8"/>
                      <a:pt x="53" y="8"/>
                    </a:cubicBezTo>
                    <a:cubicBezTo>
                      <a:pt x="37" y="0"/>
                      <a:pt x="18" y="5"/>
                      <a:pt x="9" y="20"/>
                    </a:cubicBezTo>
                    <a:cubicBezTo>
                      <a:pt x="0" y="36"/>
                      <a:pt x="6" y="55"/>
                      <a:pt x="21" y="64"/>
                    </a:cubicBezTo>
                    <a:cubicBezTo>
                      <a:pt x="539" y="358"/>
                      <a:pt x="539" y="358"/>
                      <a:pt x="539" y="358"/>
                    </a:cubicBezTo>
                    <a:cubicBezTo>
                      <a:pt x="544" y="361"/>
                      <a:pt x="550" y="363"/>
                      <a:pt x="555" y="363"/>
                    </a:cubicBezTo>
                    <a:cubicBezTo>
                      <a:pt x="561" y="363"/>
                      <a:pt x="567" y="361"/>
                      <a:pt x="572" y="358"/>
                    </a:cubicBezTo>
                    <a:cubicBezTo>
                      <a:pt x="809" y="208"/>
                      <a:pt x="809" y="208"/>
                      <a:pt x="809" y="208"/>
                    </a:cubicBezTo>
                    <a:cubicBezTo>
                      <a:pt x="824" y="199"/>
                      <a:pt x="829" y="179"/>
                      <a:pt x="819" y="164"/>
                    </a:cubicBezTo>
                    <a:cubicBezTo>
                      <a:pt x="810" y="149"/>
                      <a:pt x="790" y="145"/>
                      <a:pt x="775" y="154"/>
                    </a:cubicBezTo>
                    <a:close/>
                    <a:moveTo>
                      <a:pt x="775" y="154"/>
                    </a:moveTo>
                    <a:cubicBezTo>
                      <a:pt x="775" y="154"/>
                      <a:pt x="775" y="154"/>
                      <a:pt x="775" y="154"/>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1" name="Freeform 8">
                <a:extLst>
                  <a:ext uri="{FF2B5EF4-FFF2-40B4-BE49-F238E27FC236}">
                    <a16:creationId xmlns:a16="http://schemas.microsoft.com/office/drawing/2014/main" id="{87183AAB-6A9B-4FBE-9F39-78BAE0526F79}"/>
                  </a:ext>
                </a:extLst>
              </p:cNvPr>
              <p:cNvSpPr>
                <a:spLocks noEditPoints="1"/>
              </p:cNvSpPr>
              <p:nvPr/>
            </p:nvSpPr>
            <p:spPr bwMode="auto">
              <a:xfrm>
                <a:off x="4035" y="2117"/>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2" name="Freeform 9">
                <a:extLst>
                  <a:ext uri="{FF2B5EF4-FFF2-40B4-BE49-F238E27FC236}">
                    <a16:creationId xmlns:a16="http://schemas.microsoft.com/office/drawing/2014/main" id="{970DBA9E-FB85-4CE3-8A0B-F05CC07F7A06}"/>
                  </a:ext>
                </a:extLst>
              </p:cNvPr>
              <p:cNvSpPr>
                <a:spLocks noEditPoints="1"/>
              </p:cNvSpPr>
              <p:nvPr/>
            </p:nvSpPr>
            <p:spPr bwMode="auto">
              <a:xfrm>
                <a:off x="3494" y="2228"/>
                <a:ext cx="402" cy="178"/>
              </a:xfrm>
              <a:custGeom>
                <a:avLst/>
                <a:gdLst>
                  <a:gd name="T0" fmla="*/ 775 w 829"/>
                  <a:gd name="T1" fmla="*/ 155 h 364"/>
                  <a:gd name="T2" fmla="*/ 554 w 829"/>
                  <a:gd name="T3" fmla="*/ 294 h 364"/>
                  <a:gd name="T4" fmla="*/ 53 w 829"/>
                  <a:gd name="T5" fmla="*/ 9 h 364"/>
                  <a:gd name="T6" fmla="*/ 9 w 829"/>
                  <a:gd name="T7" fmla="*/ 21 h 364"/>
                  <a:gd name="T8" fmla="*/ 21 w 829"/>
                  <a:gd name="T9" fmla="*/ 65 h 364"/>
                  <a:gd name="T10" fmla="*/ 539 w 829"/>
                  <a:gd name="T11" fmla="*/ 359 h 364"/>
                  <a:gd name="T12" fmla="*/ 555 w 829"/>
                  <a:gd name="T13" fmla="*/ 364 h 364"/>
                  <a:gd name="T14" fmla="*/ 572 w 829"/>
                  <a:gd name="T15" fmla="*/ 359 h 364"/>
                  <a:gd name="T16" fmla="*/ 809 w 829"/>
                  <a:gd name="T17" fmla="*/ 210 h 364"/>
                  <a:gd name="T18" fmla="*/ 819 w 829"/>
                  <a:gd name="T19" fmla="*/ 165 h 364"/>
                  <a:gd name="T20" fmla="*/ 775 w 829"/>
                  <a:gd name="T21" fmla="*/ 155 h 364"/>
                  <a:gd name="T22" fmla="*/ 775 w 829"/>
                  <a:gd name="T23" fmla="*/ 155 h 364"/>
                  <a:gd name="T24" fmla="*/ 775 w 829"/>
                  <a:gd name="T25" fmla="*/ 1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4">
                    <a:moveTo>
                      <a:pt x="775" y="155"/>
                    </a:moveTo>
                    <a:cubicBezTo>
                      <a:pt x="554" y="294"/>
                      <a:pt x="554" y="294"/>
                      <a:pt x="554" y="294"/>
                    </a:cubicBezTo>
                    <a:cubicBezTo>
                      <a:pt x="53" y="9"/>
                      <a:pt x="53" y="9"/>
                      <a:pt x="53" y="9"/>
                    </a:cubicBezTo>
                    <a:cubicBezTo>
                      <a:pt x="37" y="0"/>
                      <a:pt x="18" y="6"/>
                      <a:pt x="9" y="21"/>
                    </a:cubicBezTo>
                    <a:cubicBezTo>
                      <a:pt x="0" y="37"/>
                      <a:pt x="6" y="56"/>
                      <a:pt x="21" y="65"/>
                    </a:cubicBezTo>
                    <a:cubicBezTo>
                      <a:pt x="539" y="359"/>
                      <a:pt x="539" y="359"/>
                      <a:pt x="539" y="359"/>
                    </a:cubicBezTo>
                    <a:cubicBezTo>
                      <a:pt x="544" y="362"/>
                      <a:pt x="550" y="364"/>
                      <a:pt x="555" y="364"/>
                    </a:cubicBezTo>
                    <a:cubicBezTo>
                      <a:pt x="561" y="364"/>
                      <a:pt x="567" y="362"/>
                      <a:pt x="572" y="359"/>
                    </a:cubicBezTo>
                    <a:cubicBezTo>
                      <a:pt x="809" y="210"/>
                      <a:pt x="809" y="210"/>
                      <a:pt x="809" y="210"/>
                    </a:cubicBezTo>
                    <a:cubicBezTo>
                      <a:pt x="824" y="200"/>
                      <a:pt x="829" y="180"/>
                      <a:pt x="819" y="165"/>
                    </a:cubicBezTo>
                    <a:cubicBezTo>
                      <a:pt x="810" y="150"/>
                      <a:pt x="790" y="146"/>
                      <a:pt x="775" y="155"/>
                    </a:cubicBezTo>
                    <a:close/>
                    <a:moveTo>
                      <a:pt x="775" y="155"/>
                    </a:moveTo>
                    <a:cubicBezTo>
                      <a:pt x="775" y="155"/>
                      <a:pt x="775" y="155"/>
                      <a:pt x="775" y="155"/>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3" name="Freeform 10">
                <a:extLst>
                  <a:ext uri="{FF2B5EF4-FFF2-40B4-BE49-F238E27FC236}">
                    <a16:creationId xmlns:a16="http://schemas.microsoft.com/office/drawing/2014/main" id="{BB07FDAC-FAD9-4E7F-8E78-AE9191D6E6FD}"/>
                  </a:ext>
                </a:extLst>
              </p:cNvPr>
              <p:cNvSpPr>
                <a:spLocks noEditPoints="1"/>
              </p:cNvSpPr>
              <p:nvPr/>
            </p:nvSpPr>
            <p:spPr bwMode="auto">
              <a:xfrm>
                <a:off x="4035" y="2179"/>
                <a:ext cx="150" cy="106"/>
              </a:xfrm>
              <a:custGeom>
                <a:avLst/>
                <a:gdLst>
                  <a:gd name="T0" fmla="*/ 256 w 310"/>
                  <a:gd name="T1" fmla="*/ 9 h 218"/>
                  <a:gd name="T2" fmla="*/ 19 w 310"/>
                  <a:gd name="T3" fmla="*/ 159 h 218"/>
                  <a:gd name="T4" fmla="*/ 9 w 310"/>
                  <a:gd name="T5" fmla="*/ 203 h 218"/>
                  <a:gd name="T6" fmla="*/ 37 w 310"/>
                  <a:gd name="T7" fmla="*/ 218 h 218"/>
                  <a:gd name="T8" fmla="*/ 54 w 310"/>
                  <a:gd name="T9" fmla="*/ 213 h 218"/>
                  <a:gd name="T10" fmla="*/ 290 w 310"/>
                  <a:gd name="T11" fmla="*/ 64 h 218"/>
                  <a:gd name="T12" fmla="*/ 300 w 310"/>
                  <a:gd name="T13" fmla="*/ 20 h 218"/>
                  <a:gd name="T14" fmla="*/ 256 w 310"/>
                  <a:gd name="T15" fmla="*/ 9 h 218"/>
                  <a:gd name="T16" fmla="*/ 256 w 310"/>
                  <a:gd name="T17" fmla="*/ 9 h 218"/>
                  <a:gd name="T18" fmla="*/ 256 w 310"/>
                  <a:gd name="T19" fmla="*/ 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256" y="9"/>
                    </a:moveTo>
                    <a:cubicBezTo>
                      <a:pt x="19" y="159"/>
                      <a:pt x="19" y="159"/>
                      <a:pt x="19" y="159"/>
                    </a:cubicBezTo>
                    <a:cubicBezTo>
                      <a:pt x="5" y="168"/>
                      <a:pt x="0" y="188"/>
                      <a:pt x="9" y="203"/>
                    </a:cubicBezTo>
                    <a:cubicBezTo>
                      <a:pt x="16" y="212"/>
                      <a:pt x="26" y="218"/>
                      <a:pt x="37" y="218"/>
                    </a:cubicBezTo>
                    <a:cubicBezTo>
                      <a:pt x="42" y="218"/>
                      <a:pt x="48" y="216"/>
                      <a:pt x="54" y="213"/>
                    </a:cubicBezTo>
                    <a:cubicBezTo>
                      <a:pt x="290" y="64"/>
                      <a:pt x="290" y="64"/>
                      <a:pt x="290" y="64"/>
                    </a:cubicBezTo>
                    <a:cubicBezTo>
                      <a:pt x="305" y="54"/>
                      <a:pt x="310" y="34"/>
                      <a:pt x="300" y="20"/>
                    </a:cubicBezTo>
                    <a:cubicBezTo>
                      <a:pt x="291" y="5"/>
                      <a:pt x="271" y="0"/>
                      <a:pt x="256" y="9"/>
                    </a:cubicBezTo>
                    <a:close/>
                    <a:moveTo>
                      <a:pt x="256" y="9"/>
                    </a:moveTo>
                    <a:cubicBezTo>
                      <a:pt x="256" y="9"/>
                      <a:pt x="256" y="9"/>
                      <a:pt x="256" y="9"/>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4" name="Freeform 11">
                <a:extLst>
                  <a:ext uri="{FF2B5EF4-FFF2-40B4-BE49-F238E27FC236}">
                    <a16:creationId xmlns:a16="http://schemas.microsoft.com/office/drawing/2014/main" id="{270AD5D0-C8B5-49A0-829A-A442326C9C74}"/>
                  </a:ext>
                </a:extLst>
              </p:cNvPr>
              <p:cNvSpPr>
                <a:spLocks noEditPoints="1"/>
              </p:cNvSpPr>
              <p:nvPr/>
            </p:nvSpPr>
            <p:spPr bwMode="auto">
              <a:xfrm>
                <a:off x="3494" y="2291"/>
                <a:ext cx="402" cy="177"/>
              </a:xfrm>
              <a:custGeom>
                <a:avLst/>
                <a:gdLst>
                  <a:gd name="T0" fmla="*/ 775 w 829"/>
                  <a:gd name="T1" fmla="*/ 154 h 363"/>
                  <a:gd name="T2" fmla="*/ 554 w 829"/>
                  <a:gd name="T3" fmla="*/ 293 h 363"/>
                  <a:gd name="T4" fmla="*/ 53 w 829"/>
                  <a:gd name="T5" fmla="*/ 8 h 363"/>
                  <a:gd name="T6" fmla="*/ 9 w 829"/>
                  <a:gd name="T7" fmla="*/ 20 h 363"/>
                  <a:gd name="T8" fmla="*/ 21 w 829"/>
                  <a:gd name="T9" fmla="*/ 64 h 363"/>
                  <a:gd name="T10" fmla="*/ 539 w 829"/>
                  <a:gd name="T11" fmla="*/ 358 h 363"/>
                  <a:gd name="T12" fmla="*/ 555 w 829"/>
                  <a:gd name="T13" fmla="*/ 363 h 363"/>
                  <a:gd name="T14" fmla="*/ 572 w 829"/>
                  <a:gd name="T15" fmla="*/ 358 h 363"/>
                  <a:gd name="T16" fmla="*/ 809 w 829"/>
                  <a:gd name="T17" fmla="*/ 209 h 363"/>
                  <a:gd name="T18" fmla="*/ 819 w 829"/>
                  <a:gd name="T19" fmla="*/ 164 h 363"/>
                  <a:gd name="T20" fmla="*/ 775 w 829"/>
                  <a:gd name="T21" fmla="*/ 154 h 363"/>
                  <a:gd name="T22" fmla="*/ 775 w 829"/>
                  <a:gd name="T23" fmla="*/ 154 h 363"/>
                  <a:gd name="T24" fmla="*/ 775 w 829"/>
                  <a:gd name="T25" fmla="*/ 15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363">
                    <a:moveTo>
                      <a:pt x="775" y="154"/>
                    </a:moveTo>
                    <a:cubicBezTo>
                      <a:pt x="554" y="293"/>
                      <a:pt x="554" y="293"/>
                      <a:pt x="554" y="293"/>
                    </a:cubicBezTo>
                    <a:cubicBezTo>
                      <a:pt x="53" y="8"/>
                      <a:pt x="53" y="8"/>
                      <a:pt x="53" y="8"/>
                    </a:cubicBezTo>
                    <a:cubicBezTo>
                      <a:pt x="37" y="0"/>
                      <a:pt x="18" y="5"/>
                      <a:pt x="9" y="20"/>
                    </a:cubicBezTo>
                    <a:cubicBezTo>
                      <a:pt x="0" y="36"/>
                      <a:pt x="6" y="55"/>
                      <a:pt x="21" y="64"/>
                    </a:cubicBezTo>
                    <a:cubicBezTo>
                      <a:pt x="539" y="358"/>
                      <a:pt x="539" y="358"/>
                      <a:pt x="539" y="358"/>
                    </a:cubicBezTo>
                    <a:cubicBezTo>
                      <a:pt x="544" y="361"/>
                      <a:pt x="550" y="363"/>
                      <a:pt x="555" y="363"/>
                    </a:cubicBezTo>
                    <a:cubicBezTo>
                      <a:pt x="561" y="363"/>
                      <a:pt x="567" y="361"/>
                      <a:pt x="572" y="358"/>
                    </a:cubicBezTo>
                    <a:cubicBezTo>
                      <a:pt x="809" y="209"/>
                      <a:pt x="809" y="209"/>
                      <a:pt x="809" y="209"/>
                    </a:cubicBezTo>
                    <a:cubicBezTo>
                      <a:pt x="824" y="199"/>
                      <a:pt x="829" y="179"/>
                      <a:pt x="819" y="164"/>
                    </a:cubicBezTo>
                    <a:cubicBezTo>
                      <a:pt x="810" y="149"/>
                      <a:pt x="790" y="145"/>
                      <a:pt x="775" y="154"/>
                    </a:cubicBezTo>
                    <a:close/>
                    <a:moveTo>
                      <a:pt x="775" y="154"/>
                    </a:moveTo>
                    <a:cubicBezTo>
                      <a:pt x="775" y="154"/>
                      <a:pt x="775" y="154"/>
                      <a:pt x="775" y="154"/>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5" name="TextBox 94">
              <a:extLst>
                <a:ext uri="{FF2B5EF4-FFF2-40B4-BE49-F238E27FC236}">
                  <a16:creationId xmlns:a16="http://schemas.microsoft.com/office/drawing/2014/main" id="{37C901E6-8760-47F6-9597-2A36074101F3}"/>
                </a:ext>
              </a:extLst>
            </p:cNvPr>
            <p:cNvSpPr txBox="1"/>
            <p:nvPr/>
          </p:nvSpPr>
          <p:spPr>
            <a:xfrm>
              <a:off x="1686077" y="5542792"/>
              <a:ext cx="1463705" cy="360412"/>
            </a:xfrm>
            <a:prstGeom prst="rect">
              <a:avLst/>
            </a:prstGeom>
            <a:noFill/>
          </p:spPr>
          <p:txBody>
            <a:bodyPr wrap="square" lIns="0" tIns="0" rIns="0" bIns="0" rtlCol="0">
              <a:noAutofit/>
            </a:bodyPr>
            <a:lstStyle/>
            <a:p>
              <a:pPr>
                <a:spcAft>
                  <a:spcPts val="600"/>
                </a:spcAft>
              </a:pPr>
              <a:r>
                <a:rPr lang="en-US" sz="1600">
                  <a:solidFill>
                    <a:schemeClr val="bg1"/>
                  </a:solidFill>
                </a:rPr>
                <a:t>Funding &amp; Investment</a:t>
              </a:r>
            </a:p>
          </p:txBody>
        </p:sp>
        <p:sp>
          <p:nvSpPr>
            <p:cNvPr id="96" name="TextBox 95">
              <a:extLst>
                <a:ext uri="{FF2B5EF4-FFF2-40B4-BE49-F238E27FC236}">
                  <a16:creationId xmlns:a16="http://schemas.microsoft.com/office/drawing/2014/main" id="{DDF6D3D9-2524-490D-9971-165CC2C1EB06}"/>
                </a:ext>
              </a:extLst>
            </p:cNvPr>
            <p:cNvSpPr txBox="1"/>
            <p:nvPr/>
          </p:nvSpPr>
          <p:spPr>
            <a:xfrm>
              <a:off x="5961982" y="5531127"/>
              <a:ext cx="1305505" cy="242374"/>
            </a:xfrm>
            <a:prstGeom prst="rect">
              <a:avLst/>
            </a:prstGeom>
            <a:noFill/>
          </p:spPr>
          <p:txBody>
            <a:bodyPr wrap="square" lIns="0" tIns="0" rIns="0" bIns="0" rtlCol="0">
              <a:noAutofit/>
            </a:bodyPr>
            <a:lstStyle/>
            <a:p>
              <a:pPr>
                <a:spcAft>
                  <a:spcPts val="600"/>
                </a:spcAft>
              </a:pPr>
              <a:r>
                <a:rPr lang="en-US" sz="1600">
                  <a:solidFill>
                    <a:schemeClr val="bg1"/>
                  </a:solidFill>
                </a:rPr>
                <a:t>Business Value</a:t>
              </a:r>
            </a:p>
          </p:txBody>
        </p:sp>
        <p:sp>
          <p:nvSpPr>
            <p:cNvPr id="140" name="TextBox 139">
              <a:extLst>
                <a:ext uri="{FF2B5EF4-FFF2-40B4-BE49-F238E27FC236}">
                  <a16:creationId xmlns:a16="http://schemas.microsoft.com/office/drawing/2014/main" id="{ECB0E587-CF89-4540-B032-0E23787DCC74}"/>
                </a:ext>
              </a:extLst>
            </p:cNvPr>
            <p:cNvSpPr txBox="1"/>
            <p:nvPr/>
          </p:nvSpPr>
          <p:spPr>
            <a:xfrm>
              <a:off x="9503760" y="5535215"/>
              <a:ext cx="1220088" cy="405968"/>
            </a:xfrm>
            <a:prstGeom prst="rect">
              <a:avLst/>
            </a:prstGeom>
            <a:noFill/>
          </p:spPr>
          <p:txBody>
            <a:bodyPr wrap="square" lIns="0" tIns="0" rIns="0" bIns="0" rtlCol="0">
              <a:noAutofit/>
            </a:bodyPr>
            <a:lstStyle/>
            <a:p>
              <a:pPr>
                <a:spcAft>
                  <a:spcPts val="600"/>
                </a:spcAft>
              </a:pPr>
              <a:r>
                <a:rPr lang="en-US" sz="1600">
                  <a:solidFill>
                    <a:schemeClr val="bg1"/>
                  </a:solidFill>
                </a:rPr>
                <a:t>Time Criticality</a:t>
              </a:r>
            </a:p>
          </p:txBody>
        </p:sp>
        <p:sp>
          <p:nvSpPr>
            <p:cNvPr id="141" name="TextBox 140">
              <a:extLst>
                <a:ext uri="{FF2B5EF4-FFF2-40B4-BE49-F238E27FC236}">
                  <a16:creationId xmlns:a16="http://schemas.microsoft.com/office/drawing/2014/main" id="{6AFB4E88-3AFC-4EDF-AA93-4208F5F9480F}"/>
                </a:ext>
              </a:extLst>
            </p:cNvPr>
            <p:cNvSpPr txBox="1"/>
            <p:nvPr/>
          </p:nvSpPr>
          <p:spPr>
            <a:xfrm>
              <a:off x="7747302" y="5541355"/>
              <a:ext cx="1276237" cy="403400"/>
            </a:xfrm>
            <a:prstGeom prst="rect">
              <a:avLst/>
            </a:prstGeom>
            <a:noFill/>
          </p:spPr>
          <p:txBody>
            <a:bodyPr wrap="square" lIns="0" tIns="0" rIns="0" bIns="0" rtlCol="0">
              <a:noAutofit/>
            </a:bodyPr>
            <a:lstStyle/>
            <a:p>
              <a:pPr>
                <a:spcAft>
                  <a:spcPts val="600"/>
                </a:spcAft>
              </a:pPr>
              <a:r>
                <a:rPr lang="en-US" sz="1600">
                  <a:solidFill>
                    <a:schemeClr val="bg1"/>
                  </a:solidFill>
                </a:rPr>
                <a:t>Risk Reduction</a:t>
              </a:r>
            </a:p>
          </p:txBody>
        </p:sp>
        <p:grpSp>
          <p:nvGrpSpPr>
            <p:cNvPr id="142" name="Group 141">
              <a:extLst>
                <a:ext uri="{FF2B5EF4-FFF2-40B4-BE49-F238E27FC236}">
                  <a16:creationId xmlns:a16="http://schemas.microsoft.com/office/drawing/2014/main" id="{B56BBD37-DB41-44E0-BA07-E180EE0456F5}"/>
                </a:ext>
              </a:extLst>
            </p:cNvPr>
            <p:cNvGrpSpPr/>
            <p:nvPr/>
          </p:nvGrpSpPr>
          <p:grpSpPr>
            <a:xfrm>
              <a:off x="2999346" y="5597538"/>
              <a:ext cx="376176" cy="358783"/>
              <a:chOff x="7265946" y="1613407"/>
              <a:chExt cx="219075" cy="214312"/>
            </a:xfrm>
          </p:grpSpPr>
          <p:sp>
            <p:nvSpPr>
              <p:cNvPr id="143" name="Freeform: Shape 260">
                <a:extLst>
                  <a:ext uri="{FF2B5EF4-FFF2-40B4-BE49-F238E27FC236}">
                    <a16:creationId xmlns:a16="http://schemas.microsoft.com/office/drawing/2014/main" id="{1D3B9302-F5FA-4439-9BF3-3A7979CD4431}"/>
                  </a:ext>
                </a:extLst>
              </p:cNvPr>
              <p:cNvSpPr/>
              <p:nvPr/>
            </p:nvSpPr>
            <p:spPr>
              <a:xfrm>
                <a:off x="7353575" y="1613407"/>
                <a:ext cx="38100" cy="38100"/>
              </a:xfrm>
              <a:custGeom>
                <a:avLst/>
                <a:gdLst>
                  <a:gd name="connsiteX0" fmla="*/ 21908 w 38100"/>
                  <a:gd name="connsiteY0" fmla="*/ 42863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2863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2863"/>
                    </a:moveTo>
                    <a:cubicBezTo>
                      <a:pt x="33338" y="42863"/>
                      <a:pt x="43815" y="33338"/>
                      <a:pt x="43815" y="21908"/>
                    </a:cubicBezTo>
                    <a:cubicBezTo>
                      <a:pt x="43815" y="10478"/>
                      <a:pt x="34290" y="0"/>
                      <a:pt x="21908" y="0"/>
                    </a:cubicBezTo>
                    <a:cubicBezTo>
                      <a:pt x="10478" y="0"/>
                      <a:pt x="0" y="9525"/>
                      <a:pt x="0" y="21908"/>
                    </a:cubicBezTo>
                    <a:cubicBezTo>
                      <a:pt x="0" y="34290"/>
                      <a:pt x="10478" y="42863"/>
                      <a:pt x="21908" y="42863"/>
                    </a:cubicBezTo>
                    <a:close/>
                  </a:path>
                </a:pathLst>
              </a:custGeom>
              <a:noFill/>
              <a:ln w="12700" cap="rnd">
                <a:solidFill>
                  <a:schemeClr val="bg1"/>
                </a:solidFill>
                <a:prstDash val="solid"/>
                <a:round/>
              </a:ln>
            </p:spPr>
            <p:txBody>
              <a:bodyPr rtlCol="0" anchor="ctr"/>
              <a:lstStyle/>
              <a:p>
                <a:endParaRPr lang="en-GB"/>
              </a:p>
            </p:txBody>
          </p:sp>
          <p:sp>
            <p:nvSpPr>
              <p:cNvPr id="144" name="Freeform: Shape 261">
                <a:extLst>
                  <a:ext uri="{FF2B5EF4-FFF2-40B4-BE49-F238E27FC236}">
                    <a16:creationId xmlns:a16="http://schemas.microsoft.com/office/drawing/2014/main" id="{71942647-0B0D-4C71-9C17-94DE83619EED}"/>
                  </a:ext>
                </a:extLst>
              </p:cNvPr>
              <p:cNvSpPr/>
              <p:nvPr/>
            </p:nvSpPr>
            <p:spPr>
              <a:xfrm>
                <a:off x="7332621" y="166579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4288"/>
                      <a:pt x="62865" y="0"/>
                      <a:pt x="42863" y="0"/>
                    </a:cubicBezTo>
                    <a:cubicBezTo>
                      <a:pt x="22860" y="0"/>
                      <a:pt x="4763" y="13335"/>
                      <a:pt x="0" y="33338"/>
                    </a:cubicBezTo>
                    <a:lnTo>
                      <a:pt x="85725" y="33338"/>
                    </a:lnTo>
                    <a:close/>
                  </a:path>
                </a:pathLst>
              </a:custGeom>
              <a:noFill/>
              <a:ln w="12700" cap="rnd">
                <a:solidFill>
                  <a:schemeClr val="bg1"/>
                </a:solidFill>
                <a:prstDash val="solid"/>
                <a:round/>
              </a:ln>
            </p:spPr>
            <p:txBody>
              <a:bodyPr rtlCol="0" anchor="ctr"/>
              <a:lstStyle/>
              <a:p>
                <a:endParaRPr lang="en-GB"/>
              </a:p>
            </p:txBody>
          </p:sp>
          <p:sp>
            <p:nvSpPr>
              <p:cNvPr id="145" name="Freeform: Shape 262">
                <a:extLst>
                  <a:ext uri="{FF2B5EF4-FFF2-40B4-BE49-F238E27FC236}">
                    <a16:creationId xmlns:a16="http://schemas.microsoft.com/office/drawing/2014/main" id="{D136CCED-1A33-46A0-BB72-38043373F8B9}"/>
                  </a:ext>
                </a:extLst>
              </p:cNvPr>
              <p:cNvSpPr/>
              <p:nvPr/>
            </p:nvSpPr>
            <p:spPr>
              <a:xfrm>
                <a:off x="7286900" y="1745804"/>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9525"/>
                      <a:pt x="34290" y="0"/>
                      <a:pt x="21908" y="0"/>
                    </a:cubicBezTo>
                    <a:cubicBezTo>
                      <a:pt x="10478" y="0"/>
                      <a:pt x="0" y="9525"/>
                      <a:pt x="0" y="21908"/>
                    </a:cubicBezTo>
                    <a:cubicBezTo>
                      <a:pt x="0" y="34290"/>
                      <a:pt x="10478" y="43815"/>
                      <a:pt x="21908" y="43815"/>
                    </a:cubicBezTo>
                    <a:close/>
                  </a:path>
                </a:pathLst>
              </a:custGeom>
              <a:noFill/>
              <a:ln w="12700" cap="rnd">
                <a:solidFill>
                  <a:schemeClr val="bg1"/>
                </a:solidFill>
                <a:prstDash val="solid"/>
                <a:round/>
              </a:ln>
            </p:spPr>
            <p:txBody>
              <a:bodyPr rtlCol="0" anchor="ctr"/>
              <a:lstStyle/>
              <a:p>
                <a:endParaRPr lang="en-GB"/>
              </a:p>
            </p:txBody>
          </p:sp>
          <p:sp>
            <p:nvSpPr>
              <p:cNvPr id="146" name="Freeform: Shape 263">
                <a:extLst>
                  <a:ext uri="{FF2B5EF4-FFF2-40B4-BE49-F238E27FC236}">
                    <a16:creationId xmlns:a16="http://schemas.microsoft.com/office/drawing/2014/main" id="{9877F033-A0A6-4B0D-B0CB-6530A0D435C5}"/>
                  </a:ext>
                </a:extLst>
              </p:cNvPr>
              <p:cNvSpPr/>
              <p:nvPr/>
            </p:nvSpPr>
            <p:spPr>
              <a:xfrm>
                <a:off x="7265946" y="179914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3335"/>
                      <a:pt x="62865" y="0"/>
                      <a:pt x="42863" y="0"/>
                    </a:cubicBezTo>
                    <a:cubicBezTo>
                      <a:pt x="22860" y="0"/>
                      <a:pt x="4763" y="13335"/>
                      <a:pt x="0" y="33338"/>
                    </a:cubicBezTo>
                    <a:lnTo>
                      <a:pt x="85725" y="33338"/>
                    </a:lnTo>
                    <a:close/>
                  </a:path>
                </a:pathLst>
              </a:custGeom>
              <a:noFill/>
              <a:ln w="12700" cap="rnd">
                <a:solidFill>
                  <a:schemeClr val="bg1"/>
                </a:solidFill>
                <a:prstDash val="solid"/>
                <a:round/>
              </a:ln>
            </p:spPr>
            <p:txBody>
              <a:bodyPr rtlCol="0" anchor="ctr"/>
              <a:lstStyle/>
              <a:p>
                <a:endParaRPr lang="en-GB"/>
              </a:p>
            </p:txBody>
          </p:sp>
          <p:sp>
            <p:nvSpPr>
              <p:cNvPr id="147" name="Freeform: Shape 264">
                <a:extLst>
                  <a:ext uri="{FF2B5EF4-FFF2-40B4-BE49-F238E27FC236}">
                    <a16:creationId xmlns:a16="http://schemas.microsoft.com/office/drawing/2014/main" id="{2A15C16F-827A-45EC-A93A-8E7ECB7B10A2}"/>
                  </a:ext>
                </a:extLst>
              </p:cNvPr>
              <p:cNvSpPr/>
              <p:nvPr/>
            </p:nvSpPr>
            <p:spPr>
              <a:xfrm>
                <a:off x="7420250" y="1745804"/>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9525"/>
                      <a:pt x="34290" y="0"/>
                      <a:pt x="21908" y="0"/>
                    </a:cubicBezTo>
                    <a:cubicBezTo>
                      <a:pt x="10478" y="0"/>
                      <a:pt x="0" y="9525"/>
                      <a:pt x="0" y="21908"/>
                    </a:cubicBezTo>
                    <a:cubicBezTo>
                      <a:pt x="0" y="34290"/>
                      <a:pt x="10478" y="43815"/>
                      <a:pt x="21908" y="43815"/>
                    </a:cubicBezTo>
                    <a:close/>
                  </a:path>
                </a:pathLst>
              </a:custGeom>
              <a:noFill/>
              <a:ln w="12700" cap="rnd">
                <a:solidFill>
                  <a:schemeClr val="bg1"/>
                </a:solidFill>
                <a:prstDash val="solid"/>
                <a:round/>
              </a:ln>
            </p:spPr>
            <p:txBody>
              <a:bodyPr rtlCol="0" anchor="ctr"/>
              <a:lstStyle/>
              <a:p>
                <a:endParaRPr lang="en-GB"/>
              </a:p>
            </p:txBody>
          </p:sp>
          <p:sp>
            <p:nvSpPr>
              <p:cNvPr id="148" name="Freeform: Shape 265">
                <a:extLst>
                  <a:ext uri="{FF2B5EF4-FFF2-40B4-BE49-F238E27FC236}">
                    <a16:creationId xmlns:a16="http://schemas.microsoft.com/office/drawing/2014/main" id="{F6FECC91-F1C6-4F74-8E5E-CBBFC59B5638}"/>
                  </a:ext>
                </a:extLst>
              </p:cNvPr>
              <p:cNvSpPr/>
              <p:nvPr/>
            </p:nvSpPr>
            <p:spPr>
              <a:xfrm>
                <a:off x="7399296" y="1799144"/>
                <a:ext cx="85725" cy="28575"/>
              </a:xfrm>
              <a:custGeom>
                <a:avLst/>
                <a:gdLst>
                  <a:gd name="connsiteX0" fmla="*/ 85725 w 85725"/>
                  <a:gd name="connsiteY0" fmla="*/ 33338 h 28575"/>
                  <a:gd name="connsiteX1" fmla="*/ 42863 w 85725"/>
                  <a:gd name="connsiteY1" fmla="*/ 0 h 28575"/>
                  <a:gd name="connsiteX2" fmla="*/ 0 w 85725"/>
                  <a:gd name="connsiteY2" fmla="*/ 33338 h 28575"/>
                  <a:gd name="connsiteX3" fmla="*/ 85725 w 8572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85725" h="28575">
                    <a:moveTo>
                      <a:pt x="85725" y="33338"/>
                    </a:moveTo>
                    <a:cubicBezTo>
                      <a:pt x="80963" y="13335"/>
                      <a:pt x="62865" y="0"/>
                      <a:pt x="42863" y="0"/>
                    </a:cubicBezTo>
                    <a:cubicBezTo>
                      <a:pt x="22860" y="0"/>
                      <a:pt x="4763" y="13335"/>
                      <a:pt x="0" y="33338"/>
                    </a:cubicBezTo>
                    <a:lnTo>
                      <a:pt x="85725" y="33338"/>
                    </a:lnTo>
                    <a:close/>
                  </a:path>
                </a:pathLst>
              </a:custGeom>
              <a:noFill/>
              <a:ln w="12700" cap="rnd">
                <a:solidFill>
                  <a:schemeClr val="bg1"/>
                </a:solidFill>
                <a:prstDash val="solid"/>
                <a:round/>
              </a:ln>
            </p:spPr>
            <p:txBody>
              <a:bodyPr rtlCol="0" anchor="ctr"/>
              <a:lstStyle/>
              <a:p>
                <a:endParaRPr lang="en-GB"/>
              </a:p>
            </p:txBody>
          </p:sp>
          <p:sp>
            <p:nvSpPr>
              <p:cNvPr id="149" name="Freeform: Shape 266">
                <a:extLst>
                  <a:ext uri="{FF2B5EF4-FFF2-40B4-BE49-F238E27FC236}">
                    <a16:creationId xmlns:a16="http://schemas.microsoft.com/office/drawing/2014/main" id="{C2FDE03B-D917-4C5F-B557-A15BE02FC871}"/>
                  </a:ext>
                </a:extLst>
              </p:cNvPr>
              <p:cNvSpPr/>
              <p:nvPr/>
            </p:nvSpPr>
            <p:spPr>
              <a:xfrm>
                <a:off x="7346908" y="1788666"/>
                <a:ext cx="57150" cy="9525"/>
              </a:xfrm>
              <a:custGeom>
                <a:avLst/>
                <a:gdLst>
                  <a:gd name="connsiteX0" fmla="*/ 57150 w 57150"/>
                  <a:gd name="connsiteY0" fmla="*/ 0 h 0"/>
                  <a:gd name="connsiteX1" fmla="*/ 0 w 57150"/>
                  <a:gd name="connsiteY1" fmla="*/ 0 h 0"/>
                </a:gdLst>
                <a:ahLst/>
                <a:cxnLst>
                  <a:cxn ang="0">
                    <a:pos x="connsiteX0" y="connsiteY0"/>
                  </a:cxn>
                  <a:cxn ang="0">
                    <a:pos x="connsiteX1" y="connsiteY1"/>
                  </a:cxn>
                </a:cxnLst>
                <a:rect l="l" t="t" r="r" b="b"/>
                <a:pathLst>
                  <a:path w="57150">
                    <a:moveTo>
                      <a:pt x="57150" y="0"/>
                    </a:moveTo>
                    <a:cubicBezTo>
                      <a:pt x="39053" y="7620"/>
                      <a:pt x="18097" y="7620"/>
                      <a:pt x="0" y="0"/>
                    </a:cubicBezTo>
                  </a:path>
                </a:pathLst>
              </a:custGeom>
              <a:noFill/>
              <a:ln w="12700" cap="rnd">
                <a:solidFill>
                  <a:schemeClr val="bg1"/>
                </a:solidFill>
                <a:prstDash val="solid"/>
                <a:round/>
              </a:ln>
            </p:spPr>
            <p:txBody>
              <a:bodyPr rtlCol="0" anchor="ctr"/>
              <a:lstStyle/>
              <a:p>
                <a:endParaRPr lang="en-GB"/>
              </a:p>
            </p:txBody>
          </p:sp>
          <p:sp>
            <p:nvSpPr>
              <p:cNvPr id="150" name="Freeform: Shape 267">
                <a:extLst>
                  <a:ext uri="{FF2B5EF4-FFF2-40B4-BE49-F238E27FC236}">
                    <a16:creationId xmlns:a16="http://schemas.microsoft.com/office/drawing/2014/main" id="{0ED29F86-F862-47B0-A41B-369BBAC1D74A}"/>
                  </a:ext>
                </a:extLst>
              </p:cNvPr>
              <p:cNvSpPr/>
              <p:nvPr/>
            </p:nvSpPr>
            <p:spPr>
              <a:xfrm>
                <a:off x="7418346" y="1655317"/>
                <a:ext cx="28575" cy="66675"/>
              </a:xfrm>
              <a:custGeom>
                <a:avLst/>
                <a:gdLst>
                  <a:gd name="connsiteX0" fmla="*/ 0 w 28575"/>
                  <a:gd name="connsiteY0" fmla="*/ 0 h 66675"/>
                  <a:gd name="connsiteX1" fmla="*/ 32385 w 28575"/>
                  <a:gd name="connsiteY1" fmla="*/ 72390 h 66675"/>
                </a:gdLst>
                <a:ahLst/>
                <a:cxnLst>
                  <a:cxn ang="0">
                    <a:pos x="connsiteX0" y="connsiteY0"/>
                  </a:cxn>
                  <a:cxn ang="0">
                    <a:pos x="connsiteX1" y="connsiteY1"/>
                  </a:cxn>
                </a:cxnLst>
                <a:rect l="l" t="t" r="r" b="b"/>
                <a:pathLst>
                  <a:path w="28575" h="66675">
                    <a:moveTo>
                      <a:pt x="0" y="0"/>
                    </a:moveTo>
                    <a:cubicBezTo>
                      <a:pt x="23813" y="16192"/>
                      <a:pt x="36195" y="43815"/>
                      <a:pt x="32385" y="72390"/>
                    </a:cubicBezTo>
                  </a:path>
                </a:pathLst>
              </a:custGeom>
              <a:noFill/>
              <a:ln w="12700" cap="rnd">
                <a:solidFill>
                  <a:schemeClr val="bg1"/>
                </a:solidFill>
                <a:prstDash val="solid"/>
                <a:round/>
              </a:ln>
            </p:spPr>
            <p:txBody>
              <a:bodyPr rtlCol="0" anchor="ctr"/>
              <a:lstStyle/>
              <a:p>
                <a:endParaRPr lang="en-GB"/>
              </a:p>
            </p:txBody>
          </p:sp>
          <p:sp>
            <p:nvSpPr>
              <p:cNvPr id="151" name="Freeform: Shape 268">
                <a:extLst>
                  <a:ext uri="{FF2B5EF4-FFF2-40B4-BE49-F238E27FC236}">
                    <a16:creationId xmlns:a16="http://schemas.microsoft.com/office/drawing/2014/main" id="{90E0DD3A-AA4D-493E-BF24-A6B9350323A5}"/>
                  </a:ext>
                </a:extLst>
              </p:cNvPr>
              <p:cNvSpPr/>
              <p:nvPr/>
            </p:nvSpPr>
            <p:spPr>
              <a:xfrm>
                <a:off x="7299555" y="1655317"/>
                <a:ext cx="28575" cy="66675"/>
              </a:xfrm>
              <a:custGeom>
                <a:avLst/>
                <a:gdLst>
                  <a:gd name="connsiteX0" fmla="*/ 33065 w 28575"/>
                  <a:gd name="connsiteY0" fmla="*/ 0 h 66675"/>
                  <a:gd name="connsiteX1" fmla="*/ 680 w 28575"/>
                  <a:gd name="connsiteY1" fmla="*/ 72390 h 66675"/>
                </a:gdLst>
                <a:ahLst/>
                <a:cxnLst>
                  <a:cxn ang="0">
                    <a:pos x="connsiteX0" y="connsiteY0"/>
                  </a:cxn>
                  <a:cxn ang="0">
                    <a:pos x="connsiteX1" y="connsiteY1"/>
                  </a:cxn>
                </a:cxnLst>
                <a:rect l="l" t="t" r="r" b="b"/>
                <a:pathLst>
                  <a:path w="28575" h="66675">
                    <a:moveTo>
                      <a:pt x="33065" y="0"/>
                    </a:moveTo>
                    <a:cubicBezTo>
                      <a:pt x="9253" y="16192"/>
                      <a:pt x="-3130" y="43815"/>
                      <a:pt x="680" y="72390"/>
                    </a:cubicBezTo>
                  </a:path>
                </a:pathLst>
              </a:custGeom>
              <a:noFill/>
              <a:ln w="12700" cap="rnd">
                <a:solidFill>
                  <a:schemeClr val="bg1"/>
                </a:solidFill>
                <a:prstDash val="solid"/>
                <a:round/>
              </a:ln>
            </p:spPr>
            <p:txBody>
              <a:bodyPr rtlCol="0" anchor="ctr"/>
              <a:lstStyle/>
              <a:p>
                <a:endParaRPr lang="en-GB"/>
              </a:p>
            </p:txBody>
          </p:sp>
        </p:grpSp>
        <p:grpSp>
          <p:nvGrpSpPr>
            <p:cNvPr id="152" name="Group 151">
              <a:extLst>
                <a:ext uri="{FF2B5EF4-FFF2-40B4-BE49-F238E27FC236}">
                  <a16:creationId xmlns:a16="http://schemas.microsoft.com/office/drawing/2014/main" id="{C763661E-7F19-4158-80B2-25324084D42D}"/>
                </a:ext>
              </a:extLst>
            </p:cNvPr>
            <p:cNvGrpSpPr/>
            <p:nvPr/>
          </p:nvGrpSpPr>
          <p:grpSpPr>
            <a:xfrm>
              <a:off x="7134927" y="5581025"/>
              <a:ext cx="365760" cy="365760"/>
              <a:chOff x="3999410" y="3609762"/>
              <a:chExt cx="190500" cy="219075"/>
            </a:xfrm>
          </p:grpSpPr>
          <p:sp>
            <p:nvSpPr>
              <p:cNvPr id="153" name="Freeform: Shape 392">
                <a:extLst>
                  <a:ext uri="{FF2B5EF4-FFF2-40B4-BE49-F238E27FC236}">
                    <a16:creationId xmlns:a16="http://schemas.microsoft.com/office/drawing/2014/main" id="{E4456D3E-2943-49DF-9A9E-9FAE8F480AE6}"/>
                  </a:ext>
                </a:extLst>
              </p:cNvPr>
              <p:cNvSpPr/>
              <p:nvPr/>
            </p:nvSpPr>
            <p:spPr>
              <a:xfrm>
                <a:off x="3999410" y="3609762"/>
                <a:ext cx="190500" cy="219075"/>
              </a:xfrm>
              <a:custGeom>
                <a:avLst/>
                <a:gdLst>
                  <a:gd name="connsiteX0" fmla="*/ 0 w 190500"/>
                  <a:gd name="connsiteY0" fmla="*/ 31433 h 219075"/>
                  <a:gd name="connsiteX1" fmla="*/ 0 w 190500"/>
                  <a:gd name="connsiteY1" fmla="*/ 103823 h 219075"/>
                  <a:gd name="connsiteX2" fmla="*/ 78105 w 190500"/>
                  <a:gd name="connsiteY2" fmla="*/ 213360 h 219075"/>
                  <a:gd name="connsiteX3" fmla="*/ 88582 w 190500"/>
                  <a:gd name="connsiteY3" fmla="*/ 217170 h 219075"/>
                  <a:gd name="connsiteX4" fmla="*/ 110490 w 190500"/>
                  <a:gd name="connsiteY4" fmla="*/ 217170 h 219075"/>
                  <a:gd name="connsiteX5" fmla="*/ 120968 w 190500"/>
                  <a:gd name="connsiteY5" fmla="*/ 213360 h 219075"/>
                  <a:gd name="connsiteX6" fmla="*/ 199072 w 190500"/>
                  <a:gd name="connsiteY6" fmla="*/ 103823 h 219075"/>
                  <a:gd name="connsiteX7" fmla="*/ 199072 w 190500"/>
                  <a:gd name="connsiteY7" fmla="*/ 31433 h 219075"/>
                  <a:gd name="connsiteX8" fmla="*/ 190500 w 190500"/>
                  <a:gd name="connsiteY8" fmla="*/ 18098 h 219075"/>
                  <a:gd name="connsiteX9" fmla="*/ 99060 w 190500"/>
                  <a:gd name="connsiteY9" fmla="*/ 0 h 219075"/>
                  <a:gd name="connsiteX10" fmla="*/ 7620 w 190500"/>
                  <a:gd name="connsiteY10" fmla="*/ 18098 h 219075"/>
                  <a:gd name="connsiteX11" fmla="*/ 0 w 190500"/>
                  <a:gd name="connsiteY11" fmla="*/ 31433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19075">
                    <a:moveTo>
                      <a:pt x="0" y="31433"/>
                    </a:moveTo>
                    <a:lnTo>
                      <a:pt x="0" y="103823"/>
                    </a:lnTo>
                    <a:cubicBezTo>
                      <a:pt x="953" y="153353"/>
                      <a:pt x="31432" y="197168"/>
                      <a:pt x="78105" y="213360"/>
                    </a:cubicBezTo>
                    <a:lnTo>
                      <a:pt x="88582" y="217170"/>
                    </a:lnTo>
                    <a:cubicBezTo>
                      <a:pt x="95250" y="220028"/>
                      <a:pt x="103822" y="220028"/>
                      <a:pt x="110490" y="217170"/>
                    </a:cubicBezTo>
                    <a:lnTo>
                      <a:pt x="120968" y="213360"/>
                    </a:lnTo>
                    <a:cubicBezTo>
                      <a:pt x="167640" y="197168"/>
                      <a:pt x="199072" y="153353"/>
                      <a:pt x="199072" y="103823"/>
                    </a:cubicBezTo>
                    <a:lnTo>
                      <a:pt x="199072" y="31433"/>
                    </a:lnTo>
                    <a:cubicBezTo>
                      <a:pt x="199072" y="25718"/>
                      <a:pt x="195263" y="20003"/>
                      <a:pt x="190500" y="18098"/>
                    </a:cubicBezTo>
                    <a:cubicBezTo>
                      <a:pt x="161925" y="5715"/>
                      <a:pt x="130493" y="0"/>
                      <a:pt x="99060" y="0"/>
                    </a:cubicBezTo>
                    <a:cubicBezTo>
                      <a:pt x="67628" y="0"/>
                      <a:pt x="37147" y="5715"/>
                      <a:pt x="7620" y="18098"/>
                    </a:cubicBezTo>
                    <a:cubicBezTo>
                      <a:pt x="3810" y="20003"/>
                      <a:pt x="0" y="25718"/>
                      <a:pt x="0" y="31433"/>
                    </a:cubicBezTo>
                    <a:close/>
                  </a:path>
                </a:pathLst>
              </a:custGeom>
              <a:noFill/>
              <a:ln w="12700" cap="rnd">
                <a:solidFill>
                  <a:schemeClr val="bg1"/>
                </a:solidFill>
                <a:prstDash val="solid"/>
                <a:round/>
              </a:ln>
            </p:spPr>
            <p:txBody>
              <a:bodyPr rtlCol="0" anchor="ctr"/>
              <a:lstStyle/>
              <a:p>
                <a:endParaRPr lang="en-GB"/>
              </a:p>
            </p:txBody>
          </p:sp>
          <p:sp>
            <p:nvSpPr>
              <p:cNvPr id="154" name="Freeform: Shape 393">
                <a:extLst>
                  <a:ext uri="{FF2B5EF4-FFF2-40B4-BE49-F238E27FC236}">
                    <a16:creationId xmlns:a16="http://schemas.microsoft.com/office/drawing/2014/main" id="{D84C100B-3138-4EAA-8710-58088B700DD3}"/>
                  </a:ext>
                </a:extLst>
              </p:cNvPr>
              <p:cNvSpPr/>
              <p:nvPr/>
            </p:nvSpPr>
            <p:spPr>
              <a:xfrm>
                <a:off x="4056560" y="3692629"/>
                <a:ext cx="85725" cy="76200"/>
              </a:xfrm>
              <a:custGeom>
                <a:avLst/>
                <a:gdLst>
                  <a:gd name="connsiteX0" fmla="*/ 0 w 85725"/>
                  <a:gd name="connsiteY0" fmla="*/ 9525 h 76200"/>
                  <a:gd name="connsiteX1" fmla="*/ 9525 w 85725"/>
                  <a:gd name="connsiteY1" fmla="*/ 0 h 76200"/>
                  <a:gd name="connsiteX2" fmla="*/ 76200 w 85725"/>
                  <a:gd name="connsiteY2" fmla="*/ 0 h 76200"/>
                  <a:gd name="connsiteX3" fmla="*/ 85725 w 85725"/>
                  <a:gd name="connsiteY3" fmla="*/ 9525 h 76200"/>
                  <a:gd name="connsiteX4" fmla="*/ 85725 w 85725"/>
                  <a:gd name="connsiteY4" fmla="*/ 66675 h 76200"/>
                  <a:gd name="connsiteX5" fmla="*/ 76200 w 85725"/>
                  <a:gd name="connsiteY5" fmla="*/ 76200 h 76200"/>
                  <a:gd name="connsiteX6" fmla="*/ 9525 w 85725"/>
                  <a:gd name="connsiteY6" fmla="*/ 76200 h 76200"/>
                  <a:gd name="connsiteX7" fmla="*/ 0 w 85725"/>
                  <a:gd name="connsiteY7" fmla="*/ 66675 h 76200"/>
                  <a:gd name="connsiteX8" fmla="*/ 0 w 85725"/>
                  <a:gd name="connsiteY8" fmla="*/ 95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0" y="9525"/>
                    </a:moveTo>
                    <a:cubicBezTo>
                      <a:pt x="0" y="3810"/>
                      <a:pt x="3810" y="0"/>
                      <a:pt x="9525" y="0"/>
                    </a:cubicBezTo>
                    <a:lnTo>
                      <a:pt x="76200" y="0"/>
                    </a:lnTo>
                    <a:cubicBezTo>
                      <a:pt x="81915" y="0"/>
                      <a:pt x="85725" y="3810"/>
                      <a:pt x="85725" y="9525"/>
                    </a:cubicBezTo>
                    <a:lnTo>
                      <a:pt x="85725" y="66675"/>
                    </a:lnTo>
                    <a:cubicBezTo>
                      <a:pt x="85725" y="72390"/>
                      <a:pt x="81915" y="76200"/>
                      <a:pt x="76200" y="76200"/>
                    </a:cubicBezTo>
                    <a:lnTo>
                      <a:pt x="9525" y="76200"/>
                    </a:lnTo>
                    <a:cubicBezTo>
                      <a:pt x="3810" y="76200"/>
                      <a:pt x="0" y="72390"/>
                      <a:pt x="0" y="66675"/>
                    </a:cubicBezTo>
                    <a:lnTo>
                      <a:pt x="0" y="9525"/>
                    </a:lnTo>
                    <a:close/>
                  </a:path>
                </a:pathLst>
              </a:custGeom>
              <a:noFill/>
              <a:ln w="12700" cap="rnd">
                <a:solidFill>
                  <a:schemeClr val="bg1"/>
                </a:solidFill>
                <a:prstDash val="solid"/>
                <a:round/>
              </a:ln>
            </p:spPr>
            <p:txBody>
              <a:bodyPr rtlCol="0" anchor="ctr"/>
              <a:lstStyle/>
              <a:p>
                <a:endParaRPr lang="en-GB"/>
              </a:p>
            </p:txBody>
          </p:sp>
          <p:sp>
            <p:nvSpPr>
              <p:cNvPr id="155" name="Freeform: Shape 394">
                <a:extLst>
                  <a:ext uri="{FF2B5EF4-FFF2-40B4-BE49-F238E27FC236}">
                    <a16:creationId xmlns:a16="http://schemas.microsoft.com/office/drawing/2014/main" id="{0A97839D-5956-49E6-93B9-B08C6A24F05C}"/>
                  </a:ext>
                </a:extLst>
              </p:cNvPr>
              <p:cNvSpPr/>
              <p:nvPr/>
            </p:nvSpPr>
            <p:spPr>
              <a:xfrm>
                <a:off x="4087040" y="3719299"/>
                <a:ext cx="19050" cy="19050"/>
              </a:xfrm>
              <a:custGeom>
                <a:avLst/>
                <a:gdLst>
                  <a:gd name="connsiteX0" fmla="*/ 12382 w 19050"/>
                  <a:gd name="connsiteY0" fmla="*/ 24765 h 19050"/>
                  <a:gd name="connsiteX1" fmla="*/ 24765 w 19050"/>
                  <a:gd name="connsiteY1" fmla="*/ 12383 h 19050"/>
                  <a:gd name="connsiteX2" fmla="*/ 12382 w 19050"/>
                  <a:gd name="connsiteY2" fmla="*/ 0 h 19050"/>
                  <a:gd name="connsiteX3" fmla="*/ 0 w 19050"/>
                  <a:gd name="connsiteY3" fmla="*/ 12383 h 19050"/>
                  <a:gd name="connsiteX4" fmla="*/ 12382 w 19050"/>
                  <a:gd name="connsiteY4" fmla="*/ 2476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382" y="24765"/>
                    </a:moveTo>
                    <a:cubicBezTo>
                      <a:pt x="19050" y="24765"/>
                      <a:pt x="24765" y="19050"/>
                      <a:pt x="24765" y="12383"/>
                    </a:cubicBezTo>
                    <a:cubicBezTo>
                      <a:pt x="24765" y="5715"/>
                      <a:pt x="19050" y="0"/>
                      <a:pt x="12382" y="0"/>
                    </a:cubicBezTo>
                    <a:cubicBezTo>
                      <a:pt x="5715" y="0"/>
                      <a:pt x="0" y="5715"/>
                      <a:pt x="0" y="12383"/>
                    </a:cubicBezTo>
                    <a:cubicBezTo>
                      <a:pt x="952" y="19050"/>
                      <a:pt x="5715" y="24765"/>
                      <a:pt x="12382" y="24765"/>
                    </a:cubicBezTo>
                    <a:close/>
                  </a:path>
                </a:pathLst>
              </a:custGeom>
              <a:noFill/>
              <a:ln w="12700" cap="rnd">
                <a:solidFill>
                  <a:schemeClr val="bg1"/>
                </a:solidFill>
                <a:prstDash val="solid"/>
                <a:round/>
              </a:ln>
            </p:spPr>
            <p:txBody>
              <a:bodyPr rtlCol="0" anchor="ctr"/>
              <a:lstStyle/>
              <a:p>
                <a:endParaRPr lang="en-GB"/>
              </a:p>
            </p:txBody>
          </p:sp>
          <p:sp>
            <p:nvSpPr>
              <p:cNvPr id="156" name="Freeform: Shape 395">
                <a:extLst>
                  <a:ext uri="{FF2B5EF4-FFF2-40B4-BE49-F238E27FC236}">
                    <a16:creationId xmlns:a16="http://schemas.microsoft.com/office/drawing/2014/main" id="{345C5E02-E9BA-49C5-82A0-6AAE5025F253}"/>
                  </a:ext>
                </a:extLst>
              </p:cNvPr>
              <p:cNvSpPr/>
              <p:nvPr/>
            </p:nvSpPr>
            <p:spPr>
              <a:xfrm>
                <a:off x="4075610" y="3654529"/>
                <a:ext cx="47625" cy="38100"/>
              </a:xfrm>
              <a:custGeom>
                <a:avLst/>
                <a:gdLst>
                  <a:gd name="connsiteX0" fmla="*/ 47625 w 47625"/>
                  <a:gd name="connsiteY0" fmla="*/ 23813 h 38100"/>
                  <a:gd name="connsiteX1" fmla="*/ 23813 w 47625"/>
                  <a:gd name="connsiteY1" fmla="*/ 0 h 38100"/>
                  <a:gd name="connsiteX2" fmla="*/ 0 w 47625"/>
                  <a:gd name="connsiteY2" fmla="*/ 23813 h 38100"/>
                  <a:gd name="connsiteX3" fmla="*/ 0 w 47625"/>
                  <a:gd name="connsiteY3" fmla="*/ 38100 h 38100"/>
                  <a:gd name="connsiteX4" fmla="*/ 47625 w 47625"/>
                  <a:gd name="connsiteY4" fmla="*/ 38100 h 38100"/>
                  <a:gd name="connsiteX5" fmla="*/ 47625 w 47625"/>
                  <a:gd name="connsiteY5" fmla="*/ 2381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47625" y="23813"/>
                    </a:moveTo>
                    <a:cubicBezTo>
                      <a:pt x="47625" y="10478"/>
                      <a:pt x="37147" y="0"/>
                      <a:pt x="23813" y="0"/>
                    </a:cubicBezTo>
                    <a:cubicBezTo>
                      <a:pt x="10478" y="0"/>
                      <a:pt x="0" y="10478"/>
                      <a:pt x="0" y="23813"/>
                    </a:cubicBezTo>
                    <a:lnTo>
                      <a:pt x="0" y="38100"/>
                    </a:lnTo>
                    <a:lnTo>
                      <a:pt x="47625" y="38100"/>
                    </a:lnTo>
                    <a:lnTo>
                      <a:pt x="47625" y="23813"/>
                    </a:lnTo>
                    <a:close/>
                  </a:path>
                </a:pathLst>
              </a:custGeom>
              <a:noFill/>
              <a:ln w="12700" cap="rnd">
                <a:solidFill>
                  <a:schemeClr val="bg1"/>
                </a:solidFill>
                <a:prstDash val="solid"/>
                <a:round/>
              </a:ln>
            </p:spPr>
            <p:txBody>
              <a:bodyPr rtlCol="0" anchor="ctr"/>
              <a:lstStyle/>
              <a:p>
                <a:endParaRPr lang="en-GB"/>
              </a:p>
            </p:txBody>
          </p:sp>
        </p:grpSp>
        <p:grpSp>
          <p:nvGrpSpPr>
            <p:cNvPr id="157" name="Group 156">
              <a:extLst>
                <a:ext uri="{FF2B5EF4-FFF2-40B4-BE49-F238E27FC236}">
                  <a16:creationId xmlns:a16="http://schemas.microsoft.com/office/drawing/2014/main" id="{7FA42924-21A8-4569-85DC-321AD3877589}"/>
                </a:ext>
              </a:extLst>
            </p:cNvPr>
            <p:cNvGrpSpPr/>
            <p:nvPr/>
          </p:nvGrpSpPr>
          <p:grpSpPr>
            <a:xfrm>
              <a:off x="5347510" y="5586702"/>
              <a:ext cx="373598" cy="373598"/>
              <a:chOff x="832347" y="1874838"/>
              <a:chExt cx="219075" cy="219075"/>
            </a:xfrm>
          </p:grpSpPr>
          <p:sp>
            <p:nvSpPr>
              <p:cNvPr id="158" name="Freeform: Shape 62">
                <a:extLst>
                  <a:ext uri="{FF2B5EF4-FFF2-40B4-BE49-F238E27FC236}">
                    <a16:creationId xmlns:a16="http://schemas.microsoft.com/office/drawing/2014/main" id="{DCBEF40A-7900-46AF-ACC9-A99D81E066D0}"/>
                  </a:ext>
                </a:extLst>
              </p:cNvPr>
              <p:cNvSpPr/>
              <p:nvPr/>
            </p:nvSpPr>
            <p:spPr>
              <a:xfrm>
                <a:off x="975222" y="1874838"/>
                <a:ext cx="76200" cy="76200"/>
              </a:xfrm>
              <a:custGeom>
                <a:avLst/>
                <a:gdLst>
                  <a:gd name="connsiteX0" fmla="*/ 0 w 76200"/>
                  <a:gd name="connsiteY0" fmla="*/ 76200 h 76200"/>
                  <a:gd name="connsiteX1" fmla="*/ 76200 w 76200"/>
                  <a:gd name="connsiteY1" fmla="*/ 0 h 76200"/>
                </a:gdLst>
                <a:ahLst/>
                <a:cxnLst>
                  <a:cxn ang="0">
                    <a:pos x="connsiteX0" y="connsiteY0"/>
                  </a:cxn>
                  <a:cxn ang="0">
                    <a:pos x="connsiteX1" y="connsiteY1"/>
                  </a:cxn>
                </a:cxnLst>
                <a:rect l="l" t="t" r="r" b="b"/>
                <a:pathLst>
                  <a:path w="76200" h="76200">
                    <a:moveTo>
                      <a:pt x="0" y="76200"/>
                    </a:moveTo>
                    <a:lnTo>
                      <a:pt x="76200" y="0"/>
                    </a:lnTo>
                  </a:path>
                </a:pathLst>
              </a:custGeom>
              <a:noFill/>
              <a:ln w="12700" cap="rnd">
                <a:solidFill>
                  <a:schemeClr val="bg1"/>
                </a:solidFill>
                <a:prstDash val="solid"/>
                <a:round/>
              </a:ln>
            </p:spPr>
            <p:txBody>
              <a:bodyPr rtlCol="0" anchor="ctr"/>
              <a:lstStyle/>
              <a:p>
                <a:endParaRPr lang="en-GB"/>
              </a:p>
            </p:txBody>
          </p:sp>
          <p:sp>
            <p:nvSpPr>
              <p:cNvPr id="159" name="Freeform: Shape 63">
                <a:extLst>
                  <a:ext uri="{FF2B5EF4-FFF2-40B4-BE49-F238E27FC236}">
                    <a16:creationId xmlns:a16="http://schemas.microsoft.com/office/drawing/2014/main" id="{0D15F204-4021-49FC-AB35-F17CB2662A63}"/>
                  </a:ext>
                </a:extLst>
              </p:cNvPr>
              <p:cNvSpPr/>
              <p:nvPr/>
            </p:nvSpPr>
            <p:spPr>
              <a:xfrm>
                <a:off x="832347" y="2017713"/>
                <a:ext cx="76200" cy="76200"/>
              </a:xfrm>
              <a:custGeom>
                <a:avLst/>
                <a:gdLst>
                  <a:gd name="connsiteX0" fmla="*/ 0 w 76200"/>
                  <a:gd name="connsiteY0" fmla="*/ 76200 h 76200"/>
                  <a:gd name="connsiteX1" fmla="*/ 76200 w 76200"/>
                  <a:gd name="connsiteY1" fmla="*/ 0 h 76200"/>
                </a:gdLst>
                <a:ahLst/>
                <a:cxnLst>
                  <a:cxn ang="0">
                    <a:pos x="connsiteX0" y="connsiteY0"/>
                  </a:cxn>
                  <a:cxn ang="0">
                    <a:pos x="connsiteX1" y="connsiteY1"/>
                  </a:cxn>
                </a:cxnLst>
                <a:rect l="l" t="t" r="r" b="b"/>
                <a:pathLst>
                  <a:path w="76200" h="76200">
                    <a:moveTo>
                      <a:pt x="0" y="76200"/>
                    </a:moveTo>
                    <a:lnTo>
                      <a:pt x="76200" y="0"/>
                    </a:lnTo>
                  </a:path>
                </a:pathLst>
              </a:custGeom>
              <a:noFill/>
              <a:ln w="12700" cap="rnd">
                <a:solidFill>
                  <a:schemeClr val="bg1"/>
                </a:solidFill>
                <a:prstDash val="solid"/>
                <a:round/>
              </a:ln>
            </p:spPr>
            <p:txBody>
              <a:bodyPr rtlCol="0" anchor="ctr"/>
              <a:lstStyle/>
              <a:p>
                <a:endParaRPr lang="en-GB"/>
              </a:p>
            </p:txBody>
          </p:sp>
          <p:sp>
            <p:nvSpPr>
              <p:cNvPr id="160" name="Freeform: Shape 64">
                <a:extLst>
                  <a:ext uri="{FF2B5EF4-FFF2-40B4-BE49-F238E27FC236}">
                    <a16:creationId xmlns:a16="http://schemas.microsoft.com/office/drawing/2014/main" id="{7F269050-E8EF-4D2E-BD42-87A1DA709B62}"/>
                  </a:ext>
                </a:extLst>
              </p:cNvPr>
              <p:cNvSpPr/>
              <p:nvPr/>
            </p:nvSpPr>
            <p:spPr>
              <a:xfrm>
                <a:off x="975222" y="1903413"/>
                <a:ext cx="47625" cy="47625"/>
              </a:xfrm>
              <a:custGeom>
                <a:avLst/>
                <a:gdLst>
                  <a:gd name="connsiteX0" fmla="*/ 47625 w 47625"/>
                  <a:gd name="connsiteY0" fmla="*/ 47625 h 47625"/>
                  <a:gd name="connsiteX1" fmla="*/ 0 w 47625"/>
                  <a:gd name="connsiteY1" fmla="*/ 47625 h 47625"/>
                  <a:gd name="connsiteX2" fmla="*/ 0 w 47625"/>
                  <a:gd name="connsiteY2" fmla="*/ 0 h 47625"/>
                </a:gdLst>
                <a:ahLst/>
                <a:cxnLst>
                  <a:cxn ang="0">
                    <a:pos x="connsiteX0" y="connsiteY0"/>
                  </a:cxn>
                  <a:cxn ang="0">
                    <a:pos x="connsiteX1" y="connsiteY1"/>
                  </a:cxn>
                  <a:cxn ang="0">
                    <a:pos x="connsiteX2" y="connsiteY2"/>
                  </a:cxn>
                </a:cxnLst>
                <a:rect l="l" t="t" r="r" b="b"/>
                <a:pathLst>
                  <a:path w="47625" h="47625">
                    <a:moveTo>
                      <a:pt x="47625" y="47625"/>
                    </a:moveTo>
                    <a:lnTo>
                      <a:pt x="0" y="47625"/>
                    </a:lnTo>
                    <a:lnTo>
                      <a:pt x="0" y="0"/>
                    </a:lnTo>
                  </a:path>
                </a:pathLst>
              </a:custGeom>
              <a:noFill/>
              <a:ln w="12700" cap="rnd">
                <a:solidFill>
                  <a:schemeClr val="bg1"/>
                </a:solidFill>
                <a:prstDash val="solid"/>
                <a:round/>
              </a:ln>
            </p:spPr>
            <p:txBody>
              <a:bodyPr rtlCol="0" anchor="ctr"/>
              <a:lstStyle/>
              <a:p>
                <a:endParaRPr lang="en-GB"/>
              </a:p>
            </p:txBody>
          </p:sp>
          <p:sp>
            <p:nvSpPr>
              <p:cNvPr id="161" name="Freeform: Shape 65">
                <a:extLst>
                  <a:ext uri="{FF2B5EF4-FFF2-40B4-BE49-F238E27FC236}">
                    <a16:creationId xmlns:a16="http://schemas.microsoft.com/office/drawing/2014/main" id="{A61EC5A0-130A-4A9A-9AF3-895C01A95F98}"/>
                  </a:ext>
                </a:extLst>
              </p:cNvPr>
              <p:cNvSpPr/>
              <p:nvPr/>
            </p:nvSpPr>
            <p:spPr>
              <a:xfrm>
                <a:off x="860922" y="2017713"/>
                <a:ext cx="47625" cy="47625"/>
              </a:xfrm>
              <a:custGeom>
                <a:avLst/>
                <a:gdLst>
                  <a:gd name="connsiteX0" fmla="*/ 47625 w 47625"/>
                  <a:gd name="connsiteY0" fmla="*/ 47625 h 47625"/>
                  <a:gd name="connsiteX1" fmla="*/ 47625 w 47625"/>
                  <a:gd name="connsiteY1" fmla="*/ 0 h 47625"/>
                  <a:gd name="connsiteX2" fmla="*/ 0 w 47625"/>
                  <a:gd name="connsiteY2" fmla="*/ 0 h 47625"/>
                </a:gdLst>
                <a:ahLst/>
                <a:cxnLst>
                  <a:cxn ang="0">
                    <a:pos x="connsiteX0" y="connsiteY0"/>
                  </a:cxn>
                  <a:cxn ang="0">
                    <a:pos x="connsiteX1" y="connsiteY1"/>
                  </a:cxn>
                  <a:cxn ang="0">
                    <a:pos x="connsiteX2" y="connsiteY2"/>
                  </a:cxn>
                </a:cxnLst>
                <a:rect l="l" t="t" r="r" b="b"/>
                <a:pathLst>
                  <a:path w="47625" h="47625">
                    <a:moveTo>
                      <a:pt x="47625" y="47625"/>
                    </a:moveTo>
                    <a:lnTo>
                      <a:pt x="47625" y="0"/>
                    </a:lnTo>
                    <a:lnTo>
                      <a:pt x="0" y="0"/>
                    </a:lnTo>
                  </a:path>
                </a:pathLst>
              </a:custGeom>
              <a:noFill/>
              <a:ln w="12700" cap="rnd">
                <a:solidFill>
                  <a:schemeClr val="bg1"/>
                </a:solidFill>
                <a:prstDash val="solid"/>
                <a:round/>
              </a:ln>
            </p:spPr>
            <p:txBody>
              <a:bodyPr rtlCol="0" anchor="ctr"/>
              <a:lstStyle/>
              <a:p>
                <a:endParaRPr lang="en-GB"/>
              </a:p>
            </p:txBody>
          </p:sp>
          <p:sp>
            <p:nvSpPr>
              <p:cNvPr id="162" name="Freeform: Shape 66">
                <a:extLst>
                  <a:ext uri="{FF2B5EF4-FFF2-40B4-BE49-F238E27FC236}">
                    <a16:creationId xmlns:a16="http://schemas.microsoft.com/office/drawing/2014/main" id="{4B85F61E-A21C-4F70-AFA2-792F85341BE4}"/>
                  </a:ext>
                </a:extLst>
              </p:cNvPr>
              <p:cNvSpPr/>
              <p:nvPr/>
            </p:nvSpPr>
            <p:spPr>
              <a:xfrm>
                <a:off x="975222" y="2017713"/>
                <a:ext cx="76200" cy="76200"/>
              </a:xfrm>
              <a:custGeom>
                <a:avLst/>
                <a:gdLst>
                  <a:gd name="connsiteX0" fmla="*/ 0 w 76200"/>
                  <a:gd name="connsiteY0" fmla="*/ 0 h 76200"/>
                  <a:gd name="connsiteX1" fmla="*/ 76200 w 76200"/>
                  <a:gd name="connsiteY1" fmla="*/ 76200 h 76200"/>
                </a:gdLst>
                <a:ahLst/>
                <a:cxnLst>
                  <a:cxn ang="0">
                    <a:pos x="connsiteX0" y="connsiteY0"/>
                  </a:cxn>
                  <a:cxn ang="0">
                    <a:pos x="connsiteX1" y="connsiteY1"/>
                  </a:cxn>
                </a:cxnLst>
                <a:rect l="l" t="t" r="r" b="b"/>
                <a:pathLst>
                  <a:path w="76200" h="76200">
                    <a:moveTo>
                      <a:pt x="0" y="0"/>
                    </a:moveTo>
                    <a:lnTo>
                      <a:pt x="76200" y="76200"/>
                    </a:lnTo>
                  </a:path>
                </a:pathLst>
              </a:custGeom>
              <a:noFill/>
              <a:ln w="12700" cap="rnd">
                <a:solidFill>
                  <a:schemeClr val="bg1"/>
                </a:solidFill>
                <a:prstDash val="solid"/>
                <a:round/>
              </a:ln>
            </p:spPr>
            <p:txBody>
              <a:bodyPr rtlCol="0" anchor="ctr"/>
              <a:lstStyle/>
              <a:p>
                <a:endParaRPr lang="en-GB"/>
              </a:p>
            </p:txBody>
          </p:sp>
          <p:sp>
            <p:nvSpPr>
              <p:cNvPr id="163" name="Freeform: Shape 67">
                <a:extLst>
                  <a:ext uri="{FF2B5EF4-FFF2-40B4-BE49-F238E27FC236}">
                    <a16:creationId xmlns:a16="http://schemas.microsoft.com/office/drawing/2014/main" id="{C17D5266-2589-4CA7-86D4-E9DFA32E307B}"/>
                  </a:ext>
                </a:extLst>
              </p:cNvPr>
              <p:cNvSpPr/>
              <p:nvPr/>
            </p:nvSpPr>
            <p:spPr>
              <a:xfrm>
                <a:off x="832347" y="1874838"/>
                <a:ext cx="76200" cy="76200"/>
              </a:xfrm>
              <a:custGeom>
                <a:avLst/>
                <a:gdLst>
                  <a:gd name="connsiteX0" fmla="*/ 0 w 76200"/>
                  <a:gd name="connsiteY0" fmla="*/ 0 h 76200"/>
                  <a:gd name="connsiteX1" fmla="*/ 76200 w 76200"/>
                  <a:gd name="connsiteY1" fmla="*/ 76200 h 76200"/>
                </a:gdLst>
                <a:ahLst/>
                <a:cxnLst>
                  <a:cxn ang="0">
                    <a:pos x="connsiteX0" y="connsiteY0"/>
                  </a:cxn>
                  <a:cxn ang="0">
                    <a:pos x="connsiteX1" y="connsiteY1"/>
                  </a:cxn>
                </a:cxnLst>
                <a:rect l="l" t="t" r="r" b="b"/>
                <a:pathLst>
                  <a:path w="76200" h="76200">
                    <a:moveTo>
                      <a:pt x="0" y="0"/>
                    </a:moveTo>
                    <a:lnTo>
                      <a:pt x="76200" y="76200"/>
                    </a:lnTo>
                  </a:path>
                </a:pathLst>
              </a:custGeom>
              <a:noFill/>
              <a:ln w="12700" cap="rnd">
                <a:solidFill>
                  <a:schemeClr val="bg1"/>
                </a:solidFill>
                <a:prstDash val="solid"/>
                <a:round/>
              </a:ln>
            </p:spPr>
            <p:txBody>
              <a:bodyPr rtlCol="0" anchor="ctr"/>
              <a:lstStyle/>
              <a:p>
                <a:endParaRPr lang="en-GB"/>
              </a:p>
            </p:txBody>
          </p:sp>
          <p:sp>
            <p:nvSpPr>
              <p:cNvPr id="164" name="Freeform: Shape 68">
                <a:extLst>
                  <a:ext uri="{FF2B5EF4-FFF2-40B4-BE49-F238E27FC236}">
                    <a16:creationId xmlns:a16="http://schemas.microsoft.com/office/drawing/2014/main" id="{08F09BB4-1E75-47D9-93AB-746B2C47BAC6}"/>
                  </a:ext>
                </a:extLst>
              </p:cNvPr>
              <p:cNvSpPr/>
              <p:nvPr/>
            </p:nvSpPr>
            <p:spPr>
              <a:xfrm>
                <a:off x="975222" y="2017713"/>
                <a:ext cx="47625" cy="47625"/>
              </a:xfrm>
              <a:custGeom>
                <a:avLst/>
                <a:gdLst>
                  <a:gd name="connsiteX0" fmla="*/ 0 w 47625"/>
                  <a:gd name="connsiteY0" fmla="*/ 47625 h 47625"/>
                  <a:gd name="connsiteX1" fmla="*/ 0 w 47625"/>
                  <a:gd name="connsiteY1" fmla="*/ 0 h 47625"/>
                  <a:gd name="connsiteX2" fmla="*/ 47625 w 47625"/>
                  <a:gd name="connsiteY2" fmla="*/ 0 h 47625"/>
                </a:gdLst>
                <a:ahLst/>
                <a:cxnLst>
                  <a:cxn ang="0">
                    <a:pos x="connsiteX0" y="connsiteY0"/>
                  </a:cxn>
                  <a:cxn ang="0">
                    <a:pos x="connsiteX1" y="connsiteY1"/>
                  </a:cxn>
                  <a:cxn ang="0">
                    <a:pos x="connsiteX2" y="connsiteY2"/>
                  </a:cxn>
                </a:cxnLst>
                <a:rect l="l" t="t" r="r" b="b"/>
                <a:pathLst>
                  <a:path w="47625" h="47625">
                    <a:moveTo>
                      <a:pt x="0" y="47625"/>
                    </a:moveTo>
                    <a:lnTo>
                      <a:pt x="0" y="0"/>
                    </a:lnTo>
                    <a:lnTo>
                      <a:pt x="47625" y="0"/>
                    </a:lnTo>
                  </a:path>
                </a:pathLst>
              </a:custGeom>
              <a:noFill/>
              <a:ln w="12700" cap="rnd">
                <a:solidFill>
                  <a:schemeClr val="bg1"/>
                </a:solidFill>
                <a:prstDash val="solid"/>
                <a:round/>
              </a:ln>
            </p:spPr>
            <p:txBody>
              <a:bodyPr rtlCol="0" anchor="ctr"/>
              <a:lstStyle/>
              <a:p>
                <a:endParaRPr lang="en-GB"/>
              </a:p>
            </p:txBody>
          </p:sp>
          <p:sp>
            <p:nvSpPr>
              <p:cNvPr id="165" name="Freeform: Shape 69">
                <a:extLst>
                  <a:ext uri="{FF2B5EF4-FFF2-40B4-BE49-F238E27FC236}">
                    <a16:creationId xmlns:a16="http://schemas.microsoft.com/office/drawing/2014/main" id="{1DA1BB4D-07E4-4577-A854-085D7E8DFC51}"/>
                  </a:ext>
                </a:extLst>
              </p:cNvPr>
              <p:cNvSpPr/>
              <p:nvPr/>
            </p:nvSpPr>
            <p:spPr>
              <a:xfrm>
                <a:off x="860922" y="1903413"/>
                <a:ext cx="47625" cy="47625"/>
              </a:xfrm>
              <a:custGeom>
                <a:avLst/>
                <a:gdLst>
                  <a:gd name="connsiteX0" fmla="*/ 0 w 47625"/>
                  <a:gd name="connsiteY0" fmla="*/ 47625 h 47625"/>
                  <a:gd name="connsiteX1" fmla="*/ 47625 w 47625"/>
                  <a:gd name="connsiteY1" fmla="*/ 47625 h 47625"/>
                  <a:gd name="connsiteX2" fmla="*/ 47625 w 47625"/>
                  <a:gd name="connsiteY2" fmla="*/ 0 h 47625"/>
                </a:gdLst>
                <a:ahLst/>
                <a:cxnLst>
                  <a:cxn ang="0">
                    <a:pos x="connsiteX0" y="connsiteY0"/>
                  </a:cxn>
                  <a:cxn ang="0">
                    <a:pos x="connsiteX1" y="connsiteY1"/>
                  </a:cxn>
                  <a:cxn ang="0">
                    <a:pos x="connsiteX2" y="connsiteY2"/>
                  </a:cxn>
                </a:cxnLst>
                <a:rect l="l" t="t" r="r" b="b"/>
                <a:pathLst>
                  <a:path w="47625" h="47625">
                    <a:moveTo>
                      <a:pt x="0" y="47625"/>
                    </a:moveTo>
                    <a:lnTo>
                      <a:pt x="47625" y="47625"/>
                    </a:lnTo>
                    <a:lnTo>
                      <a:pt x="47625" y="0"/>
                    </a:lnTo>
                  </a:path>
                </a:pathLst>
              </a:custGeom>
              <a:noFill/>
              <a:ln w="12700" cap="rnd">
                <a:solidFill>
                  <a:schemeClr val="bg1"/>
                </a:solidFill>
                <a:prstDash val="solid"/>
                <a:round/>
              </a:ln>
            </p:spPr>
            <p:txBody>
              <a:bodyPr rtlCol="0" anchor="ctr"/>
              <a:lstStyle/>
              <a:p>
                <a:endParaRPr lang="en-GB"/>
              </a:p>
            </p:txBody>
          </p:sp>
        </p:grpSp>
        <p:sp>
          <p:nvSpPr>
            <p:cNvPr id="166" name="TextBox 165">
              <a:extLst>
                <a:ext uri="{FF2B5EF4-FFF2-40B4-BE49-F238E27FC236}">
                  <a16:creationId xmlns:a16="http://schemas.microsoft.com/office/drawing/2014/main" id="{6CA30621-41B4-4A1C-9394-EC821E260CE1}"/>
                </a:ext>
              </a:extLst>
            </p:cNvPr>
            <p:cNvSpPr txBox="1"/>
            <p:nvPr/>
          </p:nvSpPr>
          <p:spPr>
            <a:xfrm>
              <a:off x="1893918" y="5143444"/>
              <a:ext cx="2531661" cy="360412"/>
            </a:xfrm>
            <a:prstGeom prst="rect">
              <a:avLst/>
            </a:prstGeom>
            <a:noFill/>
          </p:spPr>
          <p:txBody>
            <a:bodyPr wrap="square" lIns="0" tIns="0" rIns="0" bIns="0" rtlCol="0">
              <a:noAutofit/>
            </a:bodyPr>
            <a:lstStyle/>
            <a:p>
              <a:pPr>
                <a:spcAft>
                  <a:spcPts val="600"/>
                </a:spcAft>
              </a:pPr>
              <a:r>
                <a:rPr lang="en-US" sz="1600" b="1">
                  <a:solidFill>
                    <a:schemeClr val="bg1"/>
                  </a:solidFill>
                </a:rPr>
                <a:t>Planning Constraints</a:t>
              </a:r>
            </a:p>
          </p:txBody>
        </p:sp>
        <p:sp>
          <p:nvSpPr>
            <p:cNvPr id="167" name="TextBox 166">
              <a:extLst>
                <a:ext uri="{FF2B5EF4-FFF2-40B4-BE49-F238E27FC236}">
                  <a16:creationId xmlns:a16="http://schemas.microsoft.com/office/drawing/2014/main" id="{CF7F00D9-6C88-447A-944F-51DE764FE298}"/>
                </a:ext>
              </a:extLst>
            </p:cNvPr>
            <p:cNvSpPr txBox="1"/>
            <p:nvPr/>
          </p:nvSpPr>
          <p:spPr>
            <a:xfrm>
              <a:off x="6890326" y="5124735"/>
              <a:ext cx="2294572" cy="360412"/>
            </a:xfrm>
            <a:prstGeom prst="rect">
              <a:avLst/>
            </a:prstGeom>
            <a:noFill/>
          </p:spPr>
          <p:txBody>
            <a:bodyPr wrap="square" lIns="0" tIns="0" rIns="0" bIns="0" rtlCol="0">
              <a:noAutofit/>
            </a:bodyPr>
            <a:lstStyle/>
            <a:p>
              <a:pPr>
                <a:spcAft>
                  <a:spcPts val="600"/>
                </a:spcAft>
              </a:pPr>
              <a:r>
                <a:rPr lang="en-US" sz="1600" b="1">
                  <a:solidFill>
                    <a:schemeClr val="bg1"/>
                  </a:solidFill>
                </a:rPr>
                <a:t>Prioritization Criteria</a:t>
              </a:r>
            </a:p>
          </p:txBody>
        </p:sp>
        <p:grpSp>
          <p:nvGrpSpPr>
            <p:cNvPr id="168" name="Group 167">
              <a:extLst>
                <a:ext uri="{FF2B5EF4-FFF2-40B4-BE49-F238E27FC236}">
                  <a16:creationId xmlns:a16="http://schemas.microsoft.com/office/drawing/2014/main" id="{FE39DD54-A1C7-4F67-9185-10B5C89416E3}"/>
                </a:ext>
              </a:extLst>
            </p:cNvPr>
            <p:cNvGrpSpPr/>
            <p:nvPr/>
          </p:nvGrpSpPr>
          <p:grpSpPr>
            <a:xfrm>
              <a:off x="8966376" y="5587711"/>
              <a:ext cx="392506" cy="392510"/>
              <a:chOff x="3125752" y="1489547"/>
              <a:chExt cx="219075" cy="219075"/>
            </a:xfrm>
          </p:grpSpPr>
          <p:sp>
            <p:nvSpPr>
              <p:cNvPr id="169" name="Freeform: Shape 208">
                <a:extLst>
                  <a:ext uri="{FF2B5EF4-FFF2-40B4-BE49-F238E27FC236}">
                    <a16:creationId xmlns:a16="http://schemas.microsoft.com/office/drawing/2014/main" id="{237927C1-F6CD-46A7-A2FB-0451B83466E5}"/>
                  </a:ext>
                </a:extLst>
              </p:cNvPr>
              <p:cNvSpPr/>
              <p:nvPr/>
            </p:nvSpPr>
            <p:spPr>
              <a:xfrm>
                <a:off x="3125752" y="1489547"/>
                <a:ext cx="219075" cy="219075"/>
              </a:xfrm>
              <a:custGeom>
                <a:avLst/>
                <a:gdLst>
                  <a:gd name="connsiteX0" fmla="*/ 109538 w 219075"/>
                  <a:gd name="connsiteY0" fmla="*/ 219075 h 219075"/>
                  <a:gd name="connsiteX1" fmla="*/ 219075 w 219075"/>
                  <a:gd name="connsiteY1" fmla="*/ 109538 h 219075"/>
                  <a:gd name="connsiteX2" fmla="*/ 109538 w 219075"/>
                  <a:gd name="connsiteY2" fmla="*/ 0 h 219075"/>
                  <a:gd name="connsiteX3" fmla="*/ 0 w 219075"/>
                  <a:gd name="connsiteY3" fmla="*/ 109538 h 219075"/>
                  <a:gd name="connsiteX4" fmla="*/ 109538 w 219075"/>
                  <a:gd name="connsiteY4" fmla="*/ 219075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109538" y="219075"/>
                    </a:moveTo>
                    <a:cubicBezTo>
                      <a:pt x="170497" y="219075"/>
                      <a:pt x="219075" y="170498"/>
                      <a:pt x="219075" y="109538"/>
                    </a:cubicBezTo>
                    <a:cubicBezTo>
                      <a:pt x="219075" y="48578"/>
                      <a:pt x="170497" y="0"/>
                      <a:pt x="109538" y="0"/>
                    </a:cubicBezTo>
                    <a:cubicBezTo>
                      <a:pt x="48578" y="0"/>
                      <a:pt x="0" y="48578"/>
                      <a:pt x="0" y="109538"/>
                    </a:cubicBezTo>
                    <a:cubicBezTo>
                      <a:pt x="0" y="170498"/>
                      <a:pt x="48578" y="219075"/>
                      <a:pt x="109538" y="219075"/>
                    </a:cubicBezTo>
                    <a:close/>
                  </a:path>
                </a:pathLst>
              </a:custGeom>
              <a:noFill/>
              <a:ln w="19050" cap="rnd">
                <a:solidFill>
                  <a:schemeClr val="bg1"/>
                </a:solidFill>
                <a:prstDash val="solid"/>
                <a:round/>
              </a:ln>
            </p:spPr>
            <p:txBody>
              <a:bodyPr rtlCol="0" anchor="ctr"/>
              <a:lstStyle/>
              <a:p>
                <a:endParaRPr lang="en-GB"/>
              </a:p>
            </p:txBody>
          </p:sp>
          <p:sp>
            <p:nvSpPr>
              <p:cNvPr id="170" name="Freeform: Shape 209">
                <a:extLst>
                  <a:ext uri="{FF2B5EF4-FFF2-40B4-BE49-F238E27FC236}">
                    <a16:creationId xmlns:a16="http://schemas.microsoft.com/office/drawing/2014/main" id="{CC664060-EDE1-4309-BE04-AAA2186D3BC9}"/>
                  </a:ext>
                </a:extLst>
              </p:cNvPr>
              <p:cNvSpPr/>
              <p:nvPr/>
            </p:nvSpPr>
            <p:spPr>
              <a:xfrm>
                <a:off x="3227884" y="1546697"/>
                <a:ext cx="57150" cy="104775"/>
              </a:xfrm>
              <a:custGeom>
                <a:avLst/>
                <a:gdLst>
                  <a:gd name="connsiteX0" fmla="*/ 0 w 57150"/>
                  <a:gd name="connsiteY0" fmla="*/ 0 h 104775"/>
                  <a:gd name="connsiteX1" fmla="*/ 0 w 57150"/>
                  <a:gd name="connsiteY1" fmla="*/ 52388 h 104775"/>
                  <a:gd name="connsiteX2" fmla="*/ 57150 w 57150"/>
                  <a:gd name="connsiteY2" fmla="*/ 104775 h 104775"/>
                </a:gdLst>
                <a:ahLst/>
                <a:cxnLst>
                  <a:cxn ang="0">
                    <a:pos x="connsiteX0" y="connsiteY0"/>
                  </a:cxn>
                  <a:cxn ang="0">
                    <a:pos x="connsiteX1" y="connsiteY1"/>
                  </a:cxn>
                  <a:cxn ang="0">
                    <a:pos x="connsiteX2" y="connsiteY2"/>
                  </a:cxn>
                </a:cxnLst>
                <a:rect l="l" t="t" r="r" b="b"/>
                <a:pathLst>
                  <a:path w="57150" h="104775">
                    <a:moveTo>
                      <a:pt x="0" y="0"/>
                    </a:moveTo>
                    <a:lnTo>
                      <a:pt x="0" y="52388"/>
                    </a:lnTo>
                    <a:lnTo>
                      <a:pt x="57150" y="104775"/>
                    </a:lnTo>
                  </a:path>
                </a:pathLst>
              </a:custGeom>
              <a:noFill/>
              <a:ln w="19050" cap="rnd">
                <a:solidFill>
                  <a:schemeClr val="bg1"/>
                </a:solidFill>
                <a:prstDash val="solid"/>
                <a:round/>
              </a:ln>
            </p:spPr>
            <p:txBody>
              <a:bodyPr rtlCol="0" anchor="ctr"/>
              <a:lstStyle/>
              <a:p>
                <a:endParaRPr lang="en-GB"/>
              </a:p>
            </p:txBody>
          </p:sp>
        </p:grpSp>
        <p:sp>
          <p:nvSpPr>
            <p:cNvPr id="171" name="Rectangle 170">
              <a:extLst>
                <a:ext uri="{FF2B5EF4-FFF2-40B4-BE49-F238E27FC236}">
                  <a16:creationId xmlns:a16="http://schemas.microsoft.com/office/drawing/2014/main" id="{1E9762E3-C348-4048-809B-11B9CE026011}"/>
                </a:ext>
              </a:extLst>
            </p:cNvPr>
            <p:cNvSpPr/>
            <p:nvPr/>
          </p:nvSpPr>
          <p:spPr>
            <a:xfrm>
              <a:off x="998708" y="2945566"/>
              <a:ext cx="2250939" cy="507831"/>
            </a:xfrm>
            <a:prstGeom prst="rect">
              <a:avLst/>
            </a:prstGeom>
            <a:ln>
              <a:noFill/>
            </a:ln>
          </p:spPr>
          <p:txBody>
            <a:bodyPr wrap="square" lIns="0" tIns="0" rIns="0" bIns="0">
              <a:spAutoFit/>
            </a:bodyPr>
            <a:lstStyle/>
            <a:p>
              <a:pPr>
                <a:spcAft>
                  <a:spcPts val="600"/>
                </a:spcAft>
                <a:defRPr/>
              </a:pPr>
              <a:r>
                <a:rPr lang="en-US" sz="1100">
                  <a:solidFill>
                    <a:srgbClr val="00338D"/>
                  </a:solidFill>
                  <a:ea typeface="Open Sans" panose="020B0606030504020204" pitchFamily="34" charset="0"/>
                  <a:cs typeface="Open Sans" panose="020B0606030504020204" pitchFamily="34" charset="0"/>
                </a:rPr>
                <a:t>Develop a roadmap for strategy execution over a longer time-frame to inform the planning process</a:t>
              </a:r>
            </a:p>
          </p:txBody>
        </p:sp>
        <p:cxnSp>
          <p:nvCxnSpPr>
            <p:cNvPr id="172" name="Straight Connector 171">
              <a:extLst>
                <a:ext uri="{FF2B5EF4-FFF2-40B4-BE49-F238E27FC236}">
                  <a16:creationId xmlns:a16="http://schemas.microsoft.com/office/drawing/2014/main" id="{8CB1DB82-CB64-4F1D-BAA6-D4B4B324A3A3}"/>
                </a:ext>
              </a:extLst>
            </p:cNvPr>
            <p:cNvCxnSpPr/>
            <p:nvPr/>
          </p:nvCxnSpPr>
          <p:spPr>
            <a:xfrm flipV="1">
              <a:off x="3350178" y="2239573"/>
              <a:ext cx="0" cy="12801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B06913A0-D274-4884-8D66-259F23EA1FF0}"/>
                </a:ext>
              </a:extLst>
            </p:cNvPr>
            <p:cNvSpPr/>
            <p:nvPr/>
          </p:nvSpPr>
          <p:spPr>
            <a:xfrm>
              <a:off x="998708" y="2243019"/>
              <a:ext cx="1644688" cy="5539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spcBef>
                  <a:spcPct val="20000"/>
                </a:spcBef>
                <a:defRPr/>
              </a:pPr>
              <a:r>
                <a:rPr lang="en-US" sz="1600" b="1">
                  <a:solidFill>
                    <a:srgbClr val="0091DA"/>
                  </a:solidFill>
                  <a:cs typeface="Arial"/>
                </a:rPr>
                <a:t>Roadmap Development</a:t>
              </a:r>
            </a:p>
          </p:txBody>
        </p:sp>
        <p:sp>
          <p:nvSpPr>
            <p:cNvPr id="174" name="Rectangle 173">
              <a:extLst>
                <a:ext uri="{FF2B5EF4-FFF2-40B4-BE49-F238E27FC236}">
                  <a16:creationId xmlns:a16="http://schemas.microsoft.com/office/drawing/2014/main" id="{5E784D6C-C513-4EA5-952B-97B30C81B171}"/>
                </a:ext>
              </a:extLst>
            </p:cNvPr>
            <p:cNvSpPr/>
            <p:nvPr/>
          </p:nvSpPr>
          <p:spPr>
            <a:xfrm>
              <a:off x="3460822" y="2945566"/>
              <a:ext cx="2250939" cy="507831"/>
            </a:xfrm>
            <a:prstGeom prst="rect">
              <a:avLst/>
            </a:prstGeom>
            <a:ln>
              <a:noFill/>
            </a:ln>
          </p:spPr>
          <p:txBody>
            <a:bodyPr wrap="square" lIns="0" tIns="0" rIns="0" bIns="0">
              <a:spAutoFit/>
            </a:bodyPr>
            <a:lstStyle/>
            <a:p>
              <a:pPr>
                <a:spcAft>
                  <a:spcPts val="600"/>
                </a:spcAft>
                <a:defRPr/>
              </a:pPr>
              <a:r>
                <a:rPr lang="en-US" sz="1100">
                  <a:solidFill>
                    <a:srgbClr val="00338D"/>
                  </a:solidFill>
                  <a:ea typeface="Open Sans" panose="020B0606030504020204" pitchFamily="34" charset="0"/>
                  <a:cs typeface="Open Sans" panose="020B0606030504020204" pitchFamily="34" charset="0"/>
                </a:rPr>
                <a:t>Frame new initiatives with identifiable outcomes that can be mapped to strategic goals and KPIs.</a:t>
              </a:r>
            </a:p>
          </p:txBody>
        </p:sp>
        <p:cxnSp>
          <p:nvCxnSpPr>
            <p:cNvPr id="175" name="Straight Connector 174">
              <a:extLst>
                <a:ext uri="{FF2B5EF4-FFF2-40B4-BE49-F238E27FC236}">
                  <a16:creationId xmlns:a16="http://schemas.microsoft.com/office/drawing/2014/main" id="{082ABED6-C1B1-44EA-8DCD-67EFEE07F474}"/>
                </a:ext>
              </a:extLst>
            </p:cNvPr>
            <p:cNvCxnSpPr/>
            <p:nvPr/>
          </p:nvCxnSpPr>
          <p:spPr>
            <a:xfrm flipV="1">
              <a:off x="5812292" y="2239573"/>
              <a:ext cx="0" cy="12801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1A9F88C9-650A-4B8A-8620-9E2D425093C8}"/>
                </a:ext>
              </a:extLst>
            </p:cNvPr>
            <p:cNvSpPr/>
            <p:nvPr/>
          </p:nvSpPr>
          <p:spPr>
            <a:xfrm>
              <a:off x="3460822" y="2243019"/>
              <a:ext cx="1644688" cy="5539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spcBef>
                  <a:spcPct val="20000"/>
                </a:spcBef>
                <a:defRPr/>
              </a:pPr>
              <a:r>
                <a:rPr lang="en-US" sz="1600" b="1">
                  <a:solidFill>
                    <a:srgbClr val="0091DA"/>
                  </a:solidFill>
                  <a:cs typeface="Arial"/>
                </a:rPr>
                <a:t>Strategic Alignment</a:t>
              </a:r>
            </a:p>
          </p:txBody>
        </p:sp>
        <p:sp>
          <p:nvSpPr>
            <p:cNvPr id="177" name="Rectangle 176">
              <a:extLst>
                <a:ext uri="{FF2B5EF4-FFF2-40B4-BE49-F238E27FC236}">
                  <a16:creationId xmlns:a16="http://schemas.microsoft.com/office/drawing/2014/main" id="{BA8E55EE-0170-43BF-B2E4-229B5848F762}"/>
                </a:ext>
              </a:extLst>
            </p:cNvPr>
            <p:cNvSpPr/>
            <p:nvPr/>
          </p:nvSpPr>
          <p:spPr>
            <a:xfrm>
              <a:off x="5956290" y="2945566"/>
              <a:ext cx="2250939" cy="507831"/>
            </a:xfrm>
            <a:prstGeom prst="rect">
              <a:avLst/>
            </a:prstGeom>
            <a:ln>
              <a:noFill/>
            </a:ln>
          </p:spPr>
          <p:txBody>
            <a:bodyPr wrap="square" lIns="0" tIns="0" rIns="0" bIns="0">
              <a:spAutoFit/>
            </a:bodyPr>
            <a:lstStyle/>
            <a:p>
              <a:pPr>
                <a:spcAft>
                  <a:spcPts val="600"/>
                </a:spcAft>
                <a:defRPr/>
              </a:pPr>
              <a:r>
                <a:rPr lang="en-US" sz="1100">
                  <a:solidFill>
                    <a:srgbClr val="00338D"/>
                  </a:solidFill>
                  <a:ea typeface="Open Sans" panose="020B0606030504020204" pitchFamily="34" charset="0"/>
                  <a:cs typeface="Open Sans" panose="020B0606030504020204" pitchFamily="34" charset="0"/>
                </a:rPr>
                <a:t>Visualization of constraints and options to better support sequencing of work.</a:t>
              </a:r>
            </a:p>
          </p:txBody>
        </p:sp>
        <p:cxnSp>
          <p:nvCxnSpPr>
            <p:cNvPr id="178" name="Straight Connector 177">
              <a:extLst>
                <a:ext uri="{FF2B5EF4-FFF2-40B4-BE49-F238E27FC236}">
                  <a16:creationId xmlns:a16="http://schemas.microsoft.com/office/drawing/2014/main" id="{8C7174CD-FC06-4987-BE79-0114526969A1}"/>
                </a:ext>
              </a:extLst>
            </p:cNvPr>
            <p:cNvCxnSpPr/>
            <p:nvPr/>
          </p:nvCxnSpPr>
          <p:spPr>
            <a:xfrm flipV="1">
              <a:off x="8307760" y="2239573"/>
              <a:ext cx="0" cy="12801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FBCC1CCC-7641-496A-B9FF-13748AA95F93}"/>
                </a:ext>
              </a:extLst>
            </p:cNvPr>
            <p:cNvSpPr/>
            <p:nvPr/>
          </p:nvSpPr>
          <p:spPr>
            <a:xfrm>
              <a:off x="5956290" y="2243019"/>
              <a:ext cx="1644688" cy="5539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spcBef>
                  <a:spcPct val="20000"/>
                </a:spcBef>
                <a:defRPr/>
              </a:pPr>
              <a:r>
                <a:rPr lang="en-US" sz="1600" b="1">
                  <a:solidFill>
                    <a:srgbClr val="0091DA"/>
                  </a:solidFill>
                  <a:cs typeface="Arial"/>
                </a:rPr>
                <a:t>Scenario Modeling</a:t>
              </a:r>
            </a:p>
          </p:txBody>
        </p:sp>
        <p:sp>
          <p:nvSpPr>
            <p:cNvPr id="180" name="Rectangle 179">
              <a:extLst>
                <a:ext uri="{FF2B5EF4-FFF2-40B4-BE49-F238E27FC236}">
                  <a16:creationId xmlns:a16="http://schemas.microsoft.com/office/drawing/2014/main" id="{9A0DEF4F-8F08-4B42-ACD3-527300B0B17D}"/>
                </a:ext>
              </a:extLst>
            </p:cNvPr>
            <p:cNvSpPr/>
            <p:nvPr/>
          </p:nvSpPr>
          <p:spPr>
            <a:xfrm>
              <a:off x="8451758" y="2945566"/>
              <a:ext cx="2250939" cy="523220"/>
            </a:xfrm>
            <a:prstGeom prst="rect">
              <a:avLst/>
            </a:prstGeom>
            <a:ln>
              <a:noFill/>
            </a:ln>
          </p:spPr>
          <p:txBody>
            <a:bodyPr wrap="square" lIns="0" tIns="0" rIns="0" bIns="0">
              <a:spAutoFit/>
            </a:bodyPr>
            <a:lstStyle/>
            <a:p>
              <a:pPr>
                <a:spcAft>
                  <a:spcPts val="600"/>
                </a:spcAft>
                <a:defRPr/>
              </a:pPr>
              <a:r>
                <a:rPr lang="en-US" sz="1100">
                  <a:solidFill>
                    <a:srgbClr val="483698"/>
                  </a:solidFill>
                </a:rPr>
                <a:t>Disciplined reporting of KPIs / OKRs and f</a:t>
              </a:r>
              <a:r>
                <a:rPr lang="en-US" sz="1100">
                  <a:solidFill>
                    <a:srgbClr val="00338D"/>
                  </a:solidFill>
                  <a:ea typeface="Open Sans" panose="020B0606030504020204" pitchFamily="34" charset="0"/>
                  <a:cs typeface="Open Sans" panose="020B0606030504020204" pitchFamily="34" charset="0"/>
                </a:rPr>
                <a:t>eedback loops </a:t>
              </a:r>
              <a:r>
                <a:rPr lang="en-US" sz="1100">
                  <a:solidFill>
                    <a:srgbClr val="483698"/>
                  </a:solidFill>
                </a:rPr>
                <a:t>allows deeper understanding of outcomes</a:t>
              </a:r>
              <a:r>
                <a:rPr lang="en-US" sz="1200">
                  <a:solidFill>
                    <a:srgbClr val="483698"/>
                  </a:solidFill>
                </a:rPr>
                <a:t>.</a:t>
              </a:r>
              <a:r>
                <a:rPr lang="en-US" sz="1100">
                  <a:solidFill>
                    <a:srgbClr val="00338D"/>
                  </a:solidFill>
                  <a:ea typeface="Open Sans" panose="020B0606030504020204" pitchFamily="34" charset="0"/>
                  <a:cs typeface="Open Sans" panose="020B0606030504020204" pitchFamily="34" charset="0"/>
                </a:rPr>
                <a:t> </a:t>
              </a:r>
            </a:p>
          </p:txBody>
        </p:sp>
        <p:sp>
          <p:nvSpPr>
            <p:cNvPr id="181" name="Rectangle 180">
              <a:extLst>
                <a:ext uri="{FF2B5EF4-FFF2-40B4-BE49-F238E27FC236}">
                  <a16:creationId xmlns:a16="http://schemas.microsoft.com/office/drawing/2014/main" id="{AD809EB2-E4B2-4BCA-9CEB-1B5838BE5441}"/>
                </a:ext>
              </a:extLst>
            </p:cNvPr>
            <p:cNvSpPr/>
            <p:nvPr/>
          </p:nvSpPr>
          <p:spPr>
            <a:xfrm>
              <a:off x="8451758" y="2243019"/>
              <a:ext cx="1644688" cy="5539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spcBef>
                  <a:spcPct val="20000"/>
                </a:spcBef>
                <a:defRPr/>
              </a:pPr>
              <a:r>
                <a:rPr lang="en-US" sz="1600" b="1">
                  <a:solidFill>
                    <a:srgbClr val="0091DA"/>
                  </a:solidFill>
                  <a:cs typeface="Arial"/>
                </a:rPr>
                <a:t>Transparency &amp; Retrospectives</a:t>
              </a:r>
            </a:p>
          </p:txBody>
        </p:sp>
        <p:grpSp>
          <p:nvGrpSpPr>
            <p:cNvPr id="182" name="Group 181">
              <a:extLst>
                <a:ext uri="{FF2B5EF4-FFF2-40B4-BE49-F238E27FC236}">
                  <a16:creationId xmlns:a16="http://schemas.microsoft.com/office/drawing/2014/main" id="{40801095-6AF3-44F6-B104-637F1028D36F}"/>
                </a:ext>
              </a:extLst>
            </p:cNvPr>
            <p:cNvGrpSpPr/>
            <p:nvPr/>
          </p:nvGrpSpPr>
          <p:grpSpPr>
            <a:xfrm>
              <a:off x="2712654" y="2322972"/>
              <a:ext cx="457196" cy="457200"/>
              <a:chOff x="4504235" y="2312479"/>
              <a:chExt cx="218693" cy="219075"/>
            </a:xfrm>
          </p:grpSpPr>
          <p:sp>
            <p:nvSpPr>
              <p:cNvPr id="183" name="Freeform: Shape 96">
                <a:extLst>
                  <a:ext uri="{FF2B5EF4-FFF2-40B4-BE49-F238E27FC236}">
                    <a16:creationId xmlns:a16="http://schemas.microsoft.com/office/drawing/2014/main" id="{63F89386-9DC1-40EA-B508-FB905E17F2DD}"/>
                  </a:ext>
                </a:extLst>
              </p:cNvPr>
              <p:cNvSpPr/>
              <p:nvPr/>
            </p:nvSpPr>
            <p:spPr>
              <a:xfrm>
                <a:off x="4504235" y="2312479"/>
                <a:ext cx="152400" cy="190500"/>
              </a:xfrm>
              <a:custGeom>
                <a:avLst/>
                <a:gdLst>
                  <a:gd name="connsiteX0" fmla="*/ 114300 w 152400"/>
                  <a:gd name="connsiteY0" fmla="*/ 190500 h 190500"/>
                  <a:gd name="connsiteX1" fmla="*/ 9525 w 152400"/>
                  <a:gd name="connsiteY1" fmla="*/ 190500 h 190500"/>
                  <a:gd name="connsiteX2" fmla="*/ 0 w 152400"/>
                  <a:gd name="connsiteY2" fmla="*/ 180975 h 190500"/>
                  <a:gd name="connsiteX3" fmla="*/ 0 w 152400"/>
                  <a:gd name="connsiteY3" fmla="*/ 9525 h 190500"/>
                  <a:gd name="connsiteX4" fmla="*/ 9525 w 152400"/>
                  <a:gd name="connsiteY4" fmla="*/ 0 h 190500"/>
                  <a:gd name="connsiteX5" fmla="*/ 142875 w 152400"/>
                  <a:gd name="connsiteY5" fmla="*/ 0 h 190500"/>
                  <a:gd name="connsiteX6" fmla="*/ 152400 w 152400"/>
                  <a:gd name="connsiteY6" fmla="*/ 9525 h 190500"/>
                  <a:gd name="connsiteX7" fmla="*/ 152400 w 152400"/>
                  <a:gd name="connsiteY7" fmla="*/ 571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90500">
                    <a:moveTo>
                      <a:pt x="114300" y="190500"/>
                    </a:moveTo>
                    <a:lnTo>
                      <a:pt x="9525" y="190500"/>
                    </a:lnTo>
                    <a:cubicBezTo>
                      <a:pt x="4286" y="190500"/>
                      <a:pt x="0" y="186214"/>
                      <a:pt x="0" y="180975"/>
                    </a:cubicBezTo>
                    <a:lnTo>
                      <a:pt x="0" y="9525"/>
                    </a:lnTo>
                    <a:cubicBezTo>
                      <a:pt x="0" y="4286"/>
                      <a:pt x="4286" y="0"/>
                      <a:pt x="9525" y="0"/>
                    </a:cubicBezTo>
                    <a:lnTo>
                      <a:pt x="142875" y="0"/>
                    </a:lnTo>
                    <a:cubicBezTo>
                      <a:pt x="148114" y="0"/>
                      <a:pt x="152400" y="4286"/>
                      <a:pt x="152400" y="9525"/>
                    </a:cubicBezTo>
                    <a:lnTo>
                      <a:pt x="152400" y="5715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4" name="Freeform: Shape 97">
                <a:extLst>
                  <a:ext uri="{FF2B5EF4-FFF2-40B4-BE49-F238E27FC236}">
                    <a16:creationId xmlns:a16="http://schemas.microsoft.com/office/drawing/2014/main" id="{02A2A660-C835-4F75-A51F-957987B75611}"/>
                  </a:ext>
                </a:extLst>
              </p:cNvPr>
              <p:cNvSpPr/>
              <p:nvPr/>
            </p:nvSpPr>
            <p:spPr>
              <a:xfrm>
                <a:off x="4561385" y="2341054"/>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5" name="Freeform: Shape 99">
                <a:extLst>
                  <a:ext uri="{FF2B5EF4-FFF2-40B4-BE49-F238E27FC236}">
                    <a16:creationId xmlns:a16="http://schemas.microsoft.com/office/drawing/2014/main" id="{1DF223EA-92BD-4595-A8EC-D7A8B658DF61}"/>
                  </a:ext>
                </a:extLst>
              </p:cNvPr>
              <p:cNvSpPr/>
              <p:nvPr/>
            </p:nvSpPr>
            <p:spPr>
              <a:xfrm>
                <a:off x="4561385" y="2369629"/>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6" name="Freeform: Shape 100">
                <a:extLst>
                  <a:ext uri="{FF2B5EF4-FFF2-40B4-BE49-F238E27FC236}">
                    <a16:creationId xmlns:a16="http://schemas.microsoft.com/office/drawing/2014/main" id="{3F77333D-E7DF-47EE-BE6F-5369D76A67C2}"/>
                  </a:ext>
                </a:extLst>
              </p:cNvPr>
              <p:cNvSpPr/>
              <p:nvPr/>
            </p:nvSpPr>
            <p:spPr>
              <a:xfrm>
                <a:off x="4561385" y="2398204"/>
                <a:ext cx="9525" cy="9525"/>
              </a:xfrm>
              <a:custGeom>
                <a:avLst/>
                <a:gdLst>
                  <a:gd name="connsiteX0" fmla="*/ 0 w 9525"/>
                  <a:gd name="connsiteY0" fmla="*/ 0 h 0"/>
                  <a:gd name="connsiteX1" fmla="*/ 9525 w 9525"/>
                  <a:gd name="connsiteY1" fmla="*/ 0 h 0"/>
                </a:gdLst>
                <a:ahLst/>
                <a:cxnLst>
                  <a:cxn ang="0">
                    <a:pos x="connsiteX0" y="connsiteY0"/>
                  </a:cxn>
                  <a:cxn ang="0">
                    <a:pos x="connsiteX1" y="connsiteY1"/>
                  </a:cxn>
                </a:cxnLst>
                <a:rect l="l" t="t" r="r" b="b"/>
                <a:pathLst>
                  <a:path w="9525">
                    <a:moveTo>
                      <a:pt x="0" y="0"/>
                    </a:moveTo>
                    <a:lnTo>
                      <a:pt x="9525" y="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7" name="Freeform: Shape 101">
                <a:extLst>
                  <a:ext uri="{FF2B5EF4-FFF2-40B4-BE49-F238E27FC236}">
                    <a16:creationId xmlns:a16="http://schemas.microsoft.com/office/drawing/2014/main" id="{45C604CA-B107-4A46-BD8A-80AF322BE92E}"/>
                  </a:ext>
                </a:extLst>
              </p:cNvPr>
              <p:cNvSpPr/>
              <p:nvPr/>
            </p:nvSpPr>
            <p:spPr>
              <a:xfrm>
                <a:off x="4530428" y="2338673"/>
                <a:ext cx="9525" cy="9525"/>
              </a:xfrm>
              <a:custGeom>
                <a:avLst/>
                <a:gdLst>
                  <a:gd name="connsiteX0" fmla="*/ 2381 w 0"/>
                  <a:gd name="connsiteY0" fmla="*/ 0 h 0"/>
                  <a:gd name="connsiteX1" fmla="*/ 4763 w 0"/>
                  <a:gd name="connsiteY1" fmla="*/ 2381 h 0"/>
                  <a:gd name="connsiteX2" fmla="*/ 2381 w 0"/>
                  <a:gd name="connsiteY2" fmla="*/ 4763 h 0"/>
                  <a:gd name="connsiteX3" fmla="*/ 0 w 0"/>
                  <a:gd name="connsiteY3" fmla="*/ 2381 h 0"/>
                  <a:gd name="connsiteX4" fmla="*/ 2381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381" y="0"/>
                    </a:moveTo>
                    <a:cubicBezTo>
                      <a:pt x="3715" y="0"/>
                      <a:pt x="4763" y="1048"/>
                      <a:pt x="4763" y="2381"/>
                    </a:cubicBezTo>
                    <a:cubicBezTo>
                      <a:pt x="4763" y="3715"/>
                      <a:pt x="3715" y="4763"/>
                      <a:pt x="2381" y="4763"/>
                    </a:cubicBezTo>
                    <a:cubicBezTo>
                      <a:pt x="1048" y="4763"/>
                      <a:pt x="0" y="3715"/>
                      <a:pt x="0" y="2381"/>
                    </a:cubicBezTo>
                    <a:cubicBezTo>
                      <a:pt x="0" y="1048"/>
                      <a:pt x="1048" y="0"/>
                      <a:pt x="2381" y="0"/>
                    </a:cubicBez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8" name="Freeform: Shape 102">
                <a:extLst>
                  <a:ext uri="{FF2B5EF4-FFF2-40B4-BE49-F238E27FC236}">
                    <a16:creationId xmlns:a16="http://schemas.microsoft.com/office/drawing/2014/main" id="{E50B7B91-1DBF-4164-8A4A-7AA4DF249709}"/>
                  </a:ext>
                </a:extLst>
              </p:cNvPr>
              <p:cNvSpPr/>
              <p:nvPr/>
            </p:nvSpPr>
            <p:spPr>
              <a:xfrm>
                <a:off x="4530428" y="2367248"/>
                <a:ext cx="9525" cy="9525"/>
              </a:xfrm>
              <a:custGeom>
                <a:avLst/>
                <a:gdLst>
                  <a:gd name="connsiteX0" fmla="*/ 2381 w 0"/>
                  <a:gd name="connsiteY0" fmla="*/ 0 h 0"/>
                  <a:gd name="connsiteX1" fmla="*/ 4763 w 0"/>
                  <a:gd name="connsiteY1" fmla="*/ 2381 h 0"/>
                  <a:gd name="connsiteX2" fmla="*/ 2381 w 0"/>
                  <a:gd name="connsiteY2" fmla="*/ 4763 h 0"/>
                  <a:gd name="connsiteX3" fmla="*/ 0 w 0"/>
                  <a:gd name="connsiteY3" fmla="*/ 2381 h 0"/>
                  <a:gd name="connsiteX4" fmla="*/ 2381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381" y="0"/>
                    </a:moveTo>
                    <a:cubicBezTo>
                      <a:pt x="3715" y="0"/>
                      <a:pt x="4763" y="1048"/>
                      <a:pt x="4763" y="2381"/>
                    </a:cubicBezTo>
                    <a:cubicBezTo>
                      <a:pt x="4763" y="3715"/>
                      <a:pt x="3715" y="4763"/>
                      <a:pt x="2381" y="4763"/>
                    </a:cubicBezTo>
                    <a:cubicBezTo>
                      <a:pt x="1048" y="4763"/>
                      <a:pt x="0" y="3715"/>
                      <a:pt x="0" y="2381"/>
                    </a:cubicBezTo>
                    <a:cubicBezTo>
                      <a:pt x="0" y="1048"/>
                      <a:pt x="1048" y="0"/>
                      <a:pt x="2381" y="0"/>
                    </a:cubicBez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89" name="Freeform: Shape 103">
                <a:extLst>
                  <a:ext uri="{FF2B5EF4-FFF2-40B4-BE49-F238E27FC236}">
                    <a16:creationId xmlns:a16="http://schemas.microsoft.com/office/drawing/2014/main" id="{C911F6D1-C86A-4214-A2DB-C25B104A1A09}"/>
                  </a:ext>
                </a:extLst>
              </p:cNvPr>
              <p:cNvSpPr/>
              <p:nvPr/>
            </p:nvSpPr>
            <p:spPr>
              <a:xfrm>
                <a:off x="4530428" y="2395823"/>
                <a:ext cx="9525" cy="9525"/>
              </a:xfrm>
              <a:custGeom>
                <a:avLst/>
                <a:gdLst>
                  <a:gd name="connsiteX0" fmla="*/ 2381 w 0"/>
                  <a:gd name="connsiteY0" fmla="*/ 0 h 0"/>
                  <a:gd name="connsiteX1" fmla="*/ 4763 w 0"/>
                  <a:gd name="connsiteY1" fmla="*/ 2381 h 0"/>
                  <a:gd name="connsiteX2" fmla="*/ 2381 w 0"/>
                  <a:gd name="connsiteY2" fmla="*/ 4763 h 0"/>
                  <a:gd name="connsiteX3" fmla="*/ 0 w 0"/>
                  <a:gd name="connsiteY3" fmla="*/ 2381 h 0"/>
                  <a:gd name="connsiteX4" fmla="*/ 2381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381" y="0"/>
                    </a:moveTo>
                    <a:cubicBezTo>
                      <a:pt x="3715" y="0"/>
                      <a:pt x="4763" y="1048"/>
                      <a:pt x="4763" y="2381"/>
                    </a:cubicBezTo>
                    <a:cubicBezTo>
                      <a:pt x="4763" y="3715"/>
                      <a:pt x="3715" y="4763"/>
                      <a:pt x="2381" y="4763"/>
                    </a:cubicBezTo>
                    <a:cubicBezTo>
                      <a:pt x="1048" y="4763"/>
                      <a:pt x="0" y="3715"/>
                      <a:pt x="0" y="2381"/>
                    </a:cubicBezTo>
                    <a:cubicBezTo>
                      <a:pt x="0" y="1048"/>
                      <a:pt x="1048" y="0"/>
                      <a:pt x="2381" y="0"/>
                    </a:cubicBez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0" name="Freeform: Shape 104">
                <a:extLst>
                  <a:ext uri="{FF2B5EF4-FFF2-40B4-BE49-F238E27FC236}">
                    <a16:creationId xmlns:a16="http://schemas.microsoft.com/office/drawing/2014/main" id="{AB11A053-448E-427C-962F-05B610FD221B}"/>
                  </a:ext>
                </a:extLst>
              </p:cNvPr>
              <p:cNvSpPr/>
              <p:nvPr/>
            </p:nvSpPr>
            <p:spPr>
              <a:xfrm>
                <a:off x="4576529" y="2396448"/>
                <a:ext cx="57150" cy="47625"/>
              </a:xfrm>
              <a:custGeom>
                <a:avLst/>
                <a:gdLst>
                  <a:gd name="connsiteX0" fmla="*/ 62103 w 57150"/>
                  <a:gd name="connsiteY0" fmla="*/ 9948 h 47625"/>
                  <a:gd name="connsiteX1" fmla="*/ 57531 w 57150"/>
                  <a:gd name="connsiteY1" fmla="*/ 7186 h 47625"/>
                  <a:gd name="connsiteX2" fmla="*/ 47054 w 57150"/>
                  <a:gd name="connsiteY2" fmla="*/ 1947 h 47625"/>
                  <a:gd name="connsiteX3" fmla="*/ 28194 w 57150"/>
                  <a:gd name="connsiteY3" fmla="*/ 3376 h 47625"/>
                  <a:gd name="connsiteX4" fmla="*/ 11906 w 57150"/>
                  <a:gd name="connsiteY4" fmla="*/ 15091 h 47625"/>
                  <a:gd name="connsiteX5" fmla="*/ 2477 w 57150"/>
                  <a:gd name="connsiteY5" fmla="*/ 30617 h 47625"/>
                  <a:gd name="connsiteX6" fmla="*/ 0 w 57150"/>
                  <a:gd name="connsiteY6" fmla="*/ 47953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47625">
                    <a:moveTo>
                      <a:pt x="62103" y="9948"/>
                    </a:moveTo>
                    <a:cubicBezTo>
                      <a:pt x="60674" y="8900"/>
                      <a:pt x="59150" y="8043"/>
                      <a:pt x="57531" y="7186"/>
                    </a:cubicBezTo>
                    <a:lnTo>
                      <a:pt x="47054" y="1947"/>
                    </a:lnTo>
                    <a:cubicBezTo>
                      <a:pt x="40958" y="-1101"/>
                      <a:pt x="33719" y="-530"/>
                      <a:pt x="28194" y="3376"/>
                    </a:cubicBezTo>
                    <a:lnTo>
                      <a:pt x="11906" y="15091"/>
                    </a:lnTo>
                    <a:cubicBezTo>
                      <a:pt x="6763" y="18711"/>
                      <a:pt x="3334" y="24331"/>
                      <a:pt x="2477" y="30617"/>
                    </a:cubicBezTo>
                    <a:lnTo>
                      <a:pt x="0" y="47953"/>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1" name="Freeform: Shape 105">
                <a:extLst>
                  <a:ext uri="{FF2B5EF4-FFF2-40B4-BE49-F238E27FC236}">
                    <a16:creationId xmlns:a16="http://schemas.microsoft.com/office/drawing/2014/main" id="{9ABAB24C-10B3-4795-89A8-90787DB17525}"/>
                  </a:ext>
                </a:extLst>
              </p:cNvPr>
              <p:cNvSpPr/>
              <p:nvPr/>
            </p:nvSpPr>
            <p:spPr>
              <a:xfrm>
                <a:off x="4632822" y="2474404"/>
                <a:ext cx="28575" cy="57150"/>
              </a:xfrm>
              <a:custGeom>
                <a:avLst/>
                <a:gdLst>
                  <a:gd name="connsiteX0" fmla="*/ 0 w 28575"/>
                  <a:gd name="connsiteY0" fmla="*/ 0 h 57150"/>
                  <a:gd name="connsiteX1" fmla="*/ 28575 w 28575"/>
                  <a:gd name="connsiteY1" fmla="*/ 57150 h 57150"/>
                </a:gdLst>
                <a:ahLst/>
                <a:cxnLst>
                  <a:cxn ang="0">
                    <a:pos x="connsiteX0" y="connsiteY0"/>
                  </a:cxn>
                  <a:cxn ang="0">
                    <a:pos x="connsiteX1" y="connsiteY1"/>
                  </a:cxn>
                </a:cxnLst>
                <a:rect l="l" t="t" r="r" b="b"/>
                <a:pathLst>
                  <a:path w="28575" h="57150">
                    <a:moveTo>
                      <a:pt x="0" y="0"/>
                    </a:moveTo>
                    <a:lnTo>
                      <a:pt x="28575" y="5715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2" name="Freeform: Shape 106">
                <a:extLst>
                  <a:ext uri="{FF2B5EF4-FFF2-40B4-BE49-F238E27FC236}">
                    <a16:creationId xmlns:a16="http://schemas.microsoft.com/office/drawing/2014/main" id="{C8019B7E-FEB9-4BFE-AFC8-E468B5BE70A7}"/>
                  </a:ext>
                </a:extLst>
              </p:cNvPr>
              <p:cNvSpPr/>
              <p:nvPr/>
            </p:nvSpPr>
            <p:spPr>
              <a:xfrm>
                <a:off x="4547097" y="2452116"/>
                <a:ext cx="28575" cy="19050"/>
              </a:xfrm>
              <a:custGeom>
                <a:avLst/>
                <a:gdLst>
                  <a:gd name="connsiteX0" fmla="*/ 16859 w 28575"/>
                  <a:gd name="connsiteY0" fmla="*/ 0 h 19050"/>
                  <a:gd name="connsiteX1" fmla="*/ 0 w 28575"/>
                  <a:gd name="connsiteY1" fmla="*/ 27146 h 19050"/>
                  <a:gd name="connsiteX2" fmla="*/ 31813 w 28575"/>
                  <a:gd name="connsiteY2" fmla="*/ 24384 h 19050"/>
                </a:gdLst>
                <a:ahLst/>
                <a:cxnLst>
                  <a:cxn ang="0">
                    <a:pos x="connsiteX0" y="connsiteY0"/>
                  </a:cxn>
                  <a:cxn ang="0">
                    <a:pos x="connsiteX1" y="connsiteY1"/>
                  </a:cxn>
                  <a:cxn ang="0">
                    <a:pos x="connsiteX2" y="connsiteY2"/>
                  </a:cxn>
                </a:cxnLst>
                <a:rect l="l" t="t" r="r" b="b"/>
                <a:pathLst>
                  <a:path w="28575" h="19050">
                    <a:moveTo>
                      <a:pt x="16859" y="0"/>
                    </a:moveTo>
                    <a:lnTo>
                      <a:pt x="0" y="27146"/>
                    </a:lnTo>
                    <a:lnTo>
                      <a:pt x="31813" y="24384"/>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3" name="Freeform: Shape 108">
                <a:extLst>
                  <a:ext uri="{FF2B5EF4-FFF2-40B4-BE49-F238E27FC236}">
                    <a16:creationId xmlns:a16="http://schemas.microsoft.com/office/drawing/2014/main" id="{6095A0F6-D90C-41F9-A2AD-F09EFF146E39}"/>
                  </a:ext>
                </a:extLst>
              </p:cNvPr>
              <p:cNvSpPr/>
              <p:nvPr/>
            </p:nvSpPr>
            <p:spPr>
              <a:xfrm>
                <a:off x="4563956" y="2395278"/>
                <a:ext cx="104775" cy="76200"/>
              </a:xfrm>
              <a:custGeom>
                <a:avLst/>
                <a:gdLst>
                  <a:gd name="connsiteX0" fmla="*/ 49340 w 104775"/>
                  <a:gd name="connsiteY0" fmla="*/ 60076 h 76200"/>
                  <a:gd name="connsiteX1" fmla="*/ 104299 w 104775"/>
                  <a:gd name="connsiteY1" fmla="*/ 26357 h 76200"/>
                  <a:gd name="connsiteX2" fmla="*/ 108871 w 104775"/>
                  <a:gd name="connsiteY2" fmla="*/ 6831 h 76200"/>
                  <a:gd name="connsiteX3" fmla="*/ 89345 w 104775"/>
                  <a:gd name="connsiteY3" fmla="*/ 2069 h 76200"/>
                  <a:gd name="connsiteX4" fmla="*/ 0 w 104775"/>
                  <a:gd name="connsiteY4" fmla="*/ 56838 h 76200"/>
                  <a:gd name="connsiteX5" fmla="*/ 14954 w 104775"/>
                  <a:gd name="connsiteY5" fmla="*/ 81221 h 76200"/>
                  <a:gd name="connsiteX6" fmla="*/ 30861 w 104775"/>
                  <a:gd name="connsiteY6" fmla="*/ 7141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76200">
                    <a:moveTo>
                      <a:pt x="49340" y="60076"/>
                    </a:moveTo>
                    <a:lnTo>
                      <a:pt x="104299" y="26357"/>
                    </a:lnTo>
                    <a:cubicBezTo>
                      <a:pt x="110966" y="22167"/>
                      <a:pt x="112967" y="13499"/>
                      <a:pt x="108871" y="6831"/>
                    </a:cubicBezTo>
                    <a:cubicBezTo>
                      <a:pt x="104775" y="164"/>
                      <a:pt x="96107" y="-2027"/>
                      <a:pt x="89345" y="2069"/>
                    </a:cubicBezTo>
                    <a:lnTo>
                      <a:pt x="0" y="56838"/>
                    </a:lnTo>
                    <a:lnTo>
                      <a:pt x="14954" y="81221"/>
                    </a:lnTo>
                    <a:lnTo>
                      <a:pt x="30861" y="71411"/>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4" name="Freeform: Shape 109">
                <a:extLst>
                  <a:ext uri="{FF2B5EF4-FFF2-40B4-BE49-F238E27FC236}">
                    <a16:creationId xmlns:a16="http://schemas.microsoft.com/office/drawing/2014/main" id="{321D3E77-5743-4B87-ABD8-CC0298C52D2D}"/>
                  </a:ext>
                </a:extLst>
              </p:cNvPr>
              <p:cNvSpPr/>
              <p:nvPr/>
            </p:nvSpPr>
            <p:spPr>
              <a:xfrm>
                <a:off x="4594722" y="2455354"/>
                <a:ext cx="47625" cy="19050"/>
              </a:xfrm>
              <a:custGeom>
                <a:avLst/>
                <a:gdLst>
                  <a:gd name="connsiteX0" fmla="*/ 42863 w 47625"/>
                  <a:gd name="connsiteY0" fmla="*/ 0 h 19050"/>
                  <a:gd name="connsiteX1" fmla="*/ 9525 w 47625"/>
                  <a:gd name="connsiteY1" fmla="*/ 0 h 19050"/>
                  <a:gd name="connsiteX2" fmla="*/ 0 w 47625"/>
                  <a:gd name="connsiteY2" fmla="*/ 9525 h 19050"/>
                  <a:gd name="connsiteX3" fmla="*/ 9525 w 47625"/>
                  <a:gd name="connsiteY3" fmla="*/ 19050 h 19050"/>
                  <a:gd name="connsiteX4" fmla="*/ 52388 w 47625"/>
                  <a:gd name="connsiteY4" fmla="*/ 1905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19050">
                    <a:moveTo>
                      <a:pt x="42863" y="0"/>
                    </a:moveTo>
                    <a:lnTo>
                      <a:pt x="9525" y="0"/>
                    </a:lnTo>
                    <a:cubicBezTo>
                      <a:pt x="4286" y="0"/>
                      <a:pt x="0" y="4286"/>
                      <a:pt x="0" y="9525"/>
                    </a:cubicBezTo>
                    <a:cubicBezTo>
                      <a:pt x="0" y="14764"/>
                      <a:pt x="4286" y="19050"/>
                      <a:pt x="9525" y="19050"/>
                    </a:cubicBezTo>
                    <a:lnTo>
                      <a:pt x="52388" y="1905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sp>
            <p:nvSpPr>
              <p:cNvPr id="195" name="Freeform: Shape 110">
                <a:extLst>
                  <a:ext uri="{FF2B5EF4-FFF2-40B4-BE49-F238E27FC236}">
                    <a16:creationId xmlns:a16="http://schemas.microsoft.com/office/drawing/2014/main" id="{C501F8A5-CC3C-46CF-8BB0-1315B55EAF36}"/>
                  </a:ext>
                </a:extLst>
              </p:cNvPr>
              <p:cNvSpPr/>
              <p:nvPr/>
            </p:nvSpPr>
            <p:spPr>
              <a:xfrm>
                <a:off x="4656253" y="2429065"/>
                <a:ext cx="66675" cy="95250"/>
              </a:xfrm>
              <a:custGeom>
                <a:avLst/>
                <a:gdLst>
                  <a:gd name="connsiteX0" fmla="*/ 67056 w 66675"/>
                  <a:gd name="connsiteY0" fmla="*/ 102489 h 95250"/>
                  <a:gd name="connsiteX1" fmla="*/ 0 w 66675"/>
                  <a:gd name="connsiteY1" fmla="*/ 0 h 95250"/>
                </a:gdLst>
                <a:ahLst/>
                <a:cxnLst>
                  <a:cxn ang="0">
                    <a:pos x="connsiteX0" y="connsiteY0"/>
                  </a:cxn>
                  <a:cxn ang="0">
                    <a:pos x="connsiteX1" y="connsiteY1"/>
                  </a:cxn>
                </a:cxnLst>
                <a:rect l="l" t="t" r="r" b="b"/>
                <a:pathLst>
                  <a:path w="66675" h="95250">
                    <a:moveTo>
                      <a:pt x="67056" y="102489"/>
                    </a:moveTo>
                    <a:lnTo>
                      <a:pt x="0" y="0"/>
                    </a:lnTo>
                  </a:path>
                </a:pathLst>
              </a:custGeom>
              <a:noFill/>
              <a:ln w="19050" cap="rnd">
                <a:solidFill>
                  <a:srgbClr val="0091DA"/>
                </a:solidFill>
                <a:prstDash val="solid"/>
                <a:round/>
              </a:ln>
            </p:spPr>
            <p:txBody>
              <a:bodyPr rtlCol="0" anchor="ctr"/>
              <a:lstStyle/>
              <a:p>
                <a:endParaRPr lang="en-GB" sz="1100">
                  <a:solidFill>
                    <a:srgbClr val="000000"/>
                  </a:solidFill>
                  <a:latin typeface="Arial" panose="020B0604020202020204" pitchFamily="34" charset="0"/>
                </a:endParaRPr>
              </a:p>
            </p:txBody>
          </p:sp>
        </p:grpSp>
        <p:grpSp>
          <p:nvGrpSpPr>
            <p:cNvPr id="196" name="Group 195">
              <a:extLst>
                <a:ext uri="{FF2B5EF4-FFF2-40B4-BE49-F238E27FC236}">
                  <a16:creationId xmlns:a16="http://schemas.microsoft.com/office/drawing/2014/main" id="{511C2FCD-3CD9-4FD7-AED0-6DD192E92894}"/>
                </a:ext>
              </a:extLst>
            </p:cNvPr>
            <p:cNvGrpSpPr/>
            <p:nvPr/>
          </p:nvGrpSpPr>
          <p:grpSpPr>
            <a:xfrm>
              <a:off x="7761351" y="2330070"/>
              <a:ext cx="411480" cy="411481"/>
              <a:chOff x="4055469" y="2766369"/>
              <a:chExt cx="213359" cy="213359"/>
            </a:xfrm>
          </p:grpSpPr>
          <p:sp>
            <p:nvSpPr>
              <p:cNvPr id="197" name="Freeform: Shape 166">
                <a:extLst>
                  <a:ext uri="{FF2B5EF4-FFF2-40B4-BE49-F238E27FC236}">
                    <a16:creationId xmlns:a16="http://schemas.microsoft.com/office/drawing/2014/main" id="{CF80DF41-84C2-48F0-8663-921D74FE7B01}"/>
                  </a:ext>
                </a:extLst>
              </p:cNvPr>
              <p:cNvSpPr/>
              <p:nvPr/>
            </p:nvSpPr>
            <p:spPr>
              <a:xfrm>
                <a:off x="4055469" y="2766369"/>
                <a:ext cx="180975" cy="76200"/>
              </a:xfrm>
              <a:custGeom>
                <a:avLst/>
                <a:gdLst>
                  <a:gd name="connsiteX0" fmla="*/ 90488 w 180975"/>
                  <a:gd name="connsiteY0" fmla="*/ 76200 h 76200"/>
                  <a:gd name="connsiteX1" fmla="*/ 180975 w 180975"/>
                  <a:gd name="connsiteY1" fmla="*/ 38100 h 76200"/>
                  <a:gd name="connsiteX2" fmla="*/ 90488 w 180975"/>
                  <a:gd name="connsiteY2" fmla="*/ 0 h 76200"/>
                  <a:gd name="connsiteX3" fmla="*/ 0 w 180975"/>
                  <a:gd name="connsiteY3" fmla="*/ 38100 h 76200"/>
                  <a:gd name="connsiteX4" fmla="*/ 90488 w 180975"/>
                  <a:gd name="connsiteY4" fmla="*/ 762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76200">
                    <a:moveTo>
                      <a:pt x="90488" y="76200"/>
                    </a:moveTo>
                    <a:cubicBezTo>
                      <a:pt x="140017" y="76200"/>
                      <a:pt x="180975" y="59055"/>
                      <a:pt x="180975" y="38100"/>
                    </a:cubicBezTo>
                    <a:cubicBezTo>
                      <a:pt x="180975" y="17145"/>
                      <a:pt x="140017" y="0"/>
                      <a:pt x="90488" y="0"/>
                    </a:cubicBezTo>
                    <a:cubicBezTo>
                      <a:pt x="40958" y="0"/>
                      <a:pt x="0" y="17145"/>
                      <a:pt x="0" y="38100"/>
                    </a:cubicBezTo>
                    <a:cubicBezTo>
                      <a:pt x="0" y="59055"/>
                      <a:pt x="40958" y="76200"/>
                      <a:pt x="90488" y="76200"/>
                    </a:cubicBezTo>
                    <a:close/>
                  </a:path>
                </a:pathLst>
              </a:custGeom>
              <a:noFill/>
              <a:ln w="19050" cap="rnd">
                <a:solidFill>
                  <a:srgbClr val="0091DA"/>
                </a:solidFill>
                <a:prstDash val="solid"/>
                <a:round/>
              </a:ln>
            </p:spPr>
            <p:txBody>
              <a:bodyPr rtlCol="0" anchor="ctr"/>
              <a:lstStyle/>
              <a:p>
                <a:endParaRPr lang="en-GB"/>
              </a:p>
            </p:txBody>
          </p:sp>
          <p:sp>
            <p:nvSpPr>
              <p:cNvPr id="198" name="Freeform: Shape 167">
                <a:extLst>
                  <a:ext uri="{FF2B5EF4-FFF2-40B4-BE49-F238E27FC236}">
                    <a16:creationId xmlns:a16="http://schemas.microsoft.com/office/drawing/2014/main" id="{DFDAAA83-3140-42C1-BC88-28AFCD655AB5}"/>
                  </a:ext>
                </a:extLst>
              </p:cNvPr>
              <p:cNvSpPr/>
              <p:nvPr/>
            </p:nvSpPr>
            <p:spPr>
              <a:xfrm>
                <a:off x="4055469" y="2842569"/>
                <a:ext cx="85725" cy="38100"/>
              </a:xfrm>
              <a:custGeom>
                <a:avLst/>
                <a:gdLst>
                  <a:gd name="connsiteX0" fmla="*/ 90488 w 85725"/>
                  <a:gd name="connsiteY0" fmla="*/ 38100 h 38100"/>
                  <a:gd name="connsiteX1" fmla="*/ 0 w 85725"/>
                  <a:gd name="connsiteY1" fmla="*/ 0 h 38100"/>
                </a:gdLst>
                <a:ahLst/>
                <a:cxnLst>
                  <a:cxn ang="0">
                    <a:pos x="connsiteX0" y="connsiteY0"/>
                  </a:cxn>
                  <a:cxn ang="0">
                    <a:pos x="connsiteX1" y="connsiteY1"/>
                  </a:cxn>
                </a:cxnLst>
                <a:rect l="l" t="t" r="r" b="b"/>
                <a:pathLst>
                  <a:path w="85725" h="38100">
                    <a:moveTo>
                      <a:pt x="90488" y="38100"/>
                    </a:moveTo>
                    <a:cubicBezTo>
                      <a:pt x="40958" y="38100"/>
                      <a:pt x="0" y="20955"/>
                      <a:pt x="0" y="0"/>
                    </a:cubicBezTo>
                  </a:path>
                </a:pathLst>
              </a:custGeom>
              <a:noFill/>
              <a:ln w="19050" cap="rnd">
                <a:solidFill>
                  <a:srgbClr val="0091DA"/>
                </a:solidFill>
                <a:prstDash val="solid"/>
                <a:round/>
              </a:ln>
            </p:spPr>
            <p:txBody>
              <a:bodyPr rtlCol="0" anchor="ctr"/>
              <a:lstStyle/>
              <a:p>
                <a:endParaRPr lang="en-GB"/>
              </a:p>
            </p:txBody>
          </p:sp>
          <p:sp>
            <p:nvSpPr>
              <p:cNvPr id="199" name="Freeform: Shape 284">
                <a:extLst>
                  <a:ext uri="{FF2B5EF4-FFF2-40B4-BE49-F238E27FC236}">
                    <a16:creationId xmlns:a16="http://schemas.microsoft.com/office/drawing/2014/main" id="{CB0205CA-BD25-4B26-AA21-15F73052716A}"/>
                  </a:ext>
                </a:extLst>
              </p:cNvPr>
              <p:cNvSpPr/>
              <p:nvPr/>
            </p:nvSpPr>
            <p:spPr>
              <a:xfrm>
                <a:off x="4055469" y="2886384"/>
                <a:ext cx="76200" cy="28575"/>
              </a:xfrm>
              <a:custGeom>
                <a:avLst/>
                <a:gdLst>
                  <a:gd name="connsiteX0" fmla="*/ 76200 w 76200"/>
                  <a:gd name="connsiteY0" fmla="*/ 37147 h 28575"/>
                  <a:gd name="connsiteX1" fmla="*/ 0 w 76200"/>
                  <a:gd name="connsiteY1" fmla="*/ 0 h 28575"/>
                </a:gdLst>
                <a:ahLst/>
                <a:cxnLst>
                  <a:cxn ang="0">
                    <a:pos x="connsiteX0" y="connsiteY0"/>
                  </a:cxn>
                  <a:cxn ang="0">
                    <a:pos x="connsiteX1" y="connsiteY1"/>
                  </a:cxn>
                </a:cxnLst>
                <a:rect l="l" t="t" r="r" b="b"/>
                <a:pathLst>
                  <a:path w="76200" h="28575">
                    <a:moveTo>
                      <a:pt x="76200" y="37147"/>
                    </a:moveTo>
                    <a:cubicBezTo>
                      <a:pt x="33338" y="34290"/>
                      <a:pt x="0" y="18097"/>
                      <a:pt x="0" y="0"/>
                    </a:cubicBezTo>
                  </a:path>
                </a:pathLst>
              </a:custGeom>
              <a:noFill/>
              <a:ln w="19050" cap="rnd">
                <a:solidFill>
                  <a:srgbClr val="0091DA"/>
                </a:solidFill>
                <a:prstDash val="solid"/>
                <a:round/>
              </a:ln>
            </p:spPr>
            <p:txBody>
              <a:bodyPr rtlCol="0" anchor="ctr"/>
              <a:lstStyle/>
              <a:p>
                <a:endParaRPr lang="en-GB"/>
              </a:p>
            </p:txBody>
          </p:sp>
          <p:sp>
            <p:nvSpPr>
              <p:cNvPr id="200" name="Freeform: Shape 288">
                <a:extLst>
                  <a:ext uri="{FF2B5EF4-FFF2-40B4-BE49-F238E27FC236}">
                    <a16:creationId xmlns:a16="http://schemas.microsoft.com/office/drawing/2014/main" id="{DC9CCD3C-FB74-404E-A431-98A5947C4910}"/>
                  </a:ext>
                </a:extLst>
              </p:cNvPr>
              <p:cNvSpPr/>
              <p:nvPr/>
            </p:nvSpPr>
            <p:spPr>
              <a:xfrm>
                <a:off x="4055469" y="2804469"/>
                <a:ext cx="76200" cy="161925"/>
              </a:xfrm>
              <a:custGeom>
                <a:avLst/>
                <a:gdLst>
                  <a:gd name="connsiteX0" fmla="*/ 80963 w 76200"/>
                  <a:gd name="connsiteY0" fmla="*/ 161925 h 161925"/>
                  <a:gd name="connsiteX1" fmla="*/ 0 w 76200"/>
                  <a:gd name="connsiteY1" fmla="*/ 123825 h 161925"/>
                  <a:gd name="connsiteX2" fmla="*/ 0 w 76200"/>
                  <a:gd name="connsiteY2" fmla="*/ 0 h 161925"/>
                </a:gdLst>
                <a:ahLst/>
                <a:cxnLst>
                  <a:cxn ang="0">
                    <a:pos x="connsiteX0" y="connsiteY0"/>
                  </a:cxn>
                  <a:cxn ang="0">
                    <a:pos x="connsiteX1" y="connsiteY1"/>
                  </a:cxn>
                  <a:cxn ang="0">
                    <a:pos x="connsiteX2" y="connsiteY2"/>
                  </a:cxn>
                </a:cxnLst>
                <a:rect l="l" t="t" r="r" b="b"/>
                <a:pathLst>
                  <a:path w="76200" h="161925">
                    <a:moveTo>
                      <a:pt x="80963" y="161925"/>
                    </a:moveTo>
                    <a:cubicBezTo>
                      <a:pt x="35242" y="160020"/>
                      <a:pt x="0" y="143828"/>
                      <a:pt x="0" y="123825"/>
                    </a:cubicBezTo>
                    <a:lnTo>
                      <a:pt x="0" y="0"/>
                    </a:lnTo>
                  </a:path>
                </a:pathLst>
              </a:custGeom>
              <a:noFill/>
              <a:ln w="19050" cap="rnd">
                <a:solidFill>
                  <a:srgbClr val="0091DA"/>
                </a:solidFill>
                <a:prstDash val="solid"/>
                <a:round/>
              </a:ln>
            </p:spPr>
            <p:txBody>
              <a:bodyPr rtlCol="0" anchor="ctr"/>
              <a:lstStyle/>
              <a:p>
                <a:endParaRPr lang="en-GB"/>
              </a:p>
            </p:txBody>
          </p:sp>
          <p:sp>
            <p:nvSpPr>
              <p:cNvPr id="201" name="Freeform: Shape 289">
                <a:extLst>
                  <a:ext uri="{FF2B5EF4-FFF2-40B4-BE49-F238E27FC236}">
                    <a16:creationId xmlns:a16="http://schemas.microsoft.com/office/drawing/2014/main" id="{C8677A7B-372F-4B03-939A-90945438BDF6}"/>
                  </a:ext>
                </a:extLst>
              </p:cNvPr>
              <p:cNvSpPr/>
              <p:nvPr/>
            </p:nvSpPr>
            <p:spPr>
              <a:xfrm>
                <a:off x="4236444" y="2804469"/>
                <a:ext cx="9525" cy="38100"/>
              </a:xfrm>
              <a:custGeom>
                <a:avLst/>
                <a:gdLst>
                  <a:gd name="connsiteX0" fmla="*/ 0 w 0"/>
                  <a:gd name="connsiteY0" fmla="*/ 0 h 38100"/>
                  <a:gd name="connsiteX1" fmla="*/ 0 w 0"/>
                  <a:gd name="connsiteY1" fmla="*/ 42863 h 38100"/>
                </a:gdLst>
                <a:ahLst/>
                <a:cxnLst>
                  <a:cxn ang="0">
                    <a:pos x="connsiteX0" y="connsiteY0"/>
                  </a:cxn>
                  <a:cxn ang="0">
                    <a:pos x="connsiteX1" y="connsiteY1"/>
                  </a:cxn>
                </a:cxnLst>
                <a:rect l="l" t="t" r="r" b="b"/>
                <a:pathLst>
                  <a:path h="38100">
                    <a:moveTo>
                      <a:pt x="0" y="0"/>
                    </a:moveTo>
                    <a:lnTo>
                      <a:pt x="0" y="42863"/>
                    </a:lnTo>
                  </a:path>
                </a:pathLst>
              </a:custGeom>
              <a:noFill/>
              <a:ln w="19050" cap="rnd">
                <a:solidFill>
                  <a:srgbClr val="0091DA"/>
                </a:solidFill>
                <a:prstDash val="solid"/>
                <a:round/>
              </a:ln>
            </p:spPr>
            <p:txBody>
              <a:bodyPr rtlCol="0" anchor="ctr"/>
              <a:lstStyle/>
              <a:p>
                <a:endParaRPr lang="en-GB"/>
              </a:p>
            </p:txBody>
          </p:sp>
          <p:sp>
            <p:nvSpPr>
              <p:cNvPr id="202" name="Freeform: Shape 290">
                <a:extLst>
                  <a:ext uri="{FF2B5EF4-FFF2-40B4-BE49-F238E27FC236}">
                    <a16:creationId xmlns:a16="http://schemas.microsoft.com/office/drawing/2014/main" id="{0C57B9A2-CB79-4F29-9D27-6E5C93C88B7F}"/>
                  </a:ext>
                </a:extLst>
              </p:cNvPr>
              <p:cNvSpPr/>
              <p:nvPr/>
            </p:nvSpPr>
            <p:spPr>
              <a:xfrm>
                <a:off x="4159291" y="2913053"/>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10478"/>
                      <a:pt x="34290" y="0"/>
                      <a:pt x="21908" y="0"/>
                    </a:cubicBezTo>
                    <a:cubicBezTo>
                      <a:pt x="10478" y="0"/>
                      <a:pt x="0" y="9525"/>
                      <a:pt x="0" y="21908"/>
                    </a:cubicBezTo>
                    <a:cubicBezTo>
                      <a:pt x="953" y="34290"/>
                      <a:pt x="10478" y="43815"/>
                      <a:pt x="21908" y="43815"/>
                    </a:cubicBezTo>
                    <a:close/>
                  </a:path>
                </a:pathLst>
              </a:custGeom>
              <a:noFill/>
              <a:ln w="19050" cap="rnd">
                <a:solidFill>
                  <a:srgbClr val="0091DA"/>
                </a:solidFill>
                <a:prstDash val="solid"/>
                <a:round/>
              </a:ln>
            </p:spPr>
            <p:txBody>
              <a:bodyPr rtlCol="0" anchor="ctr"/>
              <a:lstStyle/>
              <a:p>
                <a:endParaRPr lang="en-GB"/>
              </a:p>
            </p:txBody>
          </p:sp>
          <p:sp>
            <p:nvSpPr>
              <p:cNvPr id="203" name="Freeform: Shape 291">
                <a:extLst>
                  <a:ext uri="{FF2B5EF4-FFF2-40B4-BE49-F238E27FC236}">
                    <a16:creationId xmlns:a16="http://schemas.microsoft.com/office/drawing/2014/main" id="{538F4974-7028-4FD2-9FFE-37D4B55C8883}"/>
                  </a:ext>
                </a:extLst>
              </p:cNvPr>
              <p:cNvSpPr/>
              <p:nvPr/>
            </p:nvSpPr>
            <p:spPr>
              <a:xfrm>
                <a:off x="4230728" y="2941628"/>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10478"/>
                      <a:pt x="34290" y="0"/>
                      <a:pt x="21908" y="0"/>
                    </a:cubicBezTo>
                    <a:cubicBezTo>
                      <a:pt x="10478" y="0"/>
                      <a:pt x="0" y="9525"/>
                      <a:pt x="0" y="21908"/>
                    </a:cubicBezTo>
                    <a:cubicBezTo>
                      <a:pt x="953" y="34290"/>
                      <a:pt x="10478" y="43815"/>
                      <a:pt x="21908" y="43815"/>
                    </a:cubicBezTo>
                    <a:close/>
                  </a:path>
                </a:pathLst>
              </a:custGeom>
              <a:noFill/>
              <a:ln w="19050" cap="rnd">
                <a:solidFill>
                  <a:srgbClr val="0091DA"/>
                </a:solidFill>
                <a:prstDash val="solid"/>
                <a:round/>
              </a:ln>
            </p:spPr>
            <p:txBody>
              <a:bodyPr rtlCol="0" anchor="ctr"/>
              <a:lstStyle/>
              <a:p>
                <a:endParaRPr lang="en-GB"/>
              </a:p>
            </p:txBody>
          </p:sp>
          <p:sp>
            <p:nvSpPr>
              <p:cNvPr id="204" name="Freeform: Shape 292">
                <a:extLst>
                  <a:ext uri="{FF2B5EF4-FFF2-40B4-BE49-F238E27FC236}">
                    <a16:creationId xmlns:a16="http://schemas.microsoft.com/office/drawing/2014/main" id="{E6E13A06-5162-4335-83C3-4AE8F79B2BE0}"/>
                  </a:ext>
                </a:extLst>
              </p:cNvPr>
              <p:cNvSpPr/>
              <p:nvPr/>
            </p:nvSpPr>
            <p:spPr>
              <a:xfrm>
                <a:off x="4230728" y="2870191"/>
                <a:ext cx="38100" cy="38100"/>
              </a:xfrm>
              <a:custGeom>
                <a:avLst/>
                <a:gdLst>
                  <a:gd name="connsiteX0" fmla="*/ 21908 w 38100"/>
                  <a:gd name="connsiteY0" fmla="*/ 43815 h 38100"/>
                  <a:gd name="connsiteX1" fmla="*/ 43815 w 38100"/>
                  <a:gd name="connsiteY1" fmla="*/ 21908 h 38100"/>
                  <a:gd name="connsiteX2" fmla="*/ 21908 w 38100"/>
                  <a:gd name="connsiteY2" fmla="*/ 0 h 38100"/>
                  <a:gd name="connsiteX3" fmla="*/ 0 w 38100"/>
                  <a:gd name="connsiteY3" fmla="*/ 21908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8"/>
                    </a:cubicBezTo>
                    <a:cubicBezTo>
                      <a:pt x="43815" y="9525"/>
                      <a:pt x="34290" y="0"/>
                      <a:pt x="21908" y="0"/>
                    </a:cubicBezTo>
                    <a:cubicBezTo>
                      <a:pt x="10478" y="0"/>
                      <a:pt x="0" y="9525"/>
                      <a:pt x="0" y="21908"/>
                    </a:cubicBezTo>
                    <a:cubicBezTo>
                      <a:pt x="0" y="34290"/>
                      <a:pt x="10478" y="43815"/>
                      <a:pt x="21908" y="43815"/>
                    </a:cubicBezTo>
                    <a:close/>
                  </a:path>
                </a:pathLst>
              </a:custGeom>
              <a:noFill/>
              <a:ln w="19050" cap="rnd">
                <a:solidFill>
                  <a:srgbClr val="0091DA"/>
                </a:solidFill>
                <a:prstDash val="solid"/>
                <a:round/>
              </a:ln>
            </p:spPr>
            <p:txBody>
              <a:bodyPr rtlCol="0" anchor="ctr"/>
              <a:lstStyle/>
              <a:p>
                <a:endParaRPr lang="en-GB"/>
              </a:p>
            </p:txBody>
          </p:sp>
          <p:sp>
            <p:nvSpPr>
              <p:cNvPr id="205" name="Freeform: Shape 293">
                <a:extLst>
                  <a:ext uri="{FF2B5EF4-FFF2-40B4-BE49-F238E27FC236}">
                    <a16:creationId xmlns:a16="http://schemas.microsoft.com/office/drawing/2014/main" id="{64031F01-A200-4B3C-B9E1-D962C864272F}"/>
                  </a:ext>
                </a:extLst>
              </p:cNvPr>
              <p:cNvSpPr/>
              <p:nvPr/>
            </p:nvSpPr>
            <p:spPr>
              <a:xfrm>
                <a:off x="4200248" y="2903528"/>
                <a:ext cx="28575" cy="19050"/>
              </a:xfrm>
              <a:custGeom>
                <a:avLst/>
                <a:gdLst>
                  <a:gd name="connsiteX0" fmla="*/ 0 w 28575"/>
                  <a:gd name="connsiteY0" fmla="*/ 20955 h 19050"/>
                  <a:gd name="connsiteX1" fmla="*/ 35242 w 28575"/>
                  <a:gd name="connsiteY1" fmla="*/ 0 h 19050"/>
                </a:gdLst>
                <a:ahLst/>
                <a:cxnLst>
                  <a:cxn ang="0">
                    <a:pos x="connsiteX0" y="connsiteY0"/>
                  </a:cxn>
                  <a:cxn ang="0">
                    <a:pos x="connsiteX1" y="connsiteY1"/>
                  </a:cxn>
                </a:cxnLst>
                <a:rect l="l" t="t" r="r" b="b"/>
                <a:pathLst>
                  <a:path w="28575" h="19050">
                    <a:moveTo>
                      <a:pt x="0" y="20955"/>
                    </a:moveTo>
                    <a:lnTo>
                      <a:pt x="35242" y="0"/>
                    </a:lnTo>
                  </a:path>
                </a:pathLst>
              </a:custGeom>
              <a:noFill/>
              <a:ln w="19050" cap="rnd">
                <a:solidFill>
                  <a:srgbClr val="0091DA"/>
                </a:solidFill>
                <a:prstDash val="solid"/>
                <a:round/>
              </a:ln>
            </p:spPr>
            <p:txBody>
              <a:bodyPr rtlCol="0" anchor="ctr"/>
              <a:lstStyle/>
              <a:p>
                <a:endParaRPr lang="en-GB"/>
              </a:p>
            </p:txBody>
          </p:sp>
          <p:sp>
            <p:nvSpPr>
              <p:cNvPr id="206" name="Freeform: Shape 294">
                <a:extLst>
                  <a:ext uri="{FF2B5EF4-FFF2-40B4-BE49-F238E27FC236}">
                    <a16:creationId xmlns:a16="http://schemas.microsoft.com/office/drawing/2014/main" id="{95BCB83F-7D3E-4E38-BCF2-B3A54EB71100}"/>
                  </a:ext>
                </a:extLst>
              </p:cNvPr>
              <p:cNvSpPr/>
              <p:nvPr/>
            </p:nvSpPr>
            <p:spPr>
              <a:xfrm>
                <a:off x="4201201" y="2943534"/>
                <a:ext cx="28575" cy="9525"/>
              </a:xfrm>
              <a:custGeom>
                <a:avLst/>
                <a:gdLst>
                  <a:gd name="connsiteX0" fmla="*/ 0 w 28575"/>
                  <a:gd name="connsiteY0" fmla="*/ 0 h 9525"/>
                  <a:gd name="connsiteX1" fmla="*/ 31433 w 28575"/>
                  <a:gd name="connsiteY1" fmla="*/ 12382 h 9525"/>
                </a:gdLst>
                <a:ahLst/>
                <a:cxnLst>
                  <a:cxn ang="0">
                    <a:pos x="connsiteX0" y="connsiteY0"/>
                  </a:cxn>
                  <a:cxn ang="0">
                    <a:pos x="connsiteX1" y="connsiteY1"/>
                  </a:cxn>
                </a:cxnLst>
                <a:rect l="l" t="t" r="r" b="b"/>
                <a:pathLst>
                  <a:path w="28575" h="9525">
                    <a:moveTo>
                      <a:pt x="0" y="0"/>
                    </a:moveTo>
                    <a:lnTo>
                      <a:pt x="31433" y="12382"/>
                    </a:lnTo>
                  </a:path>
                </a:pathLst>
              </a:custGeom>
              <a:noFill/>
              <a:ln w="19050" cap="rnd">
                <a:solidFill>
                  <a:srgbClr val="0091DA"/>
                </a:solidFill>
                <a:prstDash val="solid"/>
                <a:round/>
              </a:ln>
            </p:spPr>
            <p:txBody>
              <a:bodyPr rtlCol="0" anchor="ctr"/>
              <a:lstStyle/>
              <a:p>
                <a:endParaRPr lang="en-GB"/>
              </a:p>
            </p:txBody>
          </p:sp>
        </p:grpSp>
        <p:grpSp>
          <p:nvGrpSpPr>
            <p:cNvPr id="207" name="Group 206">
              <a:extLst>
                <a:ext uri="{FF2B5EF4-FFF2-40B4-BE49-F238E27FC236}">
                  <a16:creationId xmlns:a16="http://schemas.microsoft.com/office/drawing/2014/main" id="{B839DBBF-4A48-45AF-8E22-97E17059F684}"/>
                </a:ext>
              </a:extLst>
            </p:cNvPr>
            <p:cNvGrpSpPr/>
            <p:nvPr/>
          </p:nvGrpSpPr>
          <p:grpSpPr>
            <a:xfrm>
              <a:off x="10212091" y="2308799"/>
              <a:ext cx="483270" cy="486956"/>
              <a:chOff x="6534024" y="-1120027"/>
              <a:chExt cx="1016126" cy="1023872"/>
            </a:xfrm>
          </p:grpSpPr>
          <p:grpSp>
            <p:nvGrpSpPr>
              <p:cNvPr id="208" name="Group 207">
                <a:extLst>
                  <a:ext uri="{FF2B5EF4-FFF2-40B4-BE49-F238E27FC236}">
                    <a16:creationId xmlns:a16="http://schemas.microsoft.com/office/drawing/2014/main" id="{1E45DDD6-9E95-43CB-825D-1D1158064F08}"/>
                  </a:ext>
                </a:extLst>
              </p:cNvPr>
              <p:cNvGrpSpPr/>
              <p:nvPr/>
            </p:nvGrpSpPr>
            <p:grpSpPr>
              <a:xfrm>
                <a:off x="6534024" y="-1120027"/>
                <a:ext cx="759020" cy="969859"/>
                <a:chOff x="4073844" y="2354263"/>
                <a:chExt cx="171450" cy="219075"/>
              </a:xfrm>
            </p:grpSpPr>
            <p:sp>
              <p:nvSpPr>
                <p:cNvPr id="212" name="Freeform: Shape 211">
                  <a:extLst>
                    <a:ext uri="{FF2B5EF4-FFF2-40B4-BE49-F238E27FC236}">
                      <a16:creationId xmlns:a16="http://schemas.microsoft.com/office/drawing/2014/main" id="{12315149-683D-4720-9BAA-53B2B805DDBA}"/>
                    </a:ext>
                  </a:extLst>
                </p:cNvPr>
                <p:cNvSpPr/>
                <p:nvPr/>
              </p:nvSpPr>
              <p:spPr>
                <a:xfrm>
                  <a:off x="4073844" y="2373313"/>
                  <a:ext cx="85725" cy="200025"/>
                </a:xfrm>
                <a:custGeom>
                  <a:avLst/>
                  <a:gdLst>
                    <a:gd name="connsiteX0" fmla="*/ 90488 w 85725"/>
                    <a:gd name="connsiteY0" fmla="*/ 200025 h 200025"/>
                    <a:gd name="connsiteX1" fmla="*/ 9525 w 85725"/>
                    <a:gd name="connsiteY1" fmla="*/ 200025 h 200025"/>
                    <a:gd name="connsiteX2" fmla="*/ 0 w 85725"/>
                    <a:gd name="connsiteY2" fmla="*/ 190500 h 200025"/>
                    <a:gd name="connsiteX3" fmla="*/ 0 w 85725"/>
                    <a:gd name="connsiteY3" fmla="*/ 9525 h 200025"/>
                    <a:gd name="connsiteX4" fmla="*/ 9525 w 85725"/>
                    <a:gd name="connsiteY4" fmla="*/ 0 h 200025"/>
                    <a:gd name="connsiteX5" fmla="*/ 28575 w 85725"/>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00025">
                      <a:moveTo>
                        <a:pt x="90488" y="200025"/>
                      </a:moveTo>
                      <a:lnTo>
                        <a:pt x="9525" y="200025"/>
                      </a:lnTo>
                      <a:cubicBezTo>
                        <a:pt x="4286" y="200025"/>
                        <a:pt x="0" y="195739"/>
                        <a:pt x="0" y="190500"/>
                      </a:cubicBezTo>
                      <a:lnTo>
                        <a:pt x="0" y="9525"/>
                      </a:lnTo>
                      <a:cubicBezTo>
                        <a:pt x="0" y="4286"/>
                        <a:pt x="4286" y="0"/>
                        <a:pt x="9525" y="0"/>
                      </a:cubicBezTo>
                      <a:lnTo>
                        <a:pt x="28575" y="0"/>
                      </a:lnTo>
                    </a:path>
                  </a:pathLst>
                </a:custGeom>
                <a:noFill/>
                <a:ln w="19050" cap="rnd">
                  <a:solidFill>
                    <a:srgbClr val="0091DA"/>
                  </a:solidFill>
                  <a:prstDash val="solid"/>
                  <a:round/>
                </a:ln>
              </p:spPr>
              <p:txBody>
                <a:bodyPr rtlCol="0" anchor="ctr"/>
                <a:lstStyle/>
                <a:p>
                  <a:endParaRPr lang="en-GB"/>
                </a:p>
              </p:txBody>
            </p:sp>
            <p:sp>
              <p:nvSpPr>
                <p:cNvPr id="213" name="Freeform: Shape 212">
                  <a:extLst>
                    <a:ext uri="{FF2B5EF4-FFF2-40B4-BE49-F238E27FC236}">
                      <a16:creationId xmlns:a16="http://schemas.microsoft.com/office/drawing/2014/main" id="{285D40AC-C1E5-4BBE-B63C-8417EFD354E5}"/>
                    </a:ext>
                  </a:extLst>
                </p:cNvPr>
                <p:cNvSpPr/>
                <p:nvPr/>
              </p:nvSpPr>
              <p:spPr>
                <a:xfrm>
                  <a:off x="4216719" y="2373313"/>
                  <a:ext cx="28575" cy="66675"/>
                </a:xfrm>
                <a:custGeom>
                  <a:avLst/>
                  <a:gdLst>
                    <a:gd name="connsiteX0" fmla="*/ 0 w 28575"/>
                    <a:gd name="connsiteY0" fmla="*/ 0 h 66675"/>
                    <a:gd name="connsiteX1" fmla="*/ 19050 w 28575"/>
                    <a:gd name="connsiteY1" fmla="*/ 0 h 66675"/>
                    <a:gd name="connsiteX2" fmla="*/ 28575 w 28575"/>
                    <a:gd name="connsiteY2" fmla="*/ 9525 h 66675"/>
                    <a:gd name="connsiteX3" fmla="*/ 28575 w 285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28575" h="66675">
                      <a:moveTo>
                        <a:pt x="0" y="0"/>
                      </a:moveTo>
                      <a:lnTo>
                        <a:pt x="19050" y="0"/>
                      </a:lnTo>
                      <a:cubicBezTo>
                        <a:pt x="24289" y="0"/>
                        <a:pt x="28575" y="4286"/>
                        <a:pt x="28575" y="9525"/>
                      </a:cubicBezTo>
                      <a:lnTo>
                        <a:pt x="28575" y="66675"/>
                      </a:lnTo>
                    </a:path>
                  </a:pathLst>
                </a:custGeom>
                <a:noFill/>
                <a:ln w="19050" cap="rnd">
                  <a:solidFill>
                    <a:srgbClr val="0091DA"/>
                  </a:solidFill>
                  <a:prstDash val="solid"/>
                  <a:round/>
                </a:ln>
              </p:spPr>
              <p:txBody>
                <a:bodyPr rtlCol="0" anchor="ctr"/>
                <a:lstStyle/>
                <a:p>
                  <a:endParaRPr lang="en-GB"/>
                </a:p>
              </p:txBody>
            </p:sp>
            <p:sp>
              <p:nvSpPr>
                <p:cNvPr id="214" name="Freeform: Shape 213">
                  <a:extLst>
                    <a:ext uri="{FF2B5EF4-FFF2-40B4-BE49-F238E27FC236}">
                      <a16:creationId xmlns:a16="http://schemas.microsoft.com/office/drawing/2014/main" id="{6DD05539-3D0E-43E0-A8CD-8DF8FD3D5AD7}"/>
                    </a:ext>
                  </a:extLst>
                </p:cNvPr>
                <p:cNvSpPr/>
                <p:nvPr/>
              </p:nvSpPr>
              <p:spPr>
                <a:xfrm>
                  <a:off x="4121469" y="2354263"/>
                  <a:ext cx="76200" cy="47625"/>
                </a:xfrm>
                <a:custGeom>
                  <a:avLst/>
                  <a:gdLst>
                    <a:gd name="connsiteX0" fmla="*/ 57150 w 76200"/>
                    <a:gd name="connsiteY0" fmla="*/ 19050 h 47625"/>
                    <a:gd name="connsiteX1" fmla="*/ 38100 w 76200"/>
                    <a:gd name="connsiteY1" fmla="*/ 0 h 47625"/>
                    <a:gd name="connsiteX2" fmla="*/ 19050 w 76200"/>
                    <a:gd name="connsiteY2" fmla="*/ 19050 h 47625"/>
                    <a:gd name="connsiteX3" fmla="*/ 0 w 76200"/>
                    <a:gd name="connsiteY3" fmla="*/ 19050 h 47625"/>
                    <a:gd name="connsiteX4" fmla="*/ 0 w 76200"/>
                    <a:gd name="connsiteY4" fmla="*/ 47625 h 47625"/>
                    <a:gd name="connsiteX5" fmla="*/ 76200 w 76200"/>
                    <a:gd name="connsiteY5" fmla="*/ 47625 h 47625"/>
                    <a:gd name="connsiteX6" fmla="*/ 76200 w 76200"/>
                    <a:gd name="connsiteY6" fmla="*/ 19050 h 47625"/>
                    <a:gd name="connsiteX7" fmla="*/ 57150 w 76200"/>
                    <a:gd name="connsiteY7" fmla="*/ 190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47625">
                      <a:moveTo>
                        <a:pt x="57150" y="19050"/>
                      </a:moveTo>
                      <a:cubicBezTo>
                        <a:pt x="57150" y="8573"/>
                        <a:pt x="48578" y="0"/>
                        <a:pt x="38100" y="0"/>
                      </a:cubicBezTo>
                      <a:cubicBezTo>
                        <a:pt x="27622" y="0"/>
                        <a:pt x="19050" y="8573"/>
                        <a:pt x="19050" y="19050"/>
                      </a:cubicBezTo>
                      <a:lnTo>
                        <a:pt x="0" y="19050"/>
                      </a:lnTo>
                      <a:lnTo>
                        <a:pt x="0" y="47625"/>
                      </a:lnTo>
                      <a:lnTo>
                        <a:pt x="76200" y="47625"/>
                      </a:lnTo>
                      <a:lnTo>
                        <a:pt x="76200" y="19050"/>
                      </a:lnTo>
                      <a:lnTo>
                        <a:pt x="57150" y="19050"/>
                      </a:lnTo>
                      <a:close/>
                    </a:path>
                  </a:pathLst>
                </a:custGeom>
                <a:noFill/>
                <a:ln w="19050" cap="rnd">
                  <a:solidFill>
                    <a:srgbClr val="0091DA"/>
                  </a:solidFill>
                  <a:prstDash val="solid"/>
                  <a:round/>
                </a:ln>
              </p:spPr>
              <p:txBody>
                <a:bodyPr rtlCol="0" anchor="ctr"/>
                <a:lstStyle/>
                <a:p>
                  <a:endParaRPr lang="en-GB"/>
                </a:p>
              </p:txBody>
            </p:sp>
            <p:sp>
              <p:nvSpPr>
                <p:cNvPr id="215" name="Freeform: Shape 214">
                  <a:extLst>
                    <a:ext uri="{FF2B5EF4-FFF2-40B4-BE49-F238E27FC236}">
                      <a16:creationId xmlns:a16="http://schemas.microsoft.com/office/drawing/2014/main" id="{ECF9FF4F-96F5-40C6-A07C-7394A6BBBD1D}"/>
                    </a:ext>
                  </a:extLst>
                </p:cNvPr>
                <p:cNvSpPr/>
                <p:nvPr/>
              </p:nvSpPr>
              <p:spPr>
                <a:xfrm>
                  <a:off x="4197669" y="2392363"/>
                  <a:ext cx="28575" cy="47625"/>
                </a:xfrm>
                <a:custGeom>
                  <a:avLst/>
                  <a:gdLst>
                    <a:gd name="connsiteX0" fmla="*/ 28575 w 28575"/>
                    <a:gd name="connsiteY0" fmla="*/ 47625 h 47625"/>
                    <a:gd name="connsiteX1" fmla="*/ 28575 w 28575"/>
                    <a:gd name="connsiteY1" fmla="*/ 4763 h 47625"/>
                    <a:gd name="connsiteX2" fmla="*/ 23813 w 28575"/>
                    <a:gd name="connsiteY2" fmla="*/ 0 h 47625"/>
                    <a:gd name="connsiteX3" fmla="*/ 0 w 28575"/>
                    <a:gd name="connsiteY3" fmla="*/ 0 h 47625"/>
                  </a:gdLst>
                  <a:ahLst/>
                  <a:cxnLst>
                    <a:cxn ang="0">
                      <a:pos x="connsiteX0" y="connsiteY0"/>
                    </a:cxn>
                    <a:cxn ang="0">
                      <a:pos x="connsiteX1" y="connsiteY1"/>
                    </a:cxn>
                    <a:cxn ang="0">
                      <a:pos x="connsiteX2" y="connsiteY2"/>
                    </a:cxn>
                    <a:cxn ang="0">
                      <a:pos x="connsiteX3" y="connsiteY3"/>
                    </a:cxn>
                  </a:cxnLst>
                  <a:rect l="l" t="t" r="r" b="b"/>
                  <a:pathLst>
                    <a:path w="28575" h="47625">
                      <a:moveTo>
                        <a:pt x="28575" y="47625"/>
                      </a:moveTo>
                      <a:lnTo>
                        <a:pt x="28575" y="4763"/>
                      </a:lnTo>
                      <a:cubicBezTo>
                        <a:pt x="28575" y="2095"/>
                        <a:pt x="26479" y="0"/>
                        <a:pt x="23813" y="0"/>
                      </a:cubicBezTo>
                      <a:lnTo>
                        <a:pt x="0" y="0"/>
                      </a:lnTo>
                    </a:path>
                  </a:pathLst>
                </a:custGeom>
                <a:noFill/>
                <a:ln w="19050" cap="rnd">
                  <a:solidFill>
                    <a:srgbClr val="0091DA"/>
                  </a:solidFill>
                  <a:prstDash val="solid"/>
                  <a:round/>
                </a:ln>
              </p:spPr>
              <p:txBody>
                <a:bodyPr rtlCol="0" anchor="ctr"/>
                <a:lstStyle/>
                <a:p>
                  <a:endParaRPr lang="en-GB"/>
                </a:p>
              </p:txBody>
            </p:sp>
            <p:sp>
              <p:nvSpPr>
                <p:cNvPr id="216" name="Freeform: Shape 215">
                  <a:extLst>
                    <a:ext uri="{FF2B5EF4-FFF2-40B4-BE49-F238E27FC236}">
                      <a16:creationId xmlns:a16="http://schemas.microsoft.com/office/drawing/2014/main" id="{7709CBF7-B65D-4D01-852B-CA77AA743345}"/>
                    </a:ext>
                  </a:extLst>
                </p:cNvPr>
                <p:cNvSpPr/>
                <p:nvPr/>
              </p:nvSpPr>
              <p:spPr>
                <a:xfrm>
                  <a:off x="4092894" y="2392363"/>
                  <a:ext cx="66675" cy="161925"/>
                </a:xfrm>
                <a:custGeom>
                  <a:avLst/>
                  <a:gdLst>
                    <a:gd name="connsiteX0" fmla="*/ 28575 w 66675"/>
                    <a:gd name="connsiteY0" fmla="*/ 0 h 161925"/>
                    <a:gd name="connsiteX1" fmla="*/ 4763 w 66675"/>
                    <a:gd name="connsiteY1" fmla="*/ 0 h 161925"/>
                    <a:gd name="connsiteX2" fmla="*/ 0 w 66675"/>
                    <a:gd name="connsiteY2" fmla="*/ 4763 h 161925"/>
                    <a:gd name="connsiteX3" fmla="*/ 0 w 66675"/>
                    <a:gd name="connsiteY3" fmla="*/ 157163 h 161925"/>
                    <a:gd name="connsiteX4" fmla="*/ 4763 w 66675"/>
                    <a:gd name="connsiteY4" fmla="*/ 161925 h 161925"/>
                    <a:gd name="connsiteX5" fmla="*/ 71438 w 66675"/>
                    <a:gd name="connsiteY5"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161925">
                      <a:moveTo>
                        <a:pt x="28575" y="0"/>
                      </a:moveTo>
                      <a:lnTo>
                        <a:pt x="4763" y="0"/>
                      </a:lnTo>
                      <a:cubicBezTo>
                        <a:pt x="2096" y="0"/>
                        <a:pt x="0" y="2095"/>
                        <a:pt x="0" y="4763"/>
                      </a:cubicBezTo>
                      <a:lnTo>
                        <a:pt x="0" y="157163"/>
                      </a:lnTo>
                      <a:cubicBezTo>
                        <a:pt x="0" y="159830"/>
                        <a:pt x="2096" y="161925"/>
                        <a:pt x="4763" y="161925"/>
                      </a:cubicBezTo>
                      <a:lnTo>
                        <a:pt x="71438" y="161925"/>
                      </a:lnTo>
                    </a:path>
                  </a:pathLst>
                </a:custGeom>
                <a:noFill/>
                <a:ln w="19050" cap="rnd">
                  <a:solidFill>
                    <a:srgbClr val="0091DA"/>
                  </a:solidFill>
                  <a:prstDash val="solid"/>
                  <a:round/>
                </a:ln>
              </p:spPr>
              <p:txBody>
                <a:bodyPr rtlCol="0" anchor="ctr"/>
                <a:lstStyle/>
                <a:p>
                  <a:endParaRPr lang="en-GB"/>
                </a:p>
              </p:txBody>
            </p:sp>
            <p:sp>
              <p:nvSpPr>
                <p:cNvPr id="217" name="Freeform: Shape 216">
                  <a:extLst>
                    <a:ext uri="{FF2B5EF4-FFF2-40B4-BE49-F238E27FC236}">
                      <a16:creationId xmlns:a16="http://schemas.microsoft.com/office/drawing/2014/main" id="{1311F0DE-40B0-4024-89A7-69FD3DAD46D2}"/>
                    </a:ext>
                  </a:extLst>
                </p:cNvPr>
                <p:cNvSpPr/>
                <p:nvPr/>
              </p:nvSpPr>
              <p:spPr>
                <a:xfrm>
                  <a:off x="4121469" y="2430463"/>
                  <a:ext cx="76200" cy="9525"/>
                </a:xfrm>
                <a:custGeom>
                  <a:avLst/>
                  <a:gdLst>
                    <a:gd name="connsiteX0" fmla="*/ 0 w 76200"/>
                    <a:gd name="connsiteY0" fmla="*/ 0 h 0"/>
                    <a:gd name="connsiteX1" fmla="*/ 76200 w 76200"/>
                    <a:gd name="connsiteY1" fmla="*/ 0 h 0"/>
                  </a:gdLst>
                  <a:ahLst/>
                  <a:cxnLst>
                    <a:cxn ang="0">
                      <a:pos x="connsiteX0" y="connsiteY0"/>
                    </a:cxn>
                    <a:cxn ang="0">
                      <a:pos x="connsiteX1" y="connsiteY1"/>
                    </a:cxn>
                  </a:cxnLst>
                  <a:rect l="l" t="t" r="r" b="b"/>
                  <a:pathLst>
                    <a:path w="76200">
                      <a:moveTo>
                        <a:pt x="0" y="0"/>
                      </a:moveTo>
                      <a:lnTo>
                        <a:pt x="76200" y="0"/>
                      </a:lnTo>
                    </a:path>
                  </a:pathLst>
                </a:custGeom>
                <a:noFill/>
                <a:ln w="19050" cap="rnd">
                  <a:solidFill>
                    <a:srgbClr val="0091DA"/>
                  </a:solidFill>
                  <a:prstDash val="solid"/>
                  <a:round/>
                </a:ln>
              </p:spPr>
              <p:txBody>
                <a:bodyPr rtlCol="0" anchor="ctr"/>
                <a:lstStyle/>
                <a:p>
                  <a:endParaRPr lang="en-GB"/>
                </a:p>
              </p:txBody>
            </p:sp>
            <p:sp>
              <p:nvSpPr>
                <p:cNvPr id="218" name="Freeform: Shape 217">
                  <a:extLst>
                    <a:ext uri="{FF2B5EF4-FFF2-40B4-BE49-F238E27FC236}">
                      <a16:creationId xmlns:a16="http://schemas.microsoft.com/office/drawing/2014/main" id="{33D2BD26-9868-4269-9462-5E54C63386F1}"/>
                    </a:ext>
                  </a:extLst>
                </p:cNvPr>
                <p:cNvSpPr/>
                <p:nvPr/>
              </p:nvSpPr>
              <p:spPr>
                <a:xfrm>
                  <a:off x="4121469" y="2459038"/>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9050" cap="rnd">
                  <a:solidFill>
                    <a:srgbClr val="0091DA"/>
                  </a:solidFill>
                  <a:prstDash val="solid"/>
                  <a:round/>
                </a:ln>
              </p:spPr>
              <p:txBody>
                <a:bodyPr rtlCol="0" anchor="ctr"/>
                <a:lstStyle/>
                <a:p>
                  <a:endParaRPr lang="en-GB"/>
                </a:p>
              </p:txBody>
            </p:sp>
            <p:sp>
              <p:nvSpPr>
                <p:cNvPr id="219" name="Freeform: Shape 218">
                  <a:extLst>
                    <a:ext uri="{FF2B5EF4-FFF2-40B4-BE49-F238E27FC236}">
                      <a16:creationId xmlns:a16="http://schemas.microsoft.com/office/drawing/2014/main" id="{B53E728D-DD39-4EC0-A1F3-AEE58368B541}"/>
                    </a:ext>
                  </a:extLst>
                </p:cNvPr>
                <p:cNvSpPr/>
                <p:nvPr/>
              </p:nvSpPr>
              <p:spPr>
                <a:xfrm>
                  <a:off x="4121469" y="2487613"/>
                  <a:ext cx="38100" cy="9525"/>
                </a:xfrm>
                <a:custGeom>
                  <a:avLst/>
                  <a:gdLst>
                    <a:gd name="connsiteX0" fmla="*/ 0 w 38100"/>
                    <a:gd name="connsiteY0" fmla="*/ 0 h 0"/>
                    <a:gd name="connsiteX1" fmla="*/ 38100 w 38100"/>
                    <a:gd name="connsiteY1" fmla="*/ 0 h 0"/>
                  </a:gdLst>
                  <a:ahLst/>
                  <a:cxnLst>
                    <a:cxn ang="0">
                      <a:pos x="connsiteX0" y="connsiteY0"/>
                    </a:cxn>
                    <a:cxn ang="0">
                      <a:pos x="connsiteX1" y="connsiteY1"/>
                    </a:cxn>
                  </a:cxnLst>
                  <a:rect l="l" t="t" r="r" b="b"/>
                  <a:pathLst>
                    <a:path w="38100">
                      <a:moveTo>
                        <a:pt x="0" y="0"/>
                      </a:moveTo>
                      <a:lnTo>
                        <a:pt x="38100" y="0"/>
                      </a:lnTo>
                    </a:path>
                  </a:pathLst>
                </a:custGeom>
                <a:noFill/>
                <a:ln w="19050" cap="rnd">
                  <a:solidFill>
                    <a:srgbClr val="0091DA"/>
                  </a:solidFill>
                  <a:prstDash val="solid"/>
                  <a:round/>
                </a:ln>
              </p:spPr>
              <p:txBody>
                <a:bodyPr rtlCol="0" anchor="ctr"/>
                <a:lstStyle/>
                <a:p>
                  <a:endParaRPr lang="en-GB"/>
                </a:p>
              </p:txBody>
            </p:sp>
          </p:grpSp>
          <p:grpSp>
            <p:nvGrpSpPr>
              <p:cNvPr id="209" name="Group 208">
                <a:extLst>
                  <a:ext uri="{FF2B5EF4-FFF2-40B4-BE49-F238E27FC236}">
                    <a16:creationId xmlns:a16="http://schemas.microsoft.com/office/drawing/2014/main" id="{AD6055D5-DCC0-4694-A05F-65420C3ED3C2}"/>
                  </a:ext>
                </a:extLst>
              </p:cNvPr>
              <p:cNvGrpSpPr/>
              <p:nvPr/>
            </p:nvGrpSpPr>
            <p:grpSpPr>
              <a:xfrm>
                <a:off x="6997873" y="-648432"/>
                <a:ext cx="552277" cy="552277"/>
                <a:chOff x="1552576" y="2944559"/>
                <a:chExt cx="210502" cy="210502"/>
              </a:xfrm>
            </p:grpSpPr>
            <p:sp>
              <p:nvSpPr>
                <p:cNvPr id="210" name="Freeform: Shape 222">
                  <a:extLst>
                    <a:ext uri="{FF2B5EF4-FFF2-40B4-BE49-F238E27FC236}">
                      <a16:creationId xmlns:a16="http://schemas.microsoft.com/office/drawing/2014/main" id="{0C0FC2C0-2D53-4EEF-8EDA-0CBBC827140B}"/>
                    </a:ext>
                  </a:extLst>
                </p:cNvPr>
                <p:cNvSpPr/>
                <p:nvPr/>
              </p:nvSpPr>
              <p:spPr>
                <a:xfrm>
                  <a:off x="1552576" y="2944559"/>
                  <a:ext cx="190500" cy="190500"/>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5250" y="190500"/>
                      </a:moveTo>
                      <a:cubicBezTo>
                        <a:pt x="147638" y="190500"/>
                        <a:pt x="190500" y="147638"/>
                        <a:pt x="190500" y="95250"/>
                      </a:cubicBezTo>
                      <a:cubicBezTo>
                        <a:pt x="190500" y="42863"/>
                        <a:pt x="147638" y="0"/>
                        <a:pt x="95250" y="0"/>
                      </a:cubicBezTo>
                      <a:cubicBezTo>
                        <a:pt x="42863" y="0"/>
                        <a:pt x="0" y="42863"/>
                        <a:pt x="0" y="95250"/>
                      </a:cubicBezTo>
                      <a:cubicBezTo>
                        <a:pt x="0" y="147638"/>
                        <a:pt x="42863" y="190500"/>
                        <a:pt x="95250" y="190500"/>
                      </a:cubicBezTo>
                      <a:close/>
                    </a:path>
                  </a:pathLst>
                </a:custGeom>
                <a:noFill/>
                <a:ln w="19050" cap="rnd">
                  <a:solidFill>
                    <a:srgbClr val="0091DA"/>
                  </a:solidFill>
                  <a:prstDash val="solid"/>
                  <a:round/>
                </a:ln>
              </p:spPr>
              <p:txBody>
                <a:bodyPr rtlCol="0" anchor="ctr"/>
                <a:lstStyle/>
                <a:p>
                  <a:endParaRPr lang="en-GB"/>
                </a:p>
              </p:txBody>
            </p:sp>
            <p:sp>
              <p:nvSpPr>
                <p:cNvPr id="211" name="Freeform: Shape 223">
                  <a:extLst>
                    <a:ext uri="{FF2B5EF4-FFF2-40B4-BE49-F238E27FC236}">
                      <a16:creationId xmlns:a16="http://schemas.microsoft.com/office/drawing/2014/main" id="{6559A247-429D-42FE-964D-6AE83C9F0E87}"/>
                    </a:ext>
                  </a:extLst>
                </p:cNvPr>
                <p:cNvSpPr/>
                <p:nvPr/>
              </p:nvSpPr>
              <p:spPr>
                <a:xfrm>
                  <a:off x="1715453" y="3107436"/>
                  <a:ext cx="47625" cy="47625"/>
                </a:xfrm>
                <a:custGeom>
                  <a:avLst/>
                  <a:gdLst>
                    <a:gd name="connsiteX0" fmla="*/ 56197 w 47625"/>
                    <a:gd name="connsiteY0" fmla="*/ 56197 h 47625"/>
                    <a:gd name="connsiteX1" fmla="*/ 0 w 47625"/>
                    <a:gd name="connsiteY1" fmla="*/ 0 h 47625"/>
                  </a:gdLst>
                  <a:ahLst/>
                  <a:cxnLst>
                    <a:cxn ang="0">
                      <a:pos x="connsiteX0" y="connsiteY0"/>
                    </a:cxn>
                    <a:cxn ang="0">
                      <a:pos x="connsiteX1" y="connsiteY1"/>
                    </a:cxn>
                  </a:cxnLst>
                  <a:rect l="l" t="t" r="r" b="b"/>
                  <a:pathLst>
                    <a:path w="47625" h="47625">
                      <a:moveTo>
                        <a:pt x="56197" y="56197"/>
                      </a:moveTo>
                      <a:lnTo>
                        <a:pt x="0" y="0"/>
                      </a:lnTo>
                    </a:path>
                  </a:pathLst>
                </a:custGeom>
                <a:noFill/>
                <a:ln w="19050" cap="rnd">
                  <a:solidFill>
                    <a:srgbClr val="0091DA"/>
                  </a:solidFill>
                  <a:prstDash val="solid"/>
                  <a:round/>
                </a:ln>
              </p:spPr>
              <p:txBody>
                <a:bodyPr rtlCol="0" anchor="ctr"/>
                <a:lstStyle/>
                <a:p>
                  <a:endParaRPr lang="en-GB"/>
                </a:p>
              </p:txBody>
            </p:sp>
          </p:grpSp>
        </p:grpSp>
        <p:grpSp>
          <p:nvGrpSpPr>
            <p:cNvPr id="220" name="Group 219">
              <a:extLst>
                <a:ext uri="{FF2B5EF4-FFF2-40B4-BE49-F238E27FC236}">
                  <a16:creationId xmlns:a16="http://schemas.microsoft.com/office/drawing/2014/main" id="{04EDCB64-1367-4A44-A897-C0A709088A55}"/>
                </a:ext>
              </a:extLst>
            </p:cNvPr>
            <p:cNvGrpSpPr/>
            <p:nvPr/>
          </p:nvGrpSpPr>
          <p:grpSpPr>
            <a:xfrm>
              <a:off x="5230461" y="2337148"/>
              <a:ext cx="456189" cy="358657"/>
              <a:chOff x="5161349" y="1823238"/>
              <a:chExt cx="456189" cy="358657"/>
            </a:xfrm>
          </p:grpSpPr>
          <p:sp>
            <p:nvSpPr>
              <p:cNvPr id="221" name="Diamond 220">
                <a:extLst>
                  <a:ext uri="{FF2B5EF4-FFF2-40B4-BE49-F238E27FC236}">
                    <a16:creationId xmlns:a16="http://schemas.microsoft.com/office/drawing/2014/main" id="{CC7723C3-B51C-4550-9205-2A10C762FC21}"/>
                  </a:ext>
                </a:extLst>
              </p:cNvPr>
              <p:cNvSpPr/>
              <p:nvPr/>
            </p:nvSpPr>
            <p:spPr>
              <a:xfrm>
                <a:off x="5169762" y="1989757"/>
                <a:ext cx="447776" cy="192138"/>
              </a:xfrm>
              <a:prstGeom prst="diamond">
                <a:avLst/>
              </a:prstGeom>
              <a:solidFill>
                <a:schemeClr val="bg1"/>
              </a:solidFill>
              <a:ln w="190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22" name="Diamond 221">
                <a:extLst>
                  <a:ext uri="{FF2B5EF4-FFF2-40B4-BE49-F238E27FC236}">
                    <a16:creationId xmlns:a16="http://schemas.microsoft.com/office/drawing/2014/main" id="{D1C1B1B3-65ED-48F6-89F1-7024740E10B7}"/>
                  </a:ext>
                </a:extLst>
              </p:cNvPr>
              <p:cNvSpPr/>
              <p:nvPr/>
            </p:nvSpPr>
            <p:spPr>
              <a:xfrm>
                <a:off x="5161349" y="1903804"/>
                <a:ext cx="447776" cy="192138"/>
              </a:xfrm>
              <a:prstGeom prst="diamond">
                <a:avLst/>
              </a:prstGeom>
              <a:solidFill>
                <a:schemeClr val="bg1"/>
              </a:solidFill>
              <a:ln w="190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23" name="Diamond 222">
                <a:extLst>
                  <a:ext uri="{FF2B5EF4-FFF2-40B4-BE49-F238E27FC236}">
                    <a16:creationId xmlns:a16="http://schemas.microsoft.com/office/drawing/2014/main" id="{439C9D34-D959-44A3-B49C-ABE754E4D0A9}"/>
                  </a:ext>
                </a:extLst>
              </p:cNvPr>
              <p:cNvSpPr/>
              <p:nvPr/>
            </p:nvSpPr>
            <p:spPr>
              <a:xfrm>
                <a:off x="5163956" y="1823238"/>
                <a:ext cx="447776" cy="192138"/>
              </a:xfrm>
              <a:prstGeom prst="diamond">
                <a:avLst/>
              </a:prstGeom>
              <a:solidFill>
                <a:schemeClr val="bg1"/>
              </a:solidFill>
              <a:ln w="190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cxnSp>
          <p:nvCxnSpPr>
            <p:cNvPr id="224" name="Straight Connector 223">
              <a:extLst>
                <a:ext uri="{FF2B5EF4-FFF2-40B4-BE49-F238E27FC236}">
                  <a16:creationId xmlns:a16="http://schemas.microsoft.com/office/drawing/2014/main" id="{24D0644A-249A-4176-A276-D3956B663E2B}"/>
                </a:ext>
              </a:extLst>
            </p:cNvPr>
            <p:cNvCxnSpPr>
              <a:cxnSpLocks/>
            </p:cNvCxnSpPr>
            <p:nvPr/>
          </p:nvCxnSpPr>
          <p:spPr>
            <a:xfrm>
              <a:off x="981204" y="2047333"/>
              <a:ext cx="986724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5" name="Rectangle 233">
              <a:extLst>
                <a:ext uri="{FF2B5EF4-FFF2-40B4-BE49-F238E27FC236}">
                  <a16:creationId xmlns:a16="http://schemas.microsoft.com/office/drawing/2014/main" id="{56ED2F1F-434D-4824-BFEA-EA3CE302F1C0}"/>
                </a:ext>
              </a:extLst>
            </p:cNvPr>
            <p:cNvSpPr>
              <a:spLocks noChangeArrowheads="1"/>
            </p:cNvSpPr>
            <p:nvPr/>
          </p:nvSpPr>
          <p:spPr bwMode="auto">
            <a:xfrm>
              <a:off x="4586291" y="1901837"/>
              <a:ext cx="2462629" cy="325175"/>
            </a:xfrm>
            <a:prstGeom prst="rect">
              <a:avLst/>
            </a:prstGeom>
            <a:solidFill>
              <a:schemeClr val="bg1"/>
            </a:solidFill>
            <a:ln>
              <a:noFill/>
            </a:ln>
          </p:spPr>
          <p:txBody>
            <a:bodyPr vert="horz" wrap="square" lIns="78191" tIns="39095" rIns="78191" bIns="39095"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a:spcAft>
                  <a:spcPts val="600"/>
                </a:spcAft>
              </a:pPr>
              <a:r>
                <a:rPr lang="en-US" altLang="en-US" sz="1600" b="1">
                  <a:solidFill>
                    <a:schemeClr val="tx2"/>
                  </a:solidFill>
                  <a:latin typeface="Arial"/>
                  <a:cs typeface="Arial" panose="020B0604020202020204" pitchFamily="34" charset="0"/>
                </a:rPr>
                <a:t>Planning Activities</a:t>
              </a:r>
              <a:endParaRPr lang="en-US" altLang="en-US" sz="1600">
                <a:solidFill>
                  <a:schemeClr val="tx2"/>
                </a:solidFill>
                <a:latin typeface="Arial"/>
                <a:cs typeface="Arial" panose="020B0604020202020204" pitchFamily="34" charset="0"/>
              </a:endParaRPr>
            </a:p>
          </p:txBody>
        </p:sp>
      </p:grpSp>
    </p:spTree>
    <p:custDataLst>
      <p:tags r:id="rId1"/>
    </p:custDataLst>
    <p:extLst>
      <p:ext uri="{BB962C8B-B14F-4D97-AF65-F5344CB8AC3E}">
        <p14:creationId xmlns:p14="http://schemas.microsoft.com/office/powerpoint/2010/main" val="1150230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502F3-3234-CCC9-049A-B4B56DBBEA3F}"/>
              </a:ext>
            </a:extLst>
          </p:cNvPr>
          <p:cNvSpPr>
            <a:spLocks noGrp="1"/>
          </p:cNvSpPr>
          <p:nvPr>
            <p:ph type="title"/>
          </p:nvPr>
        </p:nvSpPr>
        <p:spPr>
          <a:xfrm>
            <a:off x="995364" y="431800"/>
            <a:ext cx="10204704" cy="533400"/>
          </a:xfrm>
        </p:spPr>
        <p:txBody>
          <a:bodyPr/>
          <a:lstStyle/>
          <a:p>
            <a:r>
              <a:rPr lang="en-US" dirty="0"/>
              <a:t>Case for Continued Investment</a:t>
            </a:r>
          </a:p>
        </p:txBody>
      </p:sp>
      <p:sp>
        <p:nvSpPr>
          <p:cNvPr id="3" name="TextBox 2">
            <a:extLst>
              <a:ext uri="{FF2B5EF4-FFF2-40B4-BE49-F238E27FC236}">
                <a16:creationId xmlns:a16="http://schemas.microsoft.com/office/drawing/2014/main" id="{6FA591F9-F358-ED4B-4538-28CE1DBAE65D}"/>
              </a:ext>
            </a:extLst>
          </p:cNvPr>
          <p:cNvSpPr txBox="1"/>
          <p:nvPr/>
        </p:nvSpPr>
        <p:spPr>
          <a:xfrm>
            <a:off x="991932" y="916725"/>
            <a:ext cx="9792878" cy="453005"/>
          </a:xfrm>
          <a:prstGeom prst="rect">
            <a:avLst/>
          </a:prstGeom>
        </p:spPr>
        <p:txBody>
          <a:bodyPr vert="horz" wrap="square" lIns="0" tIns="0" rIns="0" bIns="0" rtlCol="0" anchor="t" anchorCtr="0">
            <a:noAutofit/>
          </a:bodyPr>
          <a:lstStyle/>
          <a:p>
            <a:pPr algn="l">
              <a:spcAft>
                <a:spcPts val="600"/>
              </a:spcAft>
            </a:pPr>
            <a:r>
              <a:rPr lang="en-US" sz="1500" dirty="0">
                <a:solidFill>
                  <a:schemeClr val="tx2"/>
                </a:solidFill>
              </a:rPr>
              <a:t>Identity and Access Management is a key focus area for most organizations. As Cigna continues to mature its IAM capabilities, the following drivers need to be considered.</a:t>
            </a:r>
          </a:p>
        </p:txBody>
      </p:sp>
      <p:sp>
        <p:nvSpPr>
          <p:cNvPr id="69" name="TextBox 68">
            <a:extLst>
              <a:ext uri="{FF2B5EF4-FFF2-40B4-BE49-F238E27FC236}">
                <a16:creationId xmlns:a16="http://schemas.microsoft.com/office/drawing/2014/main" id="{708F0CB1-3AF1-4A70-91A8-EB063DBEB925}"/>
              </a:ext>
            </a:extLst>
          </p:cNvPr>
          <p:cNvSpPr txBox="1"/>
          <p:nvPr/>
        </p:nvSpPr>
        <p:spPr>
          <a:xfrm>
            <a:off x="7390631" y="1932006"/>
            <a:ext cx="3514851" cy="1107996"/>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338D"/>
                </a:solidFill>
                <a:effectLst/>
                <a:uLnTx/>
                <a:uFillTx/>
                <a:latin typeface="Arial"/>
                <a:ea typeface="+mn-ea"/>
                <a:cs typeface="+mn-cs"/>
              </a:rPr>
              <a:t>As more and more security controls start to rely on identity as the fabric to establish context, identity based controls are now a foundational element of an organization’s cybersecurity architecture.</a:t>
            </a:r>
          </a:p>
        </p:txBody>
      </p:sp>
      <p:sp>
        <p:nvSpPr>
          <p:cNvPr id="70" name="Oval 69">
            <a:extLst>
              <a:ext uri="{FF2B5EF4-FFF2-40B4-BE49-F238E27FC236}">
                <a16:creationId xmlns:a16="http://schemas.microsoft.com/office/drawing/2014/main" id="{9ED96E77-6A0F-B8D3-9A3D-4C145A9BF024}"/>
              </a:ext>
            </a:extLst>
          </p:cNvPr>
          <p:cNvSpPr/>
          <p:nvPr/>
        </p:nvSpPr>
        <p:spPr>
          <a:xfrm>
            <a:off x="4856410" y="2358435"/>
            <a:ext cx="2485938" cy="2485936"/>
          </a:xfrm>
          <a:prstGeom prst="ellipse">
            <a:avLst/>
          </a:prstGeom>
          <a:gradFill>
            <a:gsLst>
              <a:gs pos="0">
                <a:schemeClr val="tx2"/>
              </a:gs>
              <a:gs pos="100000">
                <a:schemeClr val="accent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71" name="!!triangle">
            <a:extLst>
              <a:ext uri="{FF2B5EF4-FFF2-40B4-BE49-F238E27FC236}">
                <a16:creationId xmlns:a16="http://schemas.microsoft.com/office/drawing/2014/main" id="{807C4F5F-27C1-0698-4120-5AC53C1B05B9}"/>
              </a:ext>
            </a:extLst>
          </p:cNvPr>
          <p:cNvSpPr/>
          <p:nvPr/>
        </p:nvSpPr>
        <p:spPr>
          <a:xfrm rot="2700000" flipV="1">
            <a:off x="6725690" y="2611141"/>
            <a:ext cx="518708" cy="2149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grpSp>
        <p:nvGrpSpPr>
          <p:cNvPr id="72" name="Group 71">
            <a:extLst>
              <a:ext uri="{FF2B5EF4-FFF2-40B4-BE49-F238E27FC236}">
                <a16:creationId xmlns:a16="http://schemas.microsoft.com/office/drawing/2014/main" id="{6EFDAD2C-12D0-6072-681D-1A386306598E}"/>
              </a:ext>
            </a:extLst>
          </p:cNvPr>
          <p:cNvGrpSpPr/>
          <p:nvPr/>
        </p:nvGrpSpPr>
        <p:grpSpPr>
          <a:xfrm>
            <a:off x="6309383" y="2957727"/>
            <a:ext cx="523718" cy="348478"/>
            <a:chOff x="2945130" y="1417638"/>
            <a:chExt cx="171777" cy="114300"/>
          </a:xfrm>
        </p:grpSpPr>
        <p:sp>
          <p:nvSpPr>
            <p:cNvPr id="73" name="Freeform: Shape 72">
              <a:extLst>
                <a:ext uri="{FF2B5EF4-FFF2-40B4-BE49-F238E27FC236}">
                  <a16:creationId xmlns:a16="http://schemas.microsoft.com/office/drawing/2014/main" id="{58BCCC77-BE98-1BE8-6542-B075E0BCF596}"/>
                </a:ext>
              </a:extLst>
            </p:cNvPr>
            <p:cNvSpPr/>
            <p:nvPr/>
          </p:nvSpPr>
          <p:spPr>
            <a:xfrm>
              <a:off x="2945457" y="1417638"/>
              <a:ext cx="171450" cy="114300"/>
            </a:xfrm>
            <a:custGeom>
              <a:avLst/>
              <a:gdLst>
                <a:gd name="connsiteX0" fmla="*/ 160646 w 171450"/>
                <a:gd name="connsiteY0" fmla="*/ 2858 h 114300"/>
                <a:gd name="connsiteX1" fmla="*/ 156836 w 171450"/>
                <a:gd name="connsiteY1" fmla="*/ 0 h 114300"/>
                <a:gd name="connsiteX2" fmla="*/ 20628 w 171450"/>
                <a:gd name="connsiteY2" fmla="*/ 0 h 114300"/>
                <a:gd name="connsiteX3" fmla="*/ 16818 w 171450"/>
                <a:gd name="connsiteY3" fmla="*/ 2858 h 114300"/>
                <a:gd name="connsiteX4" fmla="*/ 626 w 171450"/>
                <a:gd name="connsiteY4" fmla="*/ 35243 h 114300"/>
                <a:gd name="connsiteX5" fmla="*/ 1578 w 171450"/>
                <a:gd name="connsiteY5" fmla="*/ 40958 h 114300"/>
                <a:gd name="connsiteX6" fmla="*/ 85398 w 171450"/>
                <a:gd name="connsiteY6" fmla="*/ 113348 h 114300"/>
                <a:gd name="connsiteX7" fmla="*/ 92066 w 171450"/>
                <a:gd name="connsiteY7" fmla="*/ 113348 h 114300"/>
                <a:gd name="connsiteX8" fmla="*/ 175886 w 171450"/>
                <a:gd name="connsiteY8" fmla="*/ 40958 h 114300"/>
                <a:gd name="connsiteX9" fmla="*/ 176838 w 171450"/>
                <a:gd name="connsiteY9" fmla="*/ 35243 h 114300"/>
                <a:gd name="connsiteX10" fmla="*/ 160646 w 171450"/>
                <a:gd name="connsiteY10" fmla="*/ 285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14300">
                  <a:moveTo>
                    <a:pt x="160646" y="2858"/>
                  </a:moveTo>
                  <a:cubicBezTo>
                    <a:pt x="159693" y="953"/>
                    <a:pt x="157788" y="0"/>
                    <a:pt x="156836" y="0"/>
                  </a:cubicBezTo>
                  <a:lnTo>
                    <a:pt x="20628" y="0"/>
                  </a:lnTo>
                  <a:cubicBezTo>
                    <a:pt x="18723" y="0"/>
                    <a:pt x="16818" y="953"/>
                    <a:pt x="16818" y="2858"/>
                  </a:cubicBezTo>
                  <a:lnTo>
                    <a:pt x="626" y="35243"/>
                  </a:lnTo>
                  <a:cubicBezTo>
                    <a:pt x="-327" y="37148"/>
                    <a:pt x="-327" y="40005"/>
                    <a:pt x="1578" y="40958"/>
                  </a:cubicBezTo>
                  <a:lnTo>
                    <a:pt x="85398" y="113348"/>
                  </a:lnTo>
                  <a:cubicBezTo>
                    <a:pt x="87303" y="115253"/>
                    <a:pt x="90161" y="115253"/>
                    <a:pt x="92066" y="113348"/>
                  </a:cubicBezTo>
                  <a:lnTo>
                    <a:pt x="175886" y="40958"/>
                  </a:lnTo>
                  <a:cubicBezTo>
                    <a:pt x="177791" y="39053"/>
                    <a:pt x="177791" y="37148"/>
                    <a:pt x="176838" y="35243"/>
                  </a:cubicBezTo>
                  <a:lnTo>
                    <a:pt x="160646" y="2858"/>
                  </a:lnTo>
                  <a:close/>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05644102-156E-DBD2-D677-D4FBFC5FC4A1}"/>
                </a:ext>
              </a:extLst>
            </p:cNvPr>
            <p:cNvSpPr/>
            <p:nvPr/>
          </p:nvSpPr>
          <p:spPr>
            <a:xfrm>
              <a:off x="2945130" y="1455738"/>
              <a:ext cx="171450" cy="9525"/>
            </a:xfrm>
            <a:custGeom>
              <a:avLst/>
              <a:gdLst>
                <a:gd name="connsiteX0" fmla="*/ 0 w 171450"/>
                <a:gd name="connsiteY0" fmla="*/ 0 h 0"/>
                <a:gd name="connsiteX1" fmla="*/ 178117 w 171450"/>
                <a:gd name="connsiteY1" fmla="*/ 0 h 0"/>
              </a:gdLst>
              <a:ahLst/>
              <a:cxnLst>
                <a:cxn ang="0">
                  <a:pos x="connsiteX0" y="connsiteY0"/>
                </a:cxn>
                <a:cxn ang="0">
                  <a:pos x="connsiteX1" y="connsiteY1"/>
                </a:cxn>
              </a:cxnLst>
              <a:rect l="l" t="t" r="r" b="b"/>
              <a:pathLst>
                <a:path w="171450">
                  <a:moveTo>
                    <a:pt x="0" y="0"/>
                  </a:moveTo>
                  <a:lnTo>
                    <a:pt x="178117" y="0"/>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6281D979-A868-BACD-5264-2FB308BB39D1}"/>
                </a:ext>
              </a:extLst>
            </p:cNvPr>
            <p:cNvSpPr/>
            <p:nvPr/>
          </p:nvSpPr>
          <p:spPr>
            <a:xfrm>
              <a:off x="2995613" y="1417638"/>
              <a:ext cx="38100" cy="114300"/>
            </a:xfrm>
            <a:custGeom>
              <a:avLst/>
              <a:gdLst>
                <a:gd name="connsiteX0" fmla="*/ 38100 w 38100"/>
                <a:gd name="connsiteY0" fmla="*/ 114300 h 114300"/>
                <a:gd name="connsiteX1" fmla="*/ 0 w 38100"/>
                <a:gd name="connsiteY1" fmla="*/ 38100 h 114300"/>
                <a:gd name="connsiteX2" fmla="*/ 19050 w 38100"/>
                <a:gd name="connsiteY2" fmla="*/ 0 h 114300"/>
              </a:gdLst>
              <a:ahLst/>
              <a:cxnLst>
                <a:cxn ang="0">
                  <a:pos x="connsiteX0" y="connsiteY0"/>
                </a:cxn>
                <a:cxn ang="0">
                  <a:pos x="connsiteX1" y="connsiteY1"/>
                </a:cxn>
                <a:cxn ang="0">
                  <a:pos x="connsiteX2" y="connsiteY2"/>
                </a:cxn>
              </a:cxnLst>
              <a:rect l="l" t="t" r="r" b="b"/>
              <a:pathLst>
                <a:path w="38100" h="114300">
                  <a:moveTo>
                    <a:pt x="38100" y="114300"/>
                  </a:moveTo>
                  <a:lnTo>
                    <a:pt x="0" y="38100"/>
                  </a:lnTo>
                  <a:lnTo>
                    <a:pt x="19050" y="0"/>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AA9B5930-E4A6-B830-5024-733067329A5F}"/>
                </a:ext>
              </a:extLst>
            </p:cNvPr>
            <p:cNvSpPr/>
            <p:nvPr/>
          </p:nvSpPr>
          <p:spPr>
            <a:xfrm>
              <a:off x="3033713" y="1417638"/>
              <a:ext cx="38100" cy="114300"/>
            </a:xfrm>
            <a:custGeom>
              <a:avLst/>
              <a:gdLst>
                <a:gd name="connsiteX0" fmla="*/ 0 w 38100"/>
                <a:gd name="connsiteY0" fmla="*/ 114300 h 114300"/>
                <a:gd name="connsiteX1" fmla="*/ 38100 w 38100"/>
                <a:gd name="connsiteY1" fmla="*/ 38100 h 114300"/>
                <a:gd name="connsiteX2" fmla="*/ 19050 w 38100"/>
                <a:gd name="connsiteY2" fmla="*/ 0 h 114300"/>
              </a:gdLst>
              <a:ahLst/>
              <a:cxnLst>
                <a:cxn ang="0">
                  <a:pos x="connsiteX0" y="connsiteY0"/>
                </a:cxn>
                <a:cxn ang="0">
                  <a:pos x="connsiteX1" y="connsiteY1"/>
                </a:cxn>
                <a:cxn ang="0">
                  <a:pos x="connsiteX2" y="connsiteY2"/>
                </a:cxn>
              </a:cxnLst>
              <a:rect l="l" t="t" r="r" b="b"/>
              <a:pathLst>
                <a:path w="38100" h="114300">
                  <a:moveTo>
                    <a:pt x="0" y="114300"/>
                  </a:moveTo>
                  <a:lnTo>
                    <a:pt x="38100" y="38100"/>
                  </a:lnTo>
                  <a:lnTo>
                    <a:pt x="19050" y="0"/>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77" name="!!triangle">
            <a:extLst>
              <a:ext uri="{FF2B5EF4-FFF2-40B4-BE49-F238E27FC236}">
                <a16:creationId xmlns:a16="http://schemas.microsoft.com/office/drawing/2014/main" id="{3A284982-DA2A-D4CE-8BAC-A0615062C7DA}"/>
              </a:ext>
            </a:extLst>
          </p:cNvPr>
          <p:cNvSpPr/>
          <p:nvPr/>
        </p:nvSpPr>
        <p:spPr>
          <a:xfrm rot="18900000" flipH="1" flipV="1">
            <a:off x="4948296" y="2611140"/>
            <a:ext cx="518708" cy="2149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78" name="!!triangle">
            <a:extLst>
              <a:ext uri="{FF2B5EF4-FFF2-40B4-BE49-F238E27FC236}">
                <a16:creationId xmlns:a16="http://schemas.microsoft.com/office/drawing/2014/main" id="{34A34972-872A-D710-EA9B-2F5A874FCABB}"/>
              </a:ext>
            </a:extLst>
          </p:cNvPr>
          <p:cNvSpPr/>
          <p:nvPr/>
        </p:nvSpPr>
        <p:spPr>
          <a:xfrm rot="2700000" flipH="1">
            <a:off x="4948296" y="4374944"/>
            <a:ext cx="518708" cy="2149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79" name="!!triangle">
            <a:extLst>
              <a:ext uri="{FF2B5EF4-FFF2-40B4-BE49-F238E27FC236}">
                <a16:creationId xmlns:a16="http://schemas.microsoft.com/office/drawing/2014/main" id="{2B4C5A0B-72D8-1909-58CB-7F7982031D65}"/>
              </a:ext>
            </a:extLst>
          </p:cNvPr>
          <p:cNvSpPr/>
          <p:nvPr/>
        </p:nvSpPr>
        <p:spPr>
          <a:xfrm rot="18900000">
            <a:off x="6725690" y="4374944"/>
            <a:ext cx="518708" cy="2149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80" name="!!IntText">
            <a:extLst>
              <a:ext uri="{FF2B5EF4-FFF2-40B4-BE49-F238E27FC236}">
                <a16:creationId xmlns:a16="http://schemas.microsoft.com/office/drawing/2014/main" id="{BBA5D8BD-F200-AB9A-4DA1-1F55168AA504}"/>
              </a:ext>
            </a:extLst>
          </p:cNvPr>
          <p:cNvSpPr/>
          <p:nvPr/>
        </p:nvSpPr>
        <p:spPr>
          <a:xfrm>
            <a:off x="7413448" y="1497279"/>
            <a:ext cx="3685187" cy="357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610" rIns="0" bIns="54610" rtlCol="0" anchor="ctr"/>
          <a:lstStyle/>
          <a:p>
            <a:pPr lvl="0">
              <a:lnSpc>
                <a:spcPct val="80000"/>
              </a:lnSpc>
              <a:defRPr/>
            </a:pPr>
            <a:r>
              <a:rPr lang="en-US" sz="2800" dirty="0">
                <a:solidFill>
                  <a:schemeClr val="tx2"/>
                </a:solidFill>
                <a:latin typeface="KPMG Bold"/>
              </a:rPr>
              <a:t>Identity “first” security</a:t>
            </a:r>
          </a:p>
        </p:txBody>
      </p:sp>
      <p:cxnSp>
        <p:nvCxnSpPr>
          <p:cNvPr id="81" name="!!line1Straight Connector 2078">
            <a:extLst>
              <a:ext uri="{FF2B5EF4-FFF2-40B4-BE49-F238E27FC236}">
                <a16:creationId xmlns:a16="http://schemas.microsoft.com/office/drawing/2014/main" id="{528318E0-525A-56E2-4D7A-195E365AFEDE}"/>
              </a:ext>
            </a:extLst>
          </p:cNvPr>
          <p:cNvCxnSpPr>
            <a:cxnSpLocks/>
          </p:cNvCxnSpPr>
          <p:nvPr/>
        </p:nvCxnSpPr>
        <p:spPr>
          <a:xfrm>
            <a:off x="5001620" y="3602279"/>
            <a:ext cx="2188760" cy="0"/>
          </a:xfrm>
          <a:prstGeom prst="line">
            <a:avLst/>
          </a:prstGeom>
          <a:ln w="9525">
            <a:solidFill>
              <a:srgbClr val="ACEAFF"/>
            </a:solidFill>
          </a:ln>
        </p:spPr>
        <p:style>
          <a:lnRef idx="1">
            <a:schemeClr val="accent1"/>
          </a:lnRef>
          <a:fillRef idx="0">
            <a:schemeClr val="accent1"/>
          </a:fillRef>
          <a:effectRef idx="0">
            <a:schemeClr val="accent1"/>
          </a:effectRef>
          <a:fontRef idx="minor">
            <a:schemeClr val="tx1"/>
          </a:fontRef>
        </p:style>
      </p:cxnSp>
      <p:cxnSp>
        <p:nvCxnSpPr>
          <p:cNvPr id="82" name="!!line1Straight Connector 2078">
            <a:extLst>
              <a:ext uri="{FF2B5EF4-FFF2-40B4-BE49-F238E27FC236}">
                <a16:creationId xmlns:a16="http://schemas.microsoft.com/office/drawing/2014/main" id="{4C1C08C0-0D1F-4FF6-713E-57896CE2F317}"/>
              </a:ext>
            </a:extLst>
          </p:cNvPr>
          <p:cNvCxnSpPr>
            <a:cxnSpLocks/>
          </p:cNvCxnSpPr>
          <p:nvPr/>
        </p:nvCxnSpPr>
        <p:spPr>
          <a:xfrm rot="5400000">
            <a:off x="5001620" y="3600494"/>
            <a:ext cx="2188760" cy="0"/>
          </a:xfrm>
          <a:prstGeom prst="line">
            <a:avLst/>
          </a:prstGeom>
          <a:ln w="9525">
            <a:solidFill>
              <a:srgbClr val="ACEAFF"/>
            </a:solidFill>
          </a:ln>
        </p:spPr>
        <p:style>
          <a:lnRef idx="1">
            <a:schemeClr val="accent1"/>
          </a:lnRef>
          <a:fillRef idx="0">
            <a:schemeClr val="accent1"/>
          </a:fillRef>
          <a:effectRef idx="0">
            <a:schemeClr val="accent1"/>
          </a:effectRef>
          <a:fontRef idx="minor">
            <a:schemeClr val="tx1"/>
          </a:fontRef>
        </p:style>
      </p:cxnSp>
      <p:cxnSp>
        <p:nvCxnSpPr>
          <p:cNvPr id="83" name="!!line1Straight Connector 2078">
            <a:extLst>
              <a:ext uri="{FF2B5EF4-FFF2-40B4-BE49-F238E27FC236}">
                <a16:creationId xmlns:a16="http://schemas.microsoft.com/office/drawing/2014/main" id="{DD143526-E2C7-4030-F05D-AD16FD888085}"/>
              </a:ext>
            </a:extLst>
          </p:cNvPr>
          <p:cNvCxnSpPr>
            <a:cxnSpLocks/>
          </p:cNvCxnSpPr>
          <p:nvPr/>
        </p:nvCxnSpPr>
        <p:spPr>
          <a:xfrm>
            <a:off x="7623173" y="3602279"/>
            <a:ext cx="3576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10AB953-5778-2201-99B5-761AB5CE8056}"/>
              </a:ext>
            </a:extLst>
          </p:cNvPr>
          <p:cNvSpPr txBox="1"/>
          <p:nvPr/>
        </p:nvSpPr>
        <p:spPr>
          <a:xfrm>
            <a:off x="7614887" y="4645675"/>
            <a:ext cx="3282308" cy="1107996"/>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338D"/>
                </a:solidFill>
                <a:effectLst/>
                <a:uLnTx/>
                <a:uFillTx/>
                <a:latin typeface="Arial"/>
                <a:ea typeface="+mn-ea"/>
                <a:cs typeface="+mn-cs"/>
              </a:rPr>
              <a:t>IAM has proven to be a key element of securely enabling large digital transformation efforts.</a:t>
            </a:r>
          </a:p>
        </p:txBody>
      </p:sp>
      <p:sp>
        <p:nvSpPr>
          <p:cNvPr id="86" name="!!IntText">
            <a:extLst>
              <a:ext uri="{FF2B5EF4-FFF2-40B4-BE49-F238E27FC236}">
                <a16:creationId xmlns:a16="http://schemas.microsoft.com/office/drawing/2014/main" id="{1B039112-7105-2FDB-6082-966BC7657CFD}"/>
              </a:ext>
            </a:extLst>
          </p:cNvPr>
          <p:cNvSpPr/>
          <p:nvPr/>
        </p:nvSpPr>
        <p:spPr>
          <a:xfrm>
            <a:off x="7623173" y="4010755"/>
            <a:ext cx="3576640" cy="357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610" rIns="0" bIns="54610" rtlCol="0" anchor="ctr"/>
          <a:lstStyle/>
          <a:p>
            <a:pPr lvl="0">
              <a:lnSpc>
                <a:spcPct val="80000"/>
              </a:lnSpc>
              <a:defRPr/>
            </a:pPr>
            <a:r>
              <a:rPr lang="en-US" sz="2800" dirty="0">
                <a:solidFill>
                  <a:schemeClr val="tx2"/>
                </a:solidFill>
                <a:latin typeface="KPMG Bold"/>
              </a:rPr>
              <a:t>Enables digital transformation</a:t>
            </a:r>
          </a:p>
        </p:txBody>
      </p:sp>
      <p:sp>
        <p:nvSpPr>
          <p:cNvPr id="89" name="TextBox 88">
            <a:extLst>
              <a:ext uri="{FF2B5EF4-FFF2-40B4-BE49-F238E27FC236}">
                <a16:creationId xmlns:a16="http://schemas.microsoft.com/office/drawing/2014/main" id="{08F13CCF-B9A5-1305-1744-9E6B702E74A2}"/>
              </a:ext>
            </a:extLst>
          </p:cNvPr>
          <p:cNvSpPr txBox="1"/>
          <p:nvPr/>
        </p:nvSpPr>
        <p:spPr>
          <a:xfrm>
            <a:off x="1854148" y="1998050"/>
            <a:ext cx="3041158" cy="1107996"/>
          </a:xfrm>
          <a:prstGeom prst="rect">
            <a:avLst/>
          </a:prstGeom>
          <a:noFill/>
        </p:spPr>
        <p:txBody>
          <a:bodyPr wrap="square" lIns="0" tIns="0" rIns="0" bIns="0" rtlCol="0">
            <a:noAutofit/>
          </a:bodyPr>
          <a:lstStyle/>
          <a:p>
            <a:pPr marL="0" marR="0" lvl="0" indent="0" algn="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338D"/>
                </a:solidFill>
                <a:effectLst/>
                <a:uLnTx/>
                <a:uFillTx/>
                <a:latin typeface="Arial"/>
                <a:ea typeface="+mn-ea"/>
                <a:cs typeface="+mn-cs"/>
              </a:rPr>
              <a:t>As we continue to operate </a:t>
            </a:r>
            <a:r>
              <a:rPr lang="en-US" sz="1200" dirty="0">
                <a:solidFill>
                  <a:srgbClr val="00338D"/>
                </a:solidFill>
                <a:latin typeface="Arial"/>
              </a:rPr>
              <a:t>in a hybrid world with increasing stakeholders and control plane, </a:t>
            </a:r>
            <a:r>
              <a:rPr kumimoji="0" lang="en-US" sz="1200" b="0" i="0" u="none" strike="noStrike" kern="1200" cap="none" spc="0" normalizeH="0" baseline="0" noProof="0" dirty="0">
                <a:ln>
                  <a:noFill/>
                </a:ln>
                <a:solidFill>
                  <a:srgbClr val="00338D"/>
                </a:solidFill>
                <a:effectLst/>
                <a:uLnTx/>
                <a:uFillTx/>
                <a:latin typeface="Arial"/>
                <a:ea typeface="+mn-ea"/>
                <a:cs typeface="+mn-cs"/>
              </a:rPr>
              <a:t>Identity continues to be the most important vector that is attacked.</a:t>
            </a:r>
          </a:p>
          <a:p>
            <a:pPr marL="0" marR="0" lvl="0" indent="0" algn="r" defTabSz="9144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dirty="0">
              <a:ln>
                <a:noFill/>
              </a:ln>
              <a:solidFill>
                <a:srgbClr val="00338D"/>
              </a:solidFill>
              <a:effectLst/>
              <a:uLnTx/>
              <a:uFillTx/>
              <a:latin typeface="Arial"/>
              <a:ea typeface="+mn-ea"/>
              <a:cs typeface="+mn-cs"/>
            </a:endParaRPr>
          </a:p>
          <a:p>
            <a:pPr marL="0" marR="0" lvl="0" indent="0" algn="r" defTabSz="914400" rtl="0" eaLnBrk="1" fontAlgn="auto" latinLnBrk="0" hangingPunct="1">
              <a:lnSpc>
                <a:spcPct val="100000"/>
              </a:lnSpc>
              <a:spcBef>
                <a:spcPts val="0"/>
              </a:spcBef>
              <a:spcAft>
                <a:spcPts val="300"/>
              </a:spcAft>
              <a:buClrTx/>
              <a:buSzTx/>
              <a:buFontTx/>
              <a:buNone/>
              <a:tabLst/>
              <a:defRPr/>
            </a:pPr>
            <a:r>
              <a:rPr lang="en-US" sz="1200" i="1" dirty="0">
                <a:solidFill>
                  <a:srgbClr val="00338D"/>
                </a:solidFill>
                <a:latin typeface="Arial"/>
              </a:rPr>
              <a:t>Credential Misuse was involved in 45% of Security Breaches in 2022 - Gartner</a:t>
            </a:r>
          </a:p>
          <a:p>
            <a:pPr marL="0" marR="0" lvl="0" indent="0" algn="r" defTabSz="9144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dirty="0">
              <a:ln>
                <a:noFill/>
              </a:ln>
              <a:solidFill>
                <a:srgbClr val="00338D"/>
              </a:solidFill>
              <a:effectLst/>
              <a:uLnTx/>
              <a:uFillTx/>
              <a:latin typeface="Arial"/>
              <a:ea typeface="+mn-ea"/>
              <a:cs typeface="+mn-cs"/>
            </a:endParaRPr>
          </a:p>
          <a:p>
            <a:pPr marL="0" marR="0" lvl="0" indent="0" algn="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338D"/>
                </a:solidFill>
                <a:effectLst/>
                <a:uLnTx/>
                <a:uFillTx/>
                <a:latin typeface="Arial"/>
                <a:ea typeface="+mn-ea"/>
                <a:cs typeface="+mn-cs"/>
              </a:rPr>
              <a:t> </a:t>
            </a:r>
          </a:p>
        </p:txBody>
      </p:sp>
      <p:sp>
        <p:nvSpPr>
          <p:cNvPr id="91" name="!!IntText">
            <a:extLst>
              <a:ext uri="{FF2B5EF4-FFF2-40B4-BE49-F238E27FC236}">
                <a16:creationId xmlns:a16="http://schemas.microsoft.com/office/drawing/2014/main" id="{4D39325C-4592-0BFA-CD12-037DDBA91471}"/>
              </a:ext>
            </a:extLst>
          </p:cNvPr>
          <p:cNvSpPr/>
          <p:nvPr/>
        </p:nvSpPr>
        <p:spPr>
          <a:xfrm>
            <a:off x="1941214" y="1529052"/>
            <a:ext cx="3246319" cy="357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610" rIns="0" bIns="54610" rtlCol="0" anchor="ctr"/>
          <a:lstStyle/>
          <a:p>
            <a:pPr lvl="0" algn="r">
              <a:lnSpc>
                <a:spcPct val="80000"/>
              </a:lnSpc>
              <a:defRPr/>
            </a:pPr>
            <a:r>
              <a:rPr lang="en-US" sz="2800" dirty="0">
                <a:solidFill>
                  <a:schemeClr val="tx2"/>
                </a:solidFill>
                <a:latin typeface="KPMG Bold"/>
              </a:rPr>
              <a:t>Identity is the new “perimeter”</a:t>
            </a:r>
          </a:p>
        </p:txBody>
      </p:sp>
      <p:sp>
        <p:nvSpPr>
          <p:cNvPr id="93" name="TextBox 92">
            <a:extLst>
              <a:ext uri="{FF2B5EF4-FFF2-40B4-BE49-F238E27FC236}">
                <a16:creationId xmlns:a16="http://schemas.microsoft.com/office/drawing/2014/main" id="{D02CA632-FD56-237D-E0B0-24F011CE66E0}"/>
              </a:ext>
            </a:extLst>
          </p:cNvPr>
          <p:cNvSpPr txBox="1"/>
          <p:nvPr/>
        </p:nvSpPr>
        <p:spPr>
          <a:xfrm>
            <a:off x="1435279" y="4629362"/>
            <a:ext cx="3566341" cy="1107996"/>
          </a:xfrm>
          <a:prstGeom prst="rect">
            <a:avLst/>
          </a:prstGeom>
          <a:noFill/>
        </p:spPr>
        <p:txBody>
          <a:bodyPr wrap="square" lIns="0" tIns="0" rIns="0" bIns="0" rtlCol="0">
            <a:noAutofit/>
          </a:bodyPr>
          <a:lstStyle/>
          <a:p>
            <a:pPr marL="0" marR="0" lvl="0" indent="0" algn="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338D"/>
                </a:solidFill>
                <a:effectLst/>
                <a:uLnTx/>
                <a:uFillTx/>
                <a:latin typeface="Arial"/>
                <a:ea typeface="+mn-ea"/>
                <a:cs typeface="+mn-cs"/>
              </a:rPr>
              <a:t>Hybrid work, Rapid Cloud Adoption, Expanding Stakeholders, Increasing Audit,  Compliance and Regulatory Pressures,  Zero Trust Adoption, Machine Identities and Identity Infrastructure Compromise continue to rely on mature IAM capabilities.</a:t>
            </a:r>
          </a:p>
        </p:txBody>
      </p:sp>
      <p:sp>
        <p:nvSpPr>
          <p:cNvPr id="94" name="!!IntText">
            <a:extLst>
              <a:ext uri="{FF2B5EF4-FFF2-40B4-BE49-F238E27FC236}">
                <a16:creationId xmlns:a16="http://schemas.microsoft.com/office/drawing/2014/main" id="{ACC210F3-C520-42EB-C6FB-6F66CEEB8B46}"/>
              </a:ext>
            </a:extLst>
          </p:cNvPr>
          <p:cNvSpPr/>
          <p:nvPr/>
        </p:nvSpPr>
        <p:spPr>
          <a:xfrm>
            <a:off x="2335318" y="4010755"/>
            <a:ext cx="2226385" cy="357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610" rIns="0" bIns="54610" rtlCol="0" anchor="ctr"/>
          <a:lstStyle/>
          <a:p>
            <a:pPr lvl="0" algn="r">
              <a:lnSpc>
                <a:spcPct val="80000"/>
              </a:lnSpc>
              <a:defRPr/>
            </a:pPr>
            <a:r>
              <a:rPr lang="en-US" sz="2800" dirty="0">
                <a:solidFill>
                  <a:schemeClr val="tx2"/>
                </a:solidFill>
                <a:latin typeface="KPMG Bold"/>
              </a:rPr>
              <a:t>Business drivers</a:t>
            </a:r>
          </a:p>
        </p:txBody>
      </p:sp>
      <p:cxnSp>
        <p:nvCxnSpPr>
          <p:cNvPr id="96" name="!!line1Straight Connector 2078">
            <a:extLst>
              <a:ext uri="{FF2B5EF4-FFF2-40B4-BE49-F238E27FC236}">
                <a16:creationId xmlns:a16="http://schemas.microsoft.com/office/drawing/2014/main" id="{E5F18987-92C1-79D2-FD7B-774AFBD5A12E}"/>
              </a:ext>
            </a:extLst>
          </p:cNvPr>
          <p:cNvCxnSpPr>
            <a:cxnSpLocks/>
          </p:cNvCxnSpPr>
          <p:nvPr/>
        </p:nvCxnSpPr>
        <p:spPr>
          <a:xfrm>
            <a:off x="995363" y="3602279"/>
            <a:ext cx="3576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line1Straight Connector 2078">
            <a:extLst>
              <a:ext uri="{FF2B5EF4-FFF2-40B4-BE49-F238E27FC236}">
                <a16:creationId xmlns:a16="http://schemas.microsoft.com/office/drawing/2014/main" id="{C45D1929-5AFA-13E5-922E-6BE1F6181DFB}"/>
              </a:ext>
            </a:extLst>
          </p:cNvPr>
          <p:cNvCxnSpPr>
            <a:cxnSpLocks/>
          </p:cNvCxnSpPr>
          <p:nvPr/>
        </p:nvCxnSpPr>
        <p:spPr>
          <a:xfrm>
            <a:off x="6100763" y="5095919"/>
            <a:ext cx="0" cy="8012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line1Straight Connector 2078">
            <a:extLst>
              <a:ext uri="{FF2B5EF4-FFF2-40B4-BE49-F238E27FC236}">
                <a16:creationId xmlns:a16="http://schemas.microsoft.com/office/drawing/2014/main" id="{FB2D1B22-31DD-1592-8464-AE6E5E4DCAAB}"/>
              </a:ext>
            </a:extLst>
          </p:cNvPr>
          <p:cNvCxnSpPr>
            <a:cxnSpLocks/>
          </p:cNvCxnSpPr>
          <p:nvPr/>
        </p:nvCxnSpPr>
        <p:spPr>
          <a:xfrm>
            <a:off x="6100763" y="1330325"/>
            <a:ext cx="0" cy="93095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B95F2472-2C36-4D9C-E04F-CBA251C83C12}"/>
              </a:ext>
            </a:extLst>
          </p:cNvPr>
          <p:cNvGrpSpPr/>
          <p:nvPr/>
        </p:nvGrpSpPr>
        <p:grpSpPr>
          <a:xfrm>
            <a:off x="5387342" y="2854941"/>
            <a:ext cx="457744" cy="465840"/>
            <a:chOff x="4472072" y="3990287"/>
            <a:chExt cx="215265" cy="219075"/>
          </a:xfrm>
        </p:grpSpPr>
        <p:sp>
          <p:nvSpPr>
            <p:cNvPr id="100" name="Freeform: Shape 99">
              <a:extLst>
                <a:ext uri="{FF2B5EF4-FFF2-40B4-BE49-F238E27FC236}">
                  <a16:creationId xmlns:a16="http://schemas.microsoft.com/office/drawing/2014/main" id="{23390A0F-85F1-3217-39F9-9335FA66E3EE}"/>
                </a:ext>
              </a:extLst>
            </p:cNvPr>
            <p:cNvSpPr/>
            <p:nvPr/>
          </p:nvSpPr>
          <p:spPr>
            <a:xfrm>
              <a:off x="4510172" y="4085537"/>
              <a:ext cx="85725" cy="85725"/>
            </a:xfrm>
            <a:custGeom>
              <a:avLst/>
              <a:gdLst>
                <a:gd name="connsiteX0" fmla="*/ 42863 w 85725"/>
                <a:gd name="connsiteY0" fmla="*/ 85725 h 85725"/>
                <a:gd name="connsiteX1" fmla="*/ 85725 w 85725"/>
                <a:gd name="connsiteY1" fmla="*/ 42863 h 85725"/>
                <a:gd name="connsiteX2" fmla="*/ 42863 w 85725"/>
                <a:gd name="connsiteY2" fmla="*/ 0 h 85725"/>
                <a:gd name="connsiteX3" fmla="*/ 0 w 85725"/>
                <a:gd name="connsiteY3" fmla="*/ 42863 h 85725"/>
                <a:gd name="connsiteX4" fmla="*/ 42863 w 85725"/>
                <a:gd name="connsiteY4" fmla="*/ 85725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42863" y="85725"/>
                  </a:moveTo>
                  <a:cubicBezTo>
                    <a:pt x="66675" y="85725"/>
                    <a:pt x="85725" y="66675"/>
                    <a:pt x="85725" y="42863"/>
                  </a:cubicBezTo>
                  <a:cubicBezTo>
                    <a:pt x="85725" y="19050"/>
                    <a:pt x="66675" y="0"/>
                    <a:pt x="42863" y="0"/>
                  </a:cubicBezTo>
                  <a:cubicBezTo>
                    <a:pt x="19050" y="0"/>
                    <a:pt x="0" y="19050"/>
                    <a:pt x="0" y="42863"/>
                  </a:cubicBezTo>
                  <a:cubicBezTo>
                    <a:pt x="0" y="66675"/>
                    <a:pt x="20002" y="85725"/>
                    <a:pt x="42863" y="85725"/>
                  </a:cubicBezTo>
                  <a:close/>
                </a:path>
              </a:pathLst>
            </a:custGeom>
            <a:noFill/>
            <a:ln w="19050" cap="rnd">
              <a:solidFill>
                <a:schemeClr val="bg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D4935517-130A-6050-620C-992DDF473906}"/>
                </a:ext>
              </a:extLst>
            </p:cNvPr>
            <p:cNvSpPr/>
            <p:nvPr/>
          </p:nvSpPr>
          <p:spPr>
            <a:xfrm>
              <a:off x="4472072" y="4047437"/>
              <a:ext cx="161925" cy="161925"/>
            </a:xfrm>
            <a:custGeom>
              <a:avLst/>
              <a:gdLst>
                <a:gd name="connsiteX0" fmla="*/ 80963 w 161925"/>
                <a:gd name="connsiteY0" fmla="*/ 161925 h 161925"/>
                <a:gd name="connsiteX1" fmla="*/ 161925 w 161925"/>
                <a:gd name="connsiteY1" fmla="*/ 80963 h 161925"/>
                <a:gd name="connsiteX2" fmla="*/ 80963 w 161925"/>
                <a:gd name="connsiteY2" fmla="*/ 0 h 161925"/>
                <a:gd name="connsiteX3" fmla="*/ 0 w 161925"/>
                <a:gd name="connsiteY3" fmla="*/ 80963 h 161925"/>
                <a:gd name="connsiteX4" fmla="*/ 80963 w 161925"/>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80963" y="161925"/>
                  </a:moveTo>
                  <a:cubicBezTo>
                    <a:pt x="125730" y="161925"/>
                    <a:pt x="161925" y="125730"/>
                    <a:pt x="161925" y="80963"/>
                  </a:cubicBezTo>
                  <a:cubicBezTo>
                    <a:pt x="161925" y="36195"/>
                    <a:pt x="125730" y="0"/>
                    <a:pt x="80963" y="0"/>
                  </a:cubicBezTo>
                  <a:cubicBezTo>
                    <a:pt x="36195" y="0"/>
                    <a:pt x="0" y="36195"/>
                    <a:pt x="0" y="80963"/>
                  </a:cubicBezTo>
                  <a:cubicBezTo>
                    <a:pt x="0" y="125730"/>
                    <a:pt x="37147" y="161925"/>
                    <a:pt x="80963" y="161925"/>
                  </a:cubicBezTo>
                  <a:close/>
                </a:path>
              </a:pathLst>
            </a:custGeom>
            <a:noFill/>
            <a:ln w="19050" cap="rnd">
              <a:solidFill>
                <a:schemeClr val="bg1"/>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EA6247B5-F6F7-4BA5-F6FC-61C32B035F74}"/>
                </a:ext>
              </a:extLst>
            </p:cNvPr>
            <p:cNvSpPr/>
            <p:nvPr/>
          </p:nvSpPr>
          <p:spPr>
            <a:xfrm>
              <a:off x="4472072" y="4185549"/>
              <a:ext cx="19050" cy="19050"/>
            </a:xfrm>
            <a:custGeom>
              <a:avLst/>
              <a:gdLst>
                <a:gd name="connsiteX0" fmla="*/ 0 w 19050"/>
                <a:gd name="connsiteY0" fmla="*/ 23813 h 19050"/>
                <a:gd name="connsiteX1" fmla="*/ 23813 w 19050"/>
                <a:gd name="connsiteY1" fmla="*/ 0 h 19050"/>
              </a:gdLst>
              <a:ahLst/>
              <a:cxnLst>
                <a:cxn ang="0">
                  <a:pos x="connsiteX0" y="connsiteY0"/>
                </a:cxn>
                <a:cxn ang="0">
                  <a:pos x="connsiteX1" y="connsiteY1"/>
                </a:cxn>
              </a:cxnLst>
              <a:rect l="l" t="t" r="r" b="b"/>
              <a:pathLst>
                <a:path w="19050" h="19050">
                  <a:moveTo>
                    <a:pt x="0" y="23813"/>
                  </a:moveTo>
                  <a:lnTo>
                    <a:pt x="23813" y="0"/>
                  </a:lnTo>
                </a:path>
              </a:pathLst>
            </a:custGeom>
            <a:noFill/>
            <a:ln w="19050" cap="rnd">
              <a:solidFill>
                <a:schemeClr val="bg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3F5B4B0F-74AB-58B7-A423-473A931B9918}"/>
                </a:ext>
              </a:extLst>
            </p:cNvPr>
            <p:cNvSpPr/>
            <p:nvPr/>
          </p:nvSpPr>
          <p:spPr>
            <a:xfrm>
              <a:off x="4611137" y="4185549"/>
              <a:ext cx="19050" cy="19050"/>
            </a:xfrm>
            <a:custGeom>
              <a:avLst/>
              <a:gdLst>
                <a:gd name="connsiteX0" fmla="*/ 0 w 19050"/>
                <a:gd name="connsiteY0" fmla="*/ 0 h 19050"/>
                <a:gd name="connsiteX1" fmla="*/ 23813 w 19050"/>
                <a:gd name="connsiteY1" fmla="*/ 23813 h 19050"/>
              </a:gdLst>
              <a:ahLst/>
              <a:cxnLst>
                <a:cxn ang="0">
                  <a:pos x="connsiteX0" y="connsiteY0"/>
                </a:cxn>
                <a:cxn ang="0">
                  <a:pos x="connsiteX1" y="connsiteY1"/>
                </a:cxn>
              </a:cxnLst>
              <a:rect l="l" t="t" r="r" b="b"/>
              <a:pathLst>
                <a:path w="19050" h="19050">
                  <a:moveTo>
                    <a:pt x="0" y="0"/>
                  </a:moveTo>
                  <a:lnTo>
                    <a:pt x="23813" y="23813"/>
                  </a:lnTo>
                </a:path>
              </a:pathLst>
            </a:custGeom>
            <a:noFill/>
            <a:ln w="19050" cap="rnd">
              <a:solidFill>
                <a:schemeClr val="bg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575647D2-D400-3BEB-59A4-1C570C13AB9F}"/>
                </a:ext>
              </a:extLst>
            </p:cNvPr>
            <p:cNvSpPr/>
            <p:nvPr/>
          </p:nvSpPr>
          <p:spPr>
            <a:xfrm>
              <a:off x="4620662" y="3990287"/>
              <a:ext cx="66675" cy="66675"/>
            </a:xfrm>
            <a:custGeom>
              <a:avLst/>
              <a:gdLst>
                <a:gd name="connsiteX0" fmla="*/ 3810 w 66675"/>
                <a:gd name="connsiteY0" fmla="*/ 67628 h 66675"/>
                <a:gd name="connsiteX1" fmla="*/ 0 w 66675"/>
                <a:gd name="connsiteY1" fmla="*/ 30480 h 66675"/>
                <a:gd name="connsiteX2" fmla="*/ 30480 w 66675"/>
                <a:gd name="connsiteY2" fmla="*/ 0 h 66675"/>
                <a:gd name="connsiteX3" fmla="*/ 40958 w 66675"/>
                <a:gd name="connsiteY3" fmla="*/ 30480 h 66675"/>
                <a:gd name="connsiteX4" fmla="*/ 71438 w 66675"/>
                <a:gd name="connsiteY4" fmla="*/ 40958 h 66675"/>
                <a:gd name="connsiteX5" fmla="*/ 40958 w 66675"/>
                <a:gd name="connsiteY5" fmla="*/ 71438 h 66675"/>
                <a:gd name="connsiteX6" fmla="*/ 3810 w 66675"/>
                <a:gd name="connsiteY6" fmla="*/ 67628 h 66675"/>
                <a:gd name="connsiteX7" fmla="*/ 3810 w 66675"/>
                <a:gd name="connsiteY7"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66675">
                  <a:moveTo>
                    <a:pt x="3810" y="67628"/>
                  </a:moveTo>
                  <a:lnTo>
                    <a:pt x="0" y="30480"/>
                  </a:lnTo>
                  <a:lnTo>
                    <a:pt x="30480" y="0"/>
                  </a:lnTo>
                  <a:lnTo>
                    <a:pt x="40958" y="30480"/>
                  </a:lnTo>
                  <a:lnTo>
                    <a:pt x="71438" y="40958"/>
                  </a:lnTo>
                  <a:lnTo>
                    <a:pt x="40958" y="71438"/>
                  </a:lnTo>
                  <a:lnTo>
                    <a:pt x="3810" y="67628"/>
                  </a:lnTo>
                  <a:lnTo>
                    <a:pt x="3810" y="67628"/>
                  </a:lnTo>
                  <a:close/>
                </a:path>
              </a:pathLst>
            </a:custGeom>
            <a:noFill/>
            <a:ln w="19050" cap="rnd">
              <a:solidFill>
                <a:schemeClr val="bg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D29B5601-1950-237B-0307-DFC64C48878F}"/>
                </a:ext>
              </a:extLst>
            </p:cNvPr>
            <p:cNvSpPr/>
            <p:nvPr/>
          </p:nvSpPr>
          <p:spPr>
            <a:xfrm>
              <a:off x="4553035" y="4033149"/>
              <a:ext cx="95250" cy="95250"/>
            </a:xfrm>
            <a:custGeom>
              <a:avLst/>
              <a:gdLst>
                <a:gd name="connsiteX0" fmla="*/ 95250 w 95250"/>
                <a:gd name="connsiteY0" fmla="*/ 0 h 95250"/>
                <a:gd name="connsiteX1" fmla="*/ 0 w 95250"/>
                <a:gd name="connsiteY1" fmla="*/ 95250 h 95250"/>
              </a:gdLst>
              <a:ahLst/>
              <a:cxnLst>
                <a:cxn ang="0">
                  <a:pos x="connsiteX0" y="connsiteY0"/>
                </a:cxn>
                <a:cxn ang="0">
                  <a:pos x="connsiteX1" y="connsiteY1"/>
                </a:cxn>
              </a:cxnLst>
              <a:rect l="l" t="t" r="r" b="b"/>
              <a:pathLst>
                <a:path w="95250" h="95250">
                  <a:moveTo>
                    <a:pt x="95250" y="0"/>
                  </a:moveTo>
                  <a:lnTo>
                    <a:pt x="0" y="95250"/>
                  </a:lnTo>
                </a:path>
              </a:pathLst>
            </a:custGeom>
            <a:noFill/>
            <a:ln w="19050" cap="rnd">
              <a:solidFill>
                <a:schemeClr val="bg1"/>
              </a:solidFill>
              <a:prstDash val="solid"/>
              <a:round/>
            </a:ln>
          </p:spPr>
          <p:txBody>
            <a:bodyPr rtlCol="0" anchor="ctr"/>
            <a:lstStyle/>
            <a:p>
              <a:endParaRPr lang="en-US" dirty="0"/>
            </a:p>
          </p:txBody>
        </p:sp>
      </p:grpSp>
      <p:grpSp>
        <p:nvGrpSpPr>
          <p:cNvPr id="109" name="Group 108">
            <a:extLst>
              <a:ext uri="{FF2B5EF4-FFF2-40B4-BE49-F238E27FC236}">
                <a16:creationId xmlns:a16="http://schemas.microsoft.com/office/drawing/2014/main" id="{C906ACE3-583C-6B76-1558-F3BFCF06C329}"/>
              </a:ext>
            </a:extLst>
          </p:cNvPr>
          <p:cNvGrpSpPr/>
          <p:nvPr/>
        </p:nvGrpSpPr>
        <p:grpSpPr>
          <a:xfrm>
            <a:off x="6373989" y="3848631"/>
            <a:ext cx="460256" cy="450998"/>
            <a:chOff x="205696" y="2181588"/>
            <a:chExt cx="367306" cy="359919"/>
          </a:xfrm>
        </p:grpSpPr>
        <p:sp>
          <p:nvSpPr>
            <p:cNvPr id="110" name="Freeform: Shape 109">
              <a:extLst>
                <a:ext uri="{FF2B5EF4-FFF2-40B4-BE49-F238E27FC236}">
                  <a16:creationId xmlns:a16="http://schemas.microsoft.com/office/drawing/2014/main" id="{CBAFEBF8-BE80-9F43-E4B1-05FCD1F1D25D}"/>
                </a:ext>
              </a:extLst>
            </p:cNvPr>
            <p:cNvSpPr/>
            <p:nvPr/>
          </p:nvSpPr>
          <p:spPr>
            <a:xfrm>
              <a:off x="205696" y="2457551"/>
              <a:ext cx="83956" cy="83956"/>
            </a:xfrm>
            <a:custGeom>
              <a:avLst/>
              <a:gdLst>
                <a:gd name="connsiteX0" fmla="*/ 39053 w 38100"/>
                <a:gd name="connsiteY0" fmla="*/ 30975 h 38100"/>
                <a:gd name="connsiteX1" fmla="*/ 0 w 38100"/>
                <a:gd name="connsiteY1" fmla="*/ 41452 h 38100"/>
                <a:gd name="connsiteX2" fmla="*/ 11430 w 38100"/>
                <a:gd name="connsiteY2" fmla="*/ 4305 h 38100"/>
                <a:gd name="connsiteX3" fmla="*/ 35242 w 38100"/>
                <a:gd name="connsiteY3" fmla="*/ 8115 h 38100"/>
                <a:gd name="connsiteX4" fmla="*/ 39053 w 38100"/>
                <a:gd name="connsiteY4" fmla="*/ 3097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053" y="30975"/>
                  </a:moveTo>
                  <a:cubicBezTo>
                    <a:pt x="29528" y="40500"/>
                    <a:pt x="0" y="41452"/>
                    <a:pt x="0" y="41452"/>
                  </a:cubicBezTo>
                  <a:cubicBezTo>
                    <a:pt x="0" y="41452"/>
                    <a:pt x="1905" y="13830"/>
                    <a:pt x="11430" y="4305"/>
                  </a:cubicBezTo>
                  <a:cubicBezTo>
                    <a:pt x="20955" y="-5220"/>
                    <a:pt x="30480" y="3352"/>
                    <a:pt x="35242" y="8115"/>
                  </a:cubicBezTo>
                  <a:cubicBezTo>
                    <a:pt x="40005" y="11925"/>
                    <a:pt x="48578" y="22402"/>
                    <a:pt x="39053" y="30975"/>
                  </a:cubicBezTo>
                  <a:close/>
                </a:path>
              </a:pathLst>
            </a:custGeom>
            <a:noFill/>
            <a:ln w="19050" cap="rnd">
              <a:solidFill>
                <a:schemeClr val="bg1"/>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279CAA42-FBBC-5471-1760-A83F340FB731}"/>
                </a:ext>
              </a:extLst>
            </p:cNvPr>
            <p:cNvSpPr/>
            <p:nvPr/>
          </p:nvSpPr>
          <p:spPr>
            <a:xfrm>
              <a:off x="331630" y="2341104"/>
              <a:ext cx="62967" cy="62967"/>
            </a:xfrm>
            <a:custGeom>
              <a:avLst/>
              <a:gdLst>
                <a:gd name="connsiteX0" fmla="*/ 0 w 28575"/>
                <a:gd name="connsiteY0" fmla="*/ 0 h 28575"/>
                <a:gd name="connsiteX1" fmla="*/ 37148 w 28575"/>
                <a:gd name="connsiteY1" fmla="*/ 37147 h 28575"/>
              </a:gdLst>
              <a:ahLst/>
              <a:cxnLst>
                <a:cxn ang="0">
                  <a:pos x="connsiteX0" y="connsiteY0"/>
                </a:cxn>
                <a:cxn ang="0">
                  <a:pos x="connsiteX1" y="connsiteY1"/>
                </a:cxn>
              </a:cxnLst>
              <a:rect l="l" t="t" r="r" b="b"/>
              <a:pathLst>
                <a:path w="28575" h="28575">
                  <a:moveTo>
                    <a:pt x="0" y="0"/>
                  </a:moveTo>
                  <a:lnTo>
                    <a:pt x="37148" y="37147"/>
                  </a:lnTo>
                </a:path>
              </a:pathLst>
            </a:custGeom>
            <a:noFill/>
            <a:ln w="19050" cap="rnd">
              <a:solidFill>
                <a:schemeClr val="bg1"/>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6A4AAFF2-F23D-B62C-24F6-16BF9BA03FAA}"/>
                </a:ext>
              </a:extLst>
            </p:cNvPr>
            <p:cNvSpPr/>
            <p:nvPr/>
          </p:nvSpPr>
          <p:spPr>
            <a:xfrm>
              <a:off x="552013" y="2181588"/>
              <a:ext cx="20989" cy="20989"/>
            </a:xfrm>
            <a:custGeom>
              <a:avLst/>
              <a:gdLst>
                <a:gd name="connsiteX0" fmla="*/ 0 w 9525"/>
                <a:gd name="connsiteY0" fmla="*/ 10477 h 9525"/>
                <a:gd name="connsiteX1" fmla="*/ 10478 w 9525"/>
                <a:gd name="connsiteY1" fmla="*/ 0 h 9525"/>
              </a:gdLst>
              <a:ahLst/>
              <a:cxnLst>
                <a:cxn ang="0">
                  <a:pos x="connsiteX0" y="connsiteY0"/>
                </a:cxn>
                <a:cxn ang="0">
                  <a:pos x="connsiteX1" y="connsiteY1"/>
                </a:cxn>
              </a:cxnLst>
              <a:rect l="l" t="t" r="r" b="b"/>
              <a:pathLst>
                <a:path w="9525" h="9525">
                  <a:moveTo>
                    <a:pt x="0" y="10477"/>
                  </a:moveTo>
                  <a:lnTo>
                    <a:pt x="10478" y="0"/>
                  </a:lnTo>
                </a:path>
              </a:pathLst>
            </a:custGeom>
            <a:noFill/>
            <a:ln w="19050" cap="rnd">
              <a:solidFill>
                <a:schemeClr val="bg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4D7E78C6-5899-64C4-51BE-3F0829DE8545}"/>
                </a:ext>
              </a:extLst>
            </p:cNvPr>
            <p:cNvSpPr/>
            <p:nvPr/>
          </p:nvSpPr>
          <p:spPr>
            <a:xfrm>
              <a:off x="283354" y="2193917"/>
              <a:ext cx="272856" cy="272856"/>
            </a:xfrm>
            <a:custGeom>
              <a:avLst/>
              <a:gdLst>
                <a:gd name="connsiteX0" fmla="*/ 124778 w 123825"/>
                <a:gd name="connsiteY0" fmla="*/ 41077 h 123825"/>
                <a:gd name="connsiteX1" fmla="*/ 120968 w 123825"/>
                <a:gd name="connsiteY1" fmla="*/ 3930 h 123825"/>
                <a:gd name="connsiteX2" fmla="*/ 83820 w 123825"/>
                <a:gd name="connsiteY2" fmla="*/ 120 h 123825"/>
                <a:gd name="connsiteX3" fmla="*/ 57150 w 123825"/>
                <a:gd name="connsiteY3" fmla="*/ 13455 h 123825"/>
                <a:gd name="connsiteX4" fmla="*/ 0 w 123825"/>
                <a:gd name="connsiteY4" fmla="*/ 97275 h 123825"/>
                <a:gd name="connsiteX5" fmla="*/ 13335 w 123825"/>
                <a:gd name="connsiteY5" fmla="*/ 110610 h 123825"/>
                <a:gd name="connsiteX6" fmla="*/ 26670 w 123825"/>
                <a:gd name="connsiteY6" fmla="*/ 123945 h 123825"/>
                <a:gd name="connsiteX7" fmla="*/ 110490 w 123825"/>
                <a:gd name="connsiteY7" fmla="*/ 66795 h 123825"/>
                <a:gd name="connsiteX8" fmla="*/ 124778 w 123825"/>
                <a:gd name="connsiteY8" fmla="*/ 41077 h 123825"/>
                <a:gd name="connsiteX9" fmla="*/ 124778 w 123825"/>
                <a:gd name="connsiteY9" fmla="*/ 4107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124778" y="41077"/>
                  </a:moveTo>
                  <a:lnTo>
                    <a:pt x="120968" y="3930"/>
                  </a:lnTo>
                  <a:lnTo>
                    <a:pt x="83820" y="120"/>
                  </a:lnTo>
                  <a:cubicBezTo>
                    <a:pt x="73343" y="-833"/>
                    <a:pt x="62865" y="3930"/>
                    <a:pt x="57150" y="13455"/>
                  </a:cubicBezTo>
                  <a:lnTo>
                    <a:pt x="0" y="97275"/>
                  </a:lnTo>
                  <a:lnTo>
                    <a:pt x="13335" y="110610"/>
                  </a:lnTo>
                  <a:lnTo>
                    <a:pt x="26670" y="123945"/>
                  </a:lnTo>
                  <a:lnTo>
                    <a:pt x="110490" y="66795"/>
                  </a:lnTo>
                  <a:cubicBezTo>
                    <a:pt x="120968" y="62985"/>
                    <a:pt x="125730" y="52507"/>
                    <a:pt x="124778" y="41077"/>
                  </a:cubicBezTo>
                  <a:lnTo>
                    <a:pt x="124778" y="41077"/>
                  </a:lnTo>
                  <a:close/>
                </a:path>
              </a:pathLst>
            </a:custGeom>
            <a:noFill/>
            <a:ln w="19050" cap="rnd">
              <a:solidFill>
                <a:schemeClr val="bg1"/>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9E9FB3DD-FEE2-D36D-A11B-E2A5FD06CDF1}"/>
                </a:ext>
              </a:extLst>
            </p:cNvPr>
            <p:cNvSpPr/>
            <p:nvPr/>
          </p:nvSpPr>
          <p:spPr>
            <a:xfrm>
              <a:off x="219519" y="2329815"/>
              <a:ext cx="104945" cy="62967"/>
            </a:xfrm>
            <a:custGeom>
              <a:avLst/>
              <a:gdLst>
                <a:gd name="connsiteX0" fmla="*/ 50877 w 47625"/>
                <a:gd name="connsiteY0" fmla="*/ 5123 h 28575"/>
                <a:gd name="connsiteX1" fmla="*/ 40400 w 47625"/>
                <a:gd name="connsiteY1" fmla="*/ 1313 h 28575"/>
                <a:gd name="connsiteX2" fmla="*/ 20397 w 47625"/>
                <a:gd name="connsiteY2" fmla="*/ 6075 h 28575"/>
                <a:gd name="connsiteX3" fmla="*/ 1347 w 47625"/>
                <a:gd name="connsiteY3" fmla="*/ 25125 h 28575"/>
                <a:gd name="connsiteX4" fmla="*/ 394 w 47625"/>
                <a:gd name="connsiteY4" fmla="*/ 29888 h 28575"/>
                <a:gd name="connsiteX5" fmla="*/ 4205 w 47625"/>
                <a:gd name="connsiteY5" fmla="*/ 32745 h 28575"/>
                <a:gd name="connsiteX6" fmla="*/ 28969 w 47625"/>
                <a:gd name="connsiteY6" fmla="*/ 3750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28575">
                  <a:moveTo>
                    <a:pt x="50877" y="5123"/>
                  </a:moveTo>
                  <a:lnTo>
                    <a:pt x="40400" y="1313"/>
                  </a:lnTo>
                  <a:cubicBezTo>
                    <a:pt x="33732" y="-1545"/>
                    <a:pt x="25160" y="360"/>
                    <a:pt x="20397" y="6075"/>
                  </a:cubicBezTo>
                  <a:lnTo>
                    <a:pt x="1347" y="25125"/>
                  </a:lnTo>
                  <a:cubicBezTo>
                    <a:pt x="394" y="26078"/>
                    <a:pt x="-558" y="27983"/>
                    <a:pt x="394" y="29888"/>
                  </a:cubicBezTo>
                  <a:cubicBezTo>
                    <a:pt x="1347" y="31793"/>
                    <a:pt x="2300" y="32745"/>
                    <a:pt x="4205" y="32745"/>
                  </a:cubicBezTo>
                  <a:lnTo>
                    <a:pt x="28969" y="37508"/>
                  </a:lnTo>
                </a:path>
              </a:pathLst>
            </a:custGeom>
            <a:noFill/>
            <a:ln w="19050" cap="rnd">
              <a:solidFill>
                <a:schemeClr val="bg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7F5C3BC3-F856-738E-9D73-A689EFE3F895}"/>
                </a:ext>
              </a:extLst>
            </p:cNvPr>
            <p:cNvSpPr/>
            <p:nvPr/>
          </p:nvSpPr>
          <p:spPr>
            <a:xfrm>
              <a:off x="342123" y="2422962"/>
              <a:ext cx="62967" cy="104945"/>
            </a:xfrm>
            <a:custGeom>
              <a:avLst/>
              <a:gdLst>
                <a:gd name="connsiteX0" fmla="*/ 32385 w 28575"/>
                <a:gd name="connsiteY0" fmla="*/ 0 h 47625"/>
                <a:gd name="connsiteX1" fmla="*/ 36195 w 28575"/>
                <a:gd name="connsiteY1" fmla="*/ 10478 h 47625"/>
                <a:gd name="connsiteX2" fmla="*/ 31433 w 28575"/>
                <a:gd name="connsiteY2" fmla="*/ 30480 h 47625"/>
                <a:gd name="connsiteX3" fmla="*/ 12383 w 28575"/>
                <a:gd name="connsiteY3" fmla="*/ 49530 h 47625"/>
                <a:gd name="connsiteX4" fmla="*/ 7620 w 28575"/>
                <a:gd name="connsiteY4" fmla="*/ 50482 h 47625"/>
                <a:gd name="connsiteX5" fmla="*/ 4763 w 28575"/>
                <a:gd name="connsiteY5" fmla="*/ 46672 h 47625"/>
                <a:gd name="connsiteX6" fmla="*/ 0 w 28575"/>
                <a:gd name="connsiteY6" fmla="*/ 2190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47625">
                  <a:moveTo>
                    <a:pt x="32385" y="0"/>
                  </a:moveTo>
                  <a:lnTo>
                    <a:pt x="36195" y="10478"/>
                  </a:lnTo>
                  <a:cubicBezTo>
                    <a:pt x="39053" y="17145"/>
                    <a:pt x="37148" y="25718"/>
                    <a:pt x="31433" y="30480"/>
                  </a:cubicBezTo>
                  <a:lnTo>
                    <a:pt x="12383" y="49530"/>
                  </a:lnTo>
                  <a:cubicBezTo>
                    <a:pt x="11430" y="50482"/>
                    <a:pt x="9525" y="51435"/>
                    <a:pt x="7620" y="50482"/>
                  </a:cubicBezTo>
                  <a:cubicBezTo>
                    <a:pt x="5715" y="49530"/>
                    <a:pt x="4763" y="48578"/>
                    <a:pt x="4763" y="46672"/>
                  </a:cubicBezTo>
                  <a:lnTo>
                    <a:pt x="0" y="21907"/>
                  </a:lnTo>
                </a:path>
              </a:pathLst>
            </a:custGeom>
            <a:noFill/>
            <a:ln w="19050" cap="rnd">
              <a:solidFill>
                <a:schemeClr val="bg1"/>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15B90D0D-C079-846C-99D4-039DD8C26674}"/>
                </a:ext>
              </a:extLst>
            </p:cNvPr>
            <p:cNvSpPr/>
            <p:nvPr/>
          </p:nvSpPr>
          <p:spPr>
            <a:xfrm>
              <a:off x="438675" y="2252950"/>
              <a:ext cx="62967" cy="41978"/>
            </a:xfrm>
            <a:custGeom>
              <a:avLst/>
              <a:gdLst>
                <a:gd name="connsiteX0" fmla="*/ 14288 w 28575"/>
                <a:gd name="connsiteY0" fmla="*/ 28575 h 19050"/>
                <a:gd name="connsiteX1" fmla="*/ 28575 w 28575"/>
                <a:gd name="connsiteY1" fmla="*/ 14287 h 19050"/>
                <a:gd name="connsiteX2" fmla="*/ 14288 w 28575"/>
                <a:gd name="connsiteY2" fmla="*/ 0 h 19050"/>
                <a:gd name="connsiteX3" fmla="*/ 0 w 28575"/>
                <a:gd name="connsiteY3" fmla="*/ 14287 h 19050"/>
                <a:gd name="connsiteX4" fmla="*/ 14288 w 28575"/>
                <a:gd name="connsiteY4" fmla="*/ 2857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9050">
                  <a:moveTo>
                    <a:pt x="14288" y="28575"/>
                  </a:moveTo>
                  <a:cubicBezTo>
                    <a:pt x="21908" y="28575"/>
                    <a:pt x="28575" y="21907"/>
                    <a:pt x="28575" y="14287"/>
                  </a:cubicBezTo>
                  <a:cubicBezTo>
                    <a:pt x="28575" y="6668"/>
                    <a:pt x="21908" y="0"/>
                    <a:pt x="14288" y="0"/>
                  </a:cubicBezTo>
                  <a:cubicBezTo>
                    <a:pt x="6667" y="0"/>
                    <a:pt x="0" y="6668"/>
                    <a:pt x="0" y="14287"/>
                  </a:cubicBezTo>
                  <a:cubicBezTo>
                    <a:pt x="0" y="22860"/>
                    <a:pt x="5715" y="28575"/>
                    <a:pt x="14288" y="28575"/>
                  </a:cubicBezTo>
                  <a:close/>
                </a:path>
              </a:pathLst>
            </a:custGeom>
            <a:noFill/>
            <a:ln w="19050" cap="rnd">
              <a:solidFill>
                <a:schemeClr val="bg1"/>
              </a:solidFill>
              <a:prstDash val="solid"/>
              <a:round/>
            </a:ln>
          </p:spPr>
          <p:txBody>
            <a:bodyPr rtlCol="0" anchor="ctr"/>
            <a:lstStyle/>
            <a:p>
              <a:endParaRPr lang="en-US" dirty="0"/>
            </a:p>
          </p:txBody>
        </p:sp>
      </p:grpSp>
      <p:grpSp>
        <p:nvGrpSpPr>
          <p:cNvPr id="117" name="Group 116">
            <a:extLst>
              <a:ext uri="{FF2B5EF4-FFF2-40B4-BE49-F238E27FC236}">
                <a16:creationId xmlns:a16="http://schemas.microsoft.com/office/drawing/2014/main" id="{841825C3-5F60-AB7E-9DFB-400F4FE66BE3}"/>
              </a:ext>
            </a:extLst>
          </p:cNvPr>
          <p:cNvGrpSpPr/>
          <p:nvPr/>
        </p:nvGrpSpPr>
        <p:grpSpPr>
          <a:xfrm>
            <a:off x="5365848" y="3860509"/>
            <a:ext cx="496318" cy="487686"/>
            <a:chOff x="3742139" y="3216878"/>
            <a:chExt cx="219075" cy="215265"/>
          </a:xfrm>
        </p:grpSpPr>
        <p:sp>
          <p:nvSpPr>
            <p:cNvPr id="118" name="Freeform: Shape 117">
              <a:extLst>
                <a:ext uri="{FF2B5EF4-FFF2-40B4-BE49-F238E27FC236}">
                  <a16:creationId xmlns:a16="http://schemas.microsoft.com/office/drawing/2014/main" id="{CB540338-8ECB-5B2D-9D0F-24FEAF57D9D8}"/>
                </a:ext>
              </a:extLst>
            </p:cNvPr>
            <p:cNvSpPr/>
            <p:nvPr/>
          </p:nvSpPr>
          <p:spPr>
            <a:xfrm>
              <a:off x="3742139" y="3422618"/>
              <a:ext cx="219075" cy="9525"/>
            </a:xfrm>
            <a:custGeom>
              <a:avLst/>
              <a:gdLst>
                <a:gd name="connsiteX0" fmla="*/ 0 w 219075"/>
                <a:gd name="connsiteY0" fmla="*/ 0 h 0"/>
                <a:gd name="connsiteX1" fmla="*/ 219075 w 219075"/>
                <a:gd name="connsiteY1" fmla="*/ 0 h 0"/>
              </a:gdLst>
              <a:ahLst/>
              <a:cxnLst>
                <a:cxn ang="0">
                  <a:pos x="connsiteX0" y="connsiteY0"/>
                </a:cxn>
                <a:cxn ang="0">
                  <a:pos x="connsiteX1" y="connsiteY1"/>
                </a:cxn>
              </a:cxnLst>
              <a:rect l="l" t="t" r="r" b="b"/>
              <a:pathLst>
                <a:path w="219075">
                  <a:moveTo>
                    <a:pt x="0" y="0"/>
                  </a:moveTo>
                  <a:lnTo>
                    <a:pt x="219075" y="0"/>
                  </a:lnTo>
                </a:path>
              </a:pathLst>
            </a:custGeom>
            <a:noFill/>
            <a:ln w="19050" cap="rnd">
              <a:solidFill>
                <a:schemeClr val="bg1"/>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CD117183-FC27-E67E-5276-3881422F2423}"/>
                </a:ext>
              </a:extLst>
            </p:cNvPr>
            <p:cNvSpPr/>
            <p:nvPr/>
          </p:nvSpPr>
          <p:spPr>
            <a:xfrm>
              <a:off x="3751664" y="3394996"/>
              <a:ext cx="28575" cy="19050"/>
            </a:xfrm>
            <a:custGeom>
              <a:avLst/>
              <a:gdLst>
                <a:gd name="connsiteX0" fmla="*/ 28575 w 28575"/>
                <a:gd name="connsiteY0" fmla="*/ 27622 h 19050"/>
                <a:gd name="connsiteX1" fmla="*/ 28575 w 28575"/>
                <a:gd name="connsiteY1" fmla="*/ 4763 h 19050"/>
                <a:gd name="connsiteX2" fmla="*/ 23813 w 28575"/>
                <a:gd name="connsiteY2" fmla="*/ 0 h 19050"/>
                <a:gd name="connsiteX3" fmla="*/ 4763 w 28575"/>
                <a:gd name="connsiteY3" fmla="*/ 0 h 19050"/>
                <a:gd name="connsiteX4" fmla="*/ 0 w 28575"/>
                <a:gd name="connsiteY4" fmla="*/ 4763 h 19050"/>
                <a:gd name="connsiteX5" fmla="*/ 0 w 28575"/>
                <a:gd name="connsiteY5" fmla="*/ 27622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9050">
                  <a:moveTo>
                    <a:pt x="28575" y="27622"/>
                  </a:moveTo>
                  <a:lnTo>
                    <a:pt x="28575" y="4763"/>
                  </a:lnTo>
                  <a:cubicBezTo>
                    <a:pt x="28575" y="1905"/>
                    <a:pt x="26670" y="0"/>
                    <a:pt x="23813" y="0"/>
                  </a:cubicBezTo>
                  <a:lnTo>
                    <a:pt x="4763" y="0"/>
                  </a:lnTo>
                  <a:cubicBezTo>
                    <a:pt x="1905" y="0"/>
                    <a:pt x="0" y="1905"/>
                    <a:pt x="0" y="4763"/>
                  </a:cubicBezTo>
                  <a:lnTo>
                    <a:pt x="0" y="27622"/>
                  </a:lnTo>
                </a:path>
              </a:pathLst>
            </a:custGeom>
            <a:noFill/>
            <a:ln w="19050" cap="rnd">
              <a:solidFill>
                <a:schemeClr val="bg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50810F44-7A95-3171-6044-D88E40D78021}"/>
                </a:ext>
              </a:extLst>
            </p:cNvPr>
            <p:cNvSpPr/>
            <p:nvPr/>
          </p:nvSpPr>
          <p:spPr>
            <a:xfrm>
              <a:off x="3808814" y="3358801"/>
              <a:ext cx="28575" cy="57150"/>
            </a:xfrm>
            <a:custGeom>
              <a:avLst/>
              <a:gdLst>
                <a:gd name="connsiteX0" fmla="*/ 28575 w 28575"/>
                <a:gd name="connsiteY0" fmla="*/ 63817 h 57150"/>
                <a:gd name="connsiteX1" fmla="*/ 28575 w 28575"/>
                <a:gd name="connsiteY1" fmla="*/ 4763 h 57150"/>
                <a:gd name="connsiteX2" fmla="*/ 23813 w 28575"/>
                <a:gd name="connsiteY2" fmla="*/ 0 h 57150"/>
                <a:gd name="connsiteX3" fmla="*/ 4763 w 28575"/>
                <a:gd name="connsiteY3" fmla="*/ 0 h 57150"/>
                <a:gd name="connsiteX4" fmla="*/ 0 w 28575"/>
                <a:gd name="connsiteY4" fmla="*/ 4763 h 57150"/>
                <a:gd name="connsiteX5" fmla="*/ 0 w 28575"/>
                <a:gd name="connsiteY5"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57150">
                  <a:moveTo>
                    <a:pt x="28575" y="63817"/>
                  </a:moveTo>
                  <a:lnTo>
                    <a:pt x="28575" y="4763"/>
                  </a:lnTo>
                  <a:cubicBezTo>
                    <a:pt x="28575" y="1905"/>
                    <a:pt x="26670" y="0"/>
                    <a:pt x="23813" y="0"/>
                  </a:cubicBezTo>
                  <a:lnTo>
                    <a:pt x="4763" y="0"/>
                  </a:lnTo>
                  <a:cubicBezTo>
                    <a:pt x="1905" y="0"/>
                    <a:pt x="0" y="1905"/>
                    <a:pt x="0" y="4763"/>
                  </a:cubicBezTo>
                  <a:lnTo>
                    <a:pt x="0" y="63817"/>
                  </a:lnTo>
                </a:path>
              </a:pathLst>
            </a:custGeom>
            <a:noFill/>
            <a:ln w="19050" cap="rnd">
              <a:solidFill>
                <a:schemeClr val="bg1"/>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D74B4ADE-FF1C-071F-1F2E-59574EE416CF}"/>
                </a:ext>
              </a:extLst>
            </p:cNvPr>
            <p:cNvSpPr/>
            <p:nvPr/>
          </p:nvSpPr>
          <p:spPr>
            <a:xfrm>
              <a:off x="3865964" y="3321653"/>
              <a:ext cx="28575" cy="95250"/>
            </a:xfrm>
            <a:custGeom>
              <a:avLst/>
              <a:gdLst>
                <a:gd name="connsiteX0" fmla="*/ 28575 w 28575"/>
                <a:gd name="connsiteY0" fmla="*/ 100965 h 95250"/>
                <a:gd name="connsiteX1" fmla="*/ 28575 w 28575"/>
                <a:gd name="connsiteY1" fmla="*/ 4763 h 95250"/>
                <a:gd name="connsiteX2" fmla="*/ 23813 w 28575"/>
                <a:gd name="connsiteY2" fmla="*/ 0 h 95250"/>
                <a:gd name="connsiteX3" fmla="*/ 4763 w 28575"/>
                <a:gd name="connsiteY3" fmla="*/ 0 h 95250"/>
                <a:gd name="connsiteX4" fmla="*/ 0 w 28575"/>
                <a:gd name="connsiteY4" fmla="*/ 4763 h 95250"/>
                <a:gd name="connsiteX5" fmla="*/ 0 w 28575"/>
                <a:gd name="connsiteY5" fmla="*/ 10096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95250">
                  <a:moveTo>
                    <a:pt x="28575" y="100965"/>
                  </a:moveTo>
                  <a:lnTo>
                    <a:pt x="28575" y="4763"/>
                  </a:lnTo>
                  <a:cubicBezTo>
                    <a:pt x="28575" y="1905"/>
                    <a:pt x="26670" y="0"/>
                    <a:pt x="23813" y="0"/>
                  </a:cubicBezTo>
                  <a:lnTo>
                    <a:pt x="4763" y="0"/>
                  </a:lnTo>
                  <a:cubicBezTo>
                    <a:pt x="1905" y="0"/>
                    <a:pt x="0" y="1905"/>
                    <a:pt x="0" y="4763"/>
                  </a:cubicBezTo>
                  <a:lnTo>
                    <a:pt x="0" y="100965"/>
                  </a:lnTo>
                </a:path>
              </a:pathLst>
            </a:custGeom>
            <a:noFill/>
            <a:ln w="19050" cap="rnd">
              <a:solidFill>
                <a:schemeClr val="bg1"/>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91D47608-4517-F00A-F021-24B108696DE2}"/>
                </a:ext>
              </a:extLst>
            </p:cNvPr>
            <p:cNvSpPr/>
            <p:nvPr/>
          </p:nvSpPr>
          <p:spPr>
            <a:xfrm>
              <a:off x="3923114" y="3285459"/>
              <a:ext cx="28575" cy="133350"/>
            </a:xfrm>
            <a:custGeom>
              <a:avLst/>
              <a:gdLst>
                <a:gd name="connsiteX0" fmla="*/ 28575 w 28575"/>
                <a:gd name="connsiteY0" fmla="*/ 137160 h 133350"/>
                <a:gd name="connsiteX1" fmla="*/ 28575 w 28575"/>
                <a:gd name="connsiteY1" fmla="*/ 4762 h 133350"/>
                <a:gd name="connsiteX2" fmla="*/ 23813 w 28575"/>
                <a:gd name="connsiteY2" fmla="*/ 0 h 133350"/>
                <a:gd name="connsiteX3" fmla="*/ 4763 w 28575"/>
                <a:gd name="connsiteY3" fmla="*/ 0 h 133350"/>
                <a:gd name="connsiteX4" fmla="*/ 0 w 28575"/>
                <a:gd name="connsiteY4" fmla="*/ 4762 h 133350"/>
                <a:gd name="connsiteX5" fmla="*/ 0 w 28575"/>
                <a:gd name="connsiteY5" fmla="*/ 13716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33350">
                  <a:moveTo>
                    <a:pt x="28575" y="137160"/>
                  </a:moveTo>
                  <a:lnTo>
                    <a:pt x="28575" y="4762"/>
                  </a:lnTo>
                  <a:cubicBezTo>
                    <a:pt x="28575" y="1905"/>
                    <a:pt x="26670" y="0"/>
                    <a:pt x="23813" y="0"/>
                  </a:cubicBezTo>
                  <a:lnTo>
                    <a:pt x="4763" y="0"/>
                  </a:lnTo>
                  <a:cubicBezTo>
                    <a:pt x="1905" y="0"/>
                    <a:pt x="0" y="1905"/>
                    <a:pt x="0" y="4762"/>
                  </a:cubicBezTo>
                  <a:lnTo>
                    <a:pt x="0" y="137160"/>
                  </a:lnTo>
                </a:path>
              </a:pathLst>
            </a:custGeom>
            <a:noFill/>
            <a:ln w="19050" cap="rnd">
              <a:solidFill>
                <a:schemeClr val="bg1"/>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1F9D7379-DB82-6D81-446E-537D6B952295}"/>
                </a:ext>
              </a:extLst>
            </p:cNvPr>
            <p:cNvSpPr/>
            <p:nvPr/>
          </p:nvSpPr>
          <p:spPr>
            <a:xfrm>
              <a:off x="3765951" y="3221641"/>
              <a:ext cx="171450" cy="104775"/>
            </a:xfrm>
            <a:custGeom>
              <a:avLst/>
              <a:gdLst>
                <a:gd name="connsiteX0" fmla="*/ 0 w 171450"/>
                <a:gd name="connsiteY0" fmla="*/ 109538 h 104775"/>
                <a:gd name="connsiteX1" fmla="*/ 171450 w 171450"/>
                <a:gd name="connsiteY1" fmla="*/ 0 h 104775"/>
              </a:gdLst>
              <a:ahLst/>
              <a:cxnLst>
                <a:cxn ang="0">
                  <a:pos x="connsiteX0" y="connsiteY0"/>
                </a:cxn>
                <a:cxn ang="0">
                  <a:pos x="connsiteX1" y="connsiteY1"/>
                </a:cxn>
              </a:cxnLst>
              <a:rect l="l" t="t" r="r" b="b"/>
              <a:pathLst>
                <a:path w="171450" h="104775">
                  <a:moveTo>
                    <a:pt x="0" y="109538"/>
                  </a:moveTo>
                  <a:lnTo>
                    <a:pt x="171450" y="0"/>
                  </a:lnTo>
                </a:path>
              </a:pathLst>
            </a:custGeom>
            <a:noFill/>
            <a:ln w="19050" cap="rnd">
              <a:solidFill>
                <a:schemeClr val="bg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F425D0B6-3065-86CF-3CA6-4273AC14D188}"/>
                </a:ext>
              </a:extLst>
            </p:cNvPr>
            <p:cNvSpPr/>
            <p:nvPr/>
          </p:nvSpPr>
          <p:spPr>
            <a:xfrm>
              <a:off x="3899301" y="3216878"/>
              <a:ext cx="38100" cy="38100"/>
            </a:xfrm>
            <a:custGeom>
              <a:avLst/>
              <a:gdLst>
                <a:gd name="connsiteX0" fmla="*/ 33338 w 38100"/>
                <a:gd name="connsiteY0" fmla="*/ 40958 h 38100"/>
                <a:gd name="connsiteX1" fmla="*/ 38100 w 38100"/>
                <a:gd name="connsiteY1" fmla="*/ 4763 h 38100"/>
                <a:gd name="connsiteX2" fmla="*/ 0 w 38100"/>
                <a:gd name="connsiteY2" fmla="*/ 0 h 38100"/>
              </a:gdLst>
              <a:ahLst/>
              <a:cxnLst>
                <a:cxn ang="0">
                  <a:pos x="connsiteX0" y="connsiteY0"/>
                </a:cxn>
                <a:cxn ang="0">
                  <a:pos x="connsiteX1" y="connsiteY1"/>
                </a:cxn>
                <a:cxn ang="0">
                  <a:pos x="connsiteX2" y="connsiteY2"/>
                </a:cxn>
              </a:cxnLst>
              <a:rect l="l" t="t" r="r" b="b"/>
              <a:pathLst>
                <a:path w="38100" h="38100">
                  <a:moveTo>
                    <a:pt x="33338" y="40958"/>
                  </a:moveTo>
                  <a:lnTo>
                    <a:pt x="38100" y="4763"/>
                  </a:lnTo>
                  <a:lnTo>
                    <a:pt x="0" y="0"/>
                  </a:lnTo>
                </a:path>
              </a:pathLst>
            </a:custGeom>
            <a:noFill/>
            <a:ln w="19050" cap="rnd">
              <a:solidFill>
                <a:schemeClr val="bg1"/>
              </a:solidFill>
              <a:prstDash val="solid"/>
              <a:round/>
            </a:ln>
          </p:spPr>
          <p:txBody>
            <a:bodyPr rtlCol="0" anchor="ctr"/>
            <a:lstStyle/>
            <a:p>
              <a:endParaRPr lang="en-US" dirty="0"/>
            </a:p>
          </p:txBody>
        </p:sp>
      </p:grpSp>
      <p:sp>
        <p:nvSpPr>
          <p:cNvPr id="126" name="TextBox 125">
            <a:extLst>
              <a:ext uri="{FF2B5EF4-FFF2-40B4-BE49-F238E27FC236}">
                <a16:creationId xmlns:a16="http://schemas.microsoft.com/office/drawing/2014/main" id="{54CABF23-7715-5636-C9A2-80C8AA6DE5D5}"/>
              </a:ext>
            </a:extLst>
          </p:cNvPr>
          <p:cNvSpPr txBox="1"/>
          <p:nvPr/>
        </p:nvSpPr>
        <p:spPr>
          <a:xfrm>
            <a:off x="7307827" y="2851241"/>
            <a:ext cx="4475686" cy="46239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lang="en-US" sz="1200" i="1" dirty="0">
                <a:solidFill>
                  <a:srgbClr val="00338D"/>
                </a:solidFill>
                <a:latin typeface="Arial"/>
              </a:rPr>
              <a:t>You can’t implement zero trust without a solid identity foundation - Forrester</a:t>
            </a:r>
          </a:p>
        </p:txBody>
      </p:sp>
    </p:spTree>
    <p:extLst>
      <p:ext uri="{BB962C8B-B14F-4D97-AF65-F5344CB8AC3E}">
        <p14:creationId xmlns:p14="http://schemas.microsoft.com/office/powerpoint/2010/main" val="3766873860"/>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934CA748-4B33-684C-2928-BC915C542D11}"/>
              </a:ext>
            </a:extLst>
          </p:cNvPr>
          <p:cNvSpPr/>
          <p:nvPr/>
        </p:nvSpPr>
        <p:spPr>
          <a:xfrm>
            <a:off x="3360230" y="1079808"/>
            <a:ext cx="4496151" cy="105155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Executive Steering Committee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15" name="Rectangle 114">
            <a:extLst>
              <a:ext uri="{FF2B5EF4-FFF2-40B4-BE49-F238E27FC236}">
                <a16:creationId xmlns:a16="http://schemas.microsoft.com/office/drawing/2014/main" id="{4EDF942A-A627-89EB-A8BD-23280F9E816E}"/>
              </a:ext>
            </a:extLst>
          </p:cNvPr>
          <p:cNvSpPr/>
          <p:nvPr/>
        </p:nvSpPr>
        <p:spPr>
          <a:xfrm>
            <a:off x="3478368" y="1316027"/>
            <a:ext cx="4257504"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CISO</a:t>
            </a:r>
          </a:p>
        </p:txBody>
      </p:sp>
      <p:sp>
        <p:nvSpPr>
          <p:cNvPr id="142" name="Rectangle 141">
            <a:extLst>
              <a:ext uri="{FF2B5EF4-FFF2-40B4-BE49-F238E27FC236}">
                <a16:creationId xmlns:a16="http://schemas.microsoft.com/office/drawing/2014/main" id="{FED19B28-ABE8-7CD5-AA55-3A631A590032}"/>
              </a:ext>
            </a:extLst>
          </p:cNvPr>
          <p:cNvSpPr/>
          <p:nvPr/>
        </p:nvSpPr>
        <p:spPr>
          <a:xfrm>
            <a:off x="3478368" y="1576925"/>
            <a:ext cx="2103120"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VP Technology Operations</a:t>
            </a:r>
          </a:p>
        </p:txBody>
      </p:sp>
      <p:sp>
        <p:nvSpPr>
          <p:cNvPr id="143" name="Rectangle 142">
            <a:extLst>
              <a:ext uri="{FF2B5EF4-FFF2-40B4-BE49-F238E27FC236}">
                <a16:creationId xmlns:a16="http://schemas.microsoft.com/office/drawing/2014/main" id="{CC7FDAE4-16E2-D810-F8AD-1B9612C1D1E5}"/>
              </a:ext>
            </a:extLst>
          </p:cNvPr>
          <p:cNvSpPr/>
          <p:nvPr/>
        </p:nvSpPr>
        <p:spPr>
          <a:xfrm>
            <a:off x="3478368" y="1839345"/>
            <a:ext cx="2103120" cy="219456"/>
          </a:xfrm>
          <a:prstGeom prst="rect">
            <a:avLst/>
          </a:prstGeom>
          <a:solidFill>
            <a:schemeClr val="bg1"/>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IAM Service Owner</a:t>
            </a:r>
          </a:p>
        </p:txBody>
      </p:sp>
      <p:sp>
        <p:nvSpPr>
          <p:cNvPr id="144" name="Rectangle 143">
            <a:extLst>
              <a:ext uri="{FF2B5EF4-FFF2-40B4-BE49-F238E27FC236}">
                <a16:creationId xmlns:a16="http://schemas.microsoft.com/office/drawing/2014/main" id="{852B90DE-BEA9-C799-F9AF-759E6D373915}"/>
              </a:ext>
            </a:extLst>
          </p:cNvPr>
          <p:cNvSpPr/>
          <p:nvPr/>
        </p:nvSpPr>
        <p:spPr>
          <a:xfrm>
            <a:off x="5632752" y="1576925"/>
            <a:ext cx="2103120"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VP HR Technology</a:t>
            </a:r>
          </a:p>
        </p:txBody>
      </p:sp>
      <p:sp>
        <p:nvSpPr>
          <p:cNvPr id="146" name="Rectangle 145">
            <a:extLst>
              <a:ext uri="{FF2B5EF4-FFF2-40B4-BE49-F238E27FC236}">
                <a16:creationId xmlns:a16="http://schemas.microsoft.com/office/drawing/2014/main" id="{7C655907-E7AE-140E-2C52-F2E3D3691A4A}"/>
              </a:ext>
            </a:extLst>
          </p:cNvPr>
          <p:cNvSpPr/>
          <p:nvPr/>
        </p:nvSpPr>
        <p:spPr>
          <a:xfrm>
            <a:off x="5634477" y="1839974"/>
            <a:ext cx="2103120"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Compliance &amp; Audit Leader</a:t>
            </a:r>
          </a:p>
        </p:txBody>
      </p:sp>
      <p:sp>
        <p:nvSpPr>
          <p:cNvPr id="96" name="Rectangle 95">
            <a:extLst>
              <a:ext uri="{FF2B5EF4-FFF2-40B4-BE49-F238E27FC236}">
                <a16:creationId xmlns:a16="http://schemas.microsoft.com/office/drawing/2014/main" id="{D69698F7-6EBE-6EF1-8EEF-F34659B28EF4}"/>
              </a:ext>
            </a:extLst>
          </p:cNvPr>
          <p:cNvSpPr/>
          <p:nvPr/>
        </p:nvSpPr>
        <p:spPr>
          <a:xfrm>
            <a:off x="2778790" y="3113989"/>
            <a:ext cx="7796216" cy="246264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Program Office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09" name="Rectangle 108">
            <a:extLst>
              <a:ext uri="{FF2B5EF4-FFF2-40B4-BE49-F238E27FC236}">
                <a16:creationId xmlns:a16="http://schemas.microsoft.com/office/drawing/2014/main" id="{7AA09B67-3E01-EEFB-B41B-C464DF21B1F0}"/>
              </a:ext>
            </a:extLst>
          </p:cNvPr>
          <p:cNvSpPr/>
          <p:nvPr/>
        </p:nvSpPr>
        <p:spPr>
          <a:xfrm>
            <a:off x="4243226" y="3827031"/>
            <a:ext cx="1238492" cy="16369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Governance</a:t>
            </a:r>
          </a:p>
        </p:txBody>
      </p:sp>
      <p:sp>
        <p:nvSpPr>
          <p:cNvPr id="111" name="Rectangle 110">
            <a:extLst>
              <a:ext uri="{FF2B5EF4-FFF2-40B4-BE49-F238E27FC236}">
                <a16:creationId xmlns:a16="http://schemas.microsoft.com/office/drawing/2014/main" id="{B7E223E9-73B2-36EB-DC76-F5B8FAB11E73}"/>
              </a:ext>
            </a:extLst>
          </p:cNvPr>
          <p:cNvSpPr/>
          <p:nvPr/>
        </p:nvSpPr>
        <p:spPr>
          <a:xfrm>
            <a:off x="5552251" y="4084033"/>
            <a:ext cx="1087498" cy="14063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Customer IAM</a:t>
            </a:r>
          </a:p>
        </p:txBody>
      </p:sp>
      <p:sp>
        <p:nvSpPr>
          <p:cNvPr id="147" name="Rectangle 146">
            <a:extLst>
              <a:ext uri="{FF2B5EF4-FFF2-40B4-BE49-F238E27FC236}">
                <a16:creationId xmlns:a16="http://schemas.microsoft.com/office/drawing/2014/main" id="{938499B0-6A61-8EC1-130E-0D9AB0D1DFDE}"/>
              </a:ext>
            </a:extLst>
          </p:cNvPr>
          <p:cNvSpPr/>
          <p:nvPr/>
        </p:nvSpPr>
        <p:spPr>
          <a:xfrm>
            <a:off x="2900292" y="3304396"/>
            <a:ext cx="7435948" cy="179523"/>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Program Leader </a:t>
            </a:r>
          </a:p>
        </p:txBody>
      </p:sp>
      <p:sp>
        <p:nvSpPr>
          <p:cNvPr id="148" name="Rectangle 147">
            <a:extLst>
              <a:ext uri="{FF2B5EF4-FFF2-40B4-BE49-F238E27FC236}">
                <a16:creationId xmlns:a16="http://schemas.microsoft.com/office/drawing/2014/main" id="{DAA40EA4-859B-4965-1EBE-0539A9CDDA4D}"/>
              </a:ext>
            </a:extLst>
          </p:cNvPr>
          <p:cNvSpPr/>
          <p:nvPr/>
        </p:nvSpPr>
        <p:spPr>
          <a:xfrm>
            <a:off x="6709815" y="4084034"/>
            <a:ext cx="1075117" cy="14063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Workforce IAM</a:t>
            </a:r>
          </a:p>
        </p:txBody>
      </p:sp>
      <p:grpSp>
        <p:nvGrpSpPr>
          <p:cNvPr id="128" name="Group 127">
            <a:extLst>
              <a:ext uri="{FF2B5EF4-FFF2-40B4-BE49-F238E27FC236}">
                <a16:creationId xmlns:a16="http://schemas.microsoft.com/office/drawing/2014/main" id="{93C4E300-41B0-158E-EE93-2C26A65D3C16}"/>
              </a:ext>
            </a:extLst>
          </p:cNvPr>
          <p:cNvGrpSpPr/>
          <p:nvPr/>
        </p:nvGrpSpPr>
        <p:grpSpPr>
          <a:xfrm>
            <a:off x="2636293" y="2395149"/>
            <a:ext cx="8810640" cy="444465"/>
            <a:chOff x="9898488" y="4396853"/>
            <a:chExt cx="1294208" cy="1706042"/>
          </a:xfrm>
        </p:grpSpPr>
        <p:sp>
          <p:nvSpPr>
            <p:cNvPr id="117" name="Rectangle 116">
              <a:extLst>
                <a:ext uri="{FF2B5EF4-FFF2-40B4-BE49-F238E27FC236}">
                  <a16:creationId xmlns:a16="http://schemas.microsoft.com/office/drawing/2014/main" id="{E232F3AA-1886-DABD-6AE1-CF7DC811E5AF}"/>
                </a:ext>
              </a:extLst>
            </p:cNvPr>
            <p:cNvSpPr/>
            <p:nvPr/>
          </p:nvSpPr>
          <p:spPr>
            <a:xfrm>
              <a:off x="9898488" y="4396853"/>
              <a:ext cx="1294208" cy="170604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Operations &amp; Maintenance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20" name="Rectangle 119">
              <a:extLst>
                <a:ext uri="{FF2B5EF4-FFF2-40B4-BE49-F238E27FC236}">
                  <a16:creationId xmlns:a16="http://schemas.microsoft.com/office/drawing/2014/main" id="{89D558A4-E139-DB2B-2AFA-4226798F1FC4}"/>
                </a:ext>
              </a:extLst>
            </p:cNvPr>
            <p:cNvSpPr/>
            <p:nvPr/>
          </p:nvSpPr>
          <p:spPr>
            <a:xfrm rot="5400000">
              <a:off x="9853450" y="4964376"/>
              <a:ext cx="731756" cy="1806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Governance</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467085D8-ED30-D94B-7EE5-BB5A0004C556}"/>
                </a:ext>
              </a:extLst>
            </p:cNvPr>
            <p:cNvSpPr/>
            <p:nvPr/>
          </p:nvSpPr>
          <p:spPr>
            <a:xfrm rot="5400000">
              <a:off x="9708328" y="5444169"/>
              <a:ext cx="613329" cy="2142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Engineering</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grpSp>
      <p:sp>
        <p:nvSpPr>
          <p:cNvPr id="108" name="Rectangle 107">
            <a:extLst>
              <a:ext uri="{FF2B5EF4-FFF2-40B4-BE49-F238E27FC236}">
                <a16:creationId xmlns:a16="http://schemas.microsoft.com/office/drawing/2014/main" id="{0CF800D8-F404-4F19-7705-6948A290BEF5}"/>
              </a:ext>
            </a:extLst>
          </p:cNvPr>
          <p:cNvSpPr/>
          <p:nvPr/>
        </p:nvSpPr>
        <p:spPr>
          <a:xfrm>
            <a:off x="2907099" y="3826933"/>
            <a:ext cx="1268836" cy="16634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Engineering</a:t>
            </a:r>
          </a:p>
        </p:txBody>
      </p:sp>
      <p:sp>
        <p:nvSpPr>
          <p:cNvPr id="34" name="Text Placeholder 21">
            <a:extLst>
              <a:ext uri="{FF2B5EF4-FFF2-40B4-BE49-F238E27FC236}">
                <a16:creationId xmlns:a16="http://schemas.microsoft.com/office/drawing/2014/main" id="{8B17F42C-58E4-F01C-F844-13DB7DB291A0}"/>
              </a:ext>
            </a:extLst>
          </p:cNvPr>
          <p:cNvSpPr txBox="1">
            <a:spLocks/>
          </p:cNvSpPr>
          <p:nvPr/>
        </p:nvSpPr>
        <p:spPr>
          <a:xfrm>
            <a:off x="183947" y="1076445"/>
            <a:ext cx="1533315" cy="942395"/>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1"/>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Proposed Organizational chart representing all activity areas of the IAM service to establish clear responsibilities and separation of functional tasks in order to deliver services to IAM stakeholders and consumers.</a:t>
            </a:r>
          </a:p>
        </p:txBody>
      </p:sp>
      <p:sp>
        <p:nvSpPr>
          <p:cNvPr id="74" name="Rectangle 73">
            <a:extLst>
              <a:ext uri="{FF2B5EF4-FFF2-40B4-BE49-F238E27FC236}">
                <a16:creationId xmlns:a16="http://schemas.microsoft.com/office/drawing/2014/main" id="{2E2DA53F-4A61-B8E8-2896-7C6EF251873A}"/>
              </a:ext>
            </a:extLst>
          </p:cNvPr>
          <p:cNvSpPr/>
          <p:nvPr/>
        </p:nvSpPr>
        <p:spPr>
          <a:xfrm>
            <a:off x="9364186" y="1091462"/>
            <a:ext cx="2487403" cy="1183028"/>
          </a:xfrm>
          <a:prstGeom prst="rect">
            <a:avLst/>
          </a:prstGeom>
          <a:ln/>
        </p:spPr>
        <p:style>
          <a:lnRef idx="2">
            <a:schemeClr val="dk1"/>
          </a:lnRef>
          <a:fillRef idx="1">
            <a:schemeClr val="lt1"/>
          </a:fillRef>
          <a:effectRef idx="0">
            <a:schemeClr val="dk1"/>
          </a:effectRef>
          <a:fontRef idx="minor">
            <a:schemeClr val="dk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0000"/>
                </a:solidFill>
                <a:effectLst/>
                <a:uLnTx/>
                <a:uFillTx/>
                <a:latin typeface="Arial"/>
                <a:ea typeface="+mn-ea"/>
                <a:cs typeface="+mn-cs"/>
              </a:rPr>
              <a:t>Legend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p:txBody>
      </p:sp>
      <p:sp>
        <p:nvSpPr>
          <p:cNvPr id="75" name="Rectangle 74">
            <a:extLst>
              <a:ext uri="{FF2B5EF4-FFF2-40B4-BE49-F238E27FC236}">
                <a16:creationId xmlns:a16="http://schemas.microsoft.com/office/drawing/2014/main" id="{3BE6F18C-4B92-3E6C-1C40-410BDE829A83}"/>
              </a:ext>
            </a:extLst>
          </p:cNvPr>
          <p:cNvSpPr/>
          <p:nvPr/>
        </p:nvSpPr>
        <p:spPr>
          <a:xfrm rot="5400000">
            <a:off x="9889437" y="920139"/>
            <a:ext cx="237744" cy="11338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Core Functions</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825FD47F-41CA-CC3E-C2E1-A0D89CC2752C}"/>
              </a:ext>
            </a:extLst>
          </p:cNvPr>
          <p:cNvSpPr/>
          <p:nvPr/>
        </p:nvSpPr>
        <p:spPr>
          <a:xfrm rot="5400000">
            <a:off x="9890233" y="1211588"/>
            <a:ext cx="237744" cy="11338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Supporting Group</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70C0124B-4CF5-8155-C04A-154323DF677C}"/>
              </a:ext>
            </a:extLst>
          </p:cNvPr>
          <p:cNvSpPr/>
          <p:nvPr/>
        </p:nvSpPr>
        <p:spPr>
          <a:xfrm rot="5400000">
            <a:off x="11093767" y="923560"/>
            <a:ext cx="237744" cy="113385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Shared Roles</a:t>
            </a:r>
          </a:p>
        </p:txBody>
      </p:sp>
      <p:sp>
        <p:nvSpPr>
          <p:cNvPr id="14" name="Rectangle 13">
            <a:extLst>
              <a:ext uri="{FF2B5EF4-FFF2-40B4-BE49-F238E27FC236}">
                <a16:creationId xmlns:a16="http://schemas.microsoft.com/office/drawing/2014/main" id="{8126DA29-FB1D-F8E0-7958-A15A76FDF954}"/>
              </a:ext>
            </a:extLst>
          </p:cNvPr>
          <p:cNvSpPr/>
          <p:nvPr/>
        </p:nvSpPr>
        <p:spPr>
          <a:xfrm rot="5400000">
            <a:off x="11102080" y="1213219"/>
            <a:ext cx="237744" cy="1133856"/>
          </a:xfrm>
          <a:prstGeom prst="rect">
            <a:avLst/>
          </a:prstGeom>
          <a:noFill/>
          <a:ln>
            <a:solidFill>
              <a:srgbClr val="C600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External Team</a:t>
            </a:r>
          </a:p>
        </p:txBody>
      </p:sp>
      <p:sp>
        <p:nvSpPr>
          <p:cNvPr id="19" name="Rectangle 18">
            <a:extLst>
              <a:ext uri="{FF2B5EF4-FFF2-40B4-BE49-F238E27FC236}">
                <a16:creationId xmlns:a16="http://schemas.microsoft.com/office/drawing/2014/main" id="{34CE5E90-580B-592D-D46E-83F1F289078A}"/>
              </a:ext>
            </a:extLst>
          </p:cNvPr>
          <p:cNvSpPr/>
          <p:nvPr/>
        </p:nvSpPr>
        <p:spPr>
          <a:xfrm>
            <a:off x="2533026" y="3002745"/>
            <a:ext cx="8167628" cy="2669922"/>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1" name="TextBox 20">
            <a:extLst>
              <a:ext uri="{FF2B5EF4-FFF2-40B4-BE49-F238E27FC236}">
                <a16:creationId xmlns:a16="http://schemas.microsoft.com/office/drawing/2014/main" id="{69923154-4F0B-9B06-65B0-C2C365E95198}"/>
              </a:ext>
            </a:extLst>
          </p:cNvPr>
          <p:cNvSpPr txBox="1"/>
          <p:nvPr/>
        </p:nvSpPr>
        <p:spPr>
          <a:xfrm>
            <a:off x="2028250" y="2997818"/>
            <a:ext cx="1685528" cy="259446"/>
          </a:xfrm>
          <a:prstGeom prst="rect">
            <a:avLst/>
          </a:prstGeom>
          <a:solidFill>
            <a:schemeClr val="bg1">
              <a:lumMod val="85000"/>
            </a:schemeClr>
          </a:solidFill>
        </p:spPr>
        <p:txBody>
          <a:bodyPr wrap="squar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b="1" dirty="0">
                <a:solidFill>
                  <a:srgbClr val="000000"/>
                </a:solidFill>
                <a:latin typeface="Arial"/>
              </a:rPr>
              <a:t>CORE Functions</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p:txBody>
      </p:sp>
      <p:sp>
        <p:nvSpPr>
          <p:cNvPr id="27" name="TextBox 26">
            <a:extLst>
              <a:ext uri="{FF2B5EF4-FFF2-40B4-BE49-F238E27FC236}">
                <a16:creationId xmlns:a16="http://schemas.microsoft.com/office/drawing/2014/main" id="{41245CB0-5FB9-5AFE-BA12-BE18630DE82C}"/>
              </a:ext>
            </a:extLst>
          </p:cNvPr>
          <p:cNvSpPr txBox="1"/>
          <p:nvPr/>
        </p:nvSpPr>
        <p:spPr>
          <a:xfrm>
            <a:off x="2263661" y="2095181"/>
            <a:ext cx="1214707" cy="272405"/>
          </a:xfrm>
          <a:prstGeom prst="rect">
            <a:avLst/>
          </a:prstGeom>
          <a:solidFill>
            <a:schemeClr val="bg1">
              <a:lumMod val="85000"/>
            </a:schemeClr>
          </a:solid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Support</a:t>
            </a:r>
          </a:p>
        </p:txBody>
      </p:sp>
      <p:sp>
        <p:nvSpPr>
          <p:cNvPr id="12" name="Title 125">
            <a:extLst>
              <a:ext uri="{FF2B5EF4-FFF2-40B4-BE49-F238E27FC236}">
                <a16:creationId xmlns:a16="http://schemas.microsoft.com/office/drawing/2014/main" id="{89CA88C5-A41E-60C9-6431-1444AD674075}"/>
              </a:ext>
            </a:extLst>
          </p:cNvPr>
          <p:cNvSpPr>
            <a:spLocks noGrp="1"/>
          </p:cNvSpPr>
          <p:nvPr>
            <p:ph type="title"/>
          </p:nvPr>
        </p:nvSpPr>
        <p:spPr>
          <a:xfrm>
            <a:off x="995364" y="431800"/>
            <a:ext cx="10204704" cy="533400"/>
          </a:xfrm>
        </p:spPr>
        <p:txBody>
          <a:bodyPr/>
          <a:lstStyle/>
          <a:p>
            <a:pPr>
              <a:lnSpc>
                <a:spcPct val="70000"/>
              </a:lnSpc>
            </a:pPr>
            <a:r>
              <a:rPr lang="en-US" sz="4400" b="1" dirty="0">
                <a:latin typeface="+mj-lt"/>
              </a:rPr>
              <a:t>IAM Services (Target Operating Model)</a:t>
            </a:r>
          </a:p>
        </p:txBody>
      </p:sp>
      <p:sp>
        <p:nvSpPr>
          <p:cNvPr id="36" name="Rectangle 35">
            <a:extLst>
              <a:ext uri="{FF2B5EF4-FFF2-40B4-BE49-F238E27FC236}">
                <a16:creationId xmlns:a16="http://schemas.microsoft.com/office/drawing/2014/main" id="{664ED5CE-C66D-FD11-D6F7-9FC568AC4599}"/>
              </a:ext>
            </a:extLst>
          </p:cNvPr>
          <p:cNvSpPr/>
          <p:nvPr/>
        </p:nvSpPr>
        <p:spPr>
          <a:xfrm rot="5400000">
            <a:off x="7157093" y="2237477"/>
            <a:ext cx="164989" cy="33649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Access Management</a:t>
            </a:r>
          </a:p>
        </p:txBody>
      </p:sp>
      <p:sp>
        <p:nvSpPr>
          <p:cNvPr id="40" name="Rectangle 39">
            <a:extLst>
              <a:ext uri="{FF2B5EF4-FFF2-40B4-BE49-F238E27FC236}">
                <a16:creationId xmlns:a16="http://schemas.microsoft.com/office/drawing/2014/main" id="{63226FE5-1ECB-D30A-8B37-3FE7D25B580B}"/>
              </a:ext>
            </a:extLst>
          </p:cNvPr>
          <p:cNvSpPr/>
          <p:nvPr/>
        </p:nvSpPr>
        <p:spPr>
          <a:xfrm>
            <a:off x="7846968" y="4067084"/>
            <a:ext cx="1075117" cy="142326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Privileged IAM</a:t>
            </a:r>
          </a:p>
        </p:txBody>
      </p:sp>
      <p:sp>
        <p:nvSpPr>
          <p:cNvPr id="54" name="Rectangle 53">
            <a:extLst>
              <a:ext uri="{FF2B5EF4-FFF2-40B4-BE49-F238E27FC236}">
                <a16:creationId xmlns:a16="http://schemas.microsoft.com/office/drawing/2014/main" id="{2CDBBDAA-7921-A276-E8FA-DCCC959DF69F}"/>
              </a:ext>
            </a:extLst>
          </p:cNvPr>
          <p:cNvSpPr/>
          <p:nvPr/>
        </p:nvSpPr>
        <p:spPr>
          <a:xfrm>
            <a:off x="9089910" y="3827031"/>
            <a:ext cx="1238492" cy="16627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Architecture &amp; Computing</a:t>
            </a:r>
          </a:p>
        </p:txBody>
      </p:sp>
      <p:sp>
        <p:nvSpPr>
          <p:cNvPr id="60" name="Rectangle 59">
            <a:extLst>
              <a:ext uri="{FF2B5EF4-FFF2-40B4-BE49-F238E27FC236}">
                <a16:creationId xmlns:a16="http://schemas.microsoft.com/office/drawing/2014/main" id="{33CE3BAC-E683-3470-5432-2EB35328C75B}"/>
              </a:ext>
            </a:extLst>
          </p:cNvPr>
          <p:cNvSpPr/>
          <p:nvPr/>
        </p:nvSpPr>
        <p:spPr>
          <a:xfrm rot="5400000">
            <a:off x="8673461" y="2116410"/>
            <a:ext cx="167008" cy="1214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Change Management</a:t>
            </a:r>
          </a:p>
        </p:txBody>
      </p:sp>
      <p:sp>
        <p:nvSpPr>
          <p:cNvPr id="63" name="Rectangle 62">
            <a:extLst>
              <a:ext uri="{FF2B5EF4-FFF2-40B4-BE49-F238E27FC236}">
                <a16:creationId xmlns:a16="http://schemas.microsoft.com/office/drawing/2014/main" id="{8DF4CC32-B577-E0FE-C481-982261F33AB6}"/>
              </a:ext>
            </a:extLst>
          </p:cNvPr>
          <p:cNvSpPr/>
          <p:nvPr/>
        </p:nvSpPr>
        <p:spPr>
          <a:xfrm>
            <a:off x="2892454" y="3541497"/>
            <a:ext cx="7435948" cy="179523"/>
          </a:xfrm>
          <a:prstGeom prst="rect">
            <a:avLst/>
          </a:prstGeom>
          <a:solidFill>
            <a:srgbClr val="7F7F7F"/>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60" b="1" dirty="0">
                <a:solidFill>
                  <a:prstClr val="white"/>
                </a:solidFill>
                <a:latin typeface="Arial"/>
              </a:rPr>
              <a:t>Project Management Office (PMO)</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5B00116C-0D57-16D2-94EC-FE84E6A36C14}"/>
              </a:ext>
            </a:extLst>
          </p:cNvPr>
          <p:cNvSpPr/>
          <p:nvPr/>
        </p:nvSpPr>
        <p:spPr>
          <a:xfrm rot="5400000">
            <a:off x="9892548" y="1490756"/>
            <a:ext cx="237744" cy="11338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Recommended Capabilities</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66" name="Rectangle 65">
            <a:extLst>
              <a:ext uri="{FF2B5EF4-FFF2-40B4-BE49-F238E27FC236}">
                <a16:creationId xmlns:a16="http://schemas.microsoft.com/office/drawing/2014/main" id="{6D40E7F8-E184-ED35-CAE0-9B1C53B42A5F}"/>
              </a:ext>
            </a:extLst>
          </p:cNvPr>
          <p:cNvSpPr/>
          <p:nvPr/>
        </p:nvSpPr>
        <p:spPr>
          <a:xfrm>
            <a:off x="4273177" y="4399344"/>
            <a:ext cx="1152144" cy="219456"/>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Audit &amp; Compliance</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67" name="Rectangle 66">
            <a:extLst>
              <a:ext uri="{FF2B5EF4-FFF2-40B4-BE49-F238E27FC236}">
                <a16:creationId xmlns:a16="http://schemas.microsoft.com/office/drawing/2014/main" id="{C9ECB085-7554-77CB-8DBD-07F024955A8E}"/>
              </a:ext>
            </a:extLst>
          </p:cNvPr>
          <p:cNvSpPr/>
          <p:nvPr/>
        </p:nvSpPr>
        <p:spPr>
          <a:xfrm>
            <a:off x="4286497" y="4653438"/>
            <a:ext cx="1152144" cy="219456"/>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RBAC</a:t>
            </a:r>
          </a:p>
        </p:txBody>
      </p:sp>
      <p:sp>
        <p:nvSpPr>
          <p:cNvPr id="68" name="Rectangle 67">
            <a:extLst>
              <a:ext uri="{FF2B5EF4-FFF2-40B4-BE49-F238E27FC236}">
                <a16:creationId xmlns:a16="http://schemas.microsoft.com/office/drawing/2014/main" id="{525C8B75-8032-D29F-36FA-6BC43BA609E7}"/>
              </a:ext>
            </a:extLst>
          </p:cNvPr>
          <p:cNvSpPr/>
          <p:nvPr/>
        </p:nvSpPr>
        <p:spPr>
          <a:xfrm rot="5400000">
            <a:off x="11151775" y="1498266"/>
            <a:ext cx="237744" cy="1133856"/>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Operations Integration</a:t>
            </a:r>
          </a:p>
        </p:txBody>
      </p:sp>
      <p:sp>
        <p:nvSpPr>
          <p:cNvPr id="69" name="Rectangle 68">
            <a:extLst>
              <a:ext uri="{FF2B5EF4-FFF2-40B4-BE49-F238E27FC236}">
                <a16:creationId xmlns:a16="http://schemas.microsoft.com/office/drawing/2014/main" id="{862A1351-E4C0-AF44-686F-494E162CCF47}"/>
              </a:ext>
            </a:extLst>
          </p:cNvPr>
          <p:cNvSpPr/>
          <p:nvPr/>
        </p:nvSpPr>
        <p:spPr>
          <a:xfrm>
            <a:off x="4288021" y="4921944"/>
            <a:ext cx="1152144" cy="219456"/>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Identity Threat Detection &amp; Response</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70" name="Rectangle 69">
            <a:extLst>
              <a:ext uri="{FF2B5EF4-FFF2-40B4-BE49-F238E27FC236}">
                <a16:creationId xmlns:a16="http://schemas.microsoft.com/office/drawing/2014/main" id="{E9D58E5B-CFF5-592A-19C3-56316E3A0F28}"/>
              </a:ext>
            </a:extLst>
          </p:cNvPr>
          <p:cNvSpPr/>
          <p:nvPr/>
        </p:nvSpPr>
        <p:spPr>
          <a:xfrm>
            <a:off x="10722803" y="2526109"/>
            <a:ext cx="677088" cy="245068"/>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DevOps</a:t>
            </a:r>
          </a:p>
        </p:txBody>
      </p:sp>
      <p:sp>
        <p:nvSpPr>
          <p:cNvPr id="71" name="Rectangle 70">
            <a:extLst>
              <a:ext uri="{FF2B5EF4-FFF2-40B4-BE49-F238E27FC236}">
                <a16:creationId xmlns:a16="http://schemas.microsoft.com/office/drawing/2014/main" id="{9B6CA440-C8EE-4D8D-4633-C60C6B6117FF}"/>
              </a:ext>
            </a:extLst>
          </p:cNvPr>
          <p:cNvSpPr/>
          <p:nvPr/>
        </p:nvSpPr>
        <p:spPr>
          <a:xfrm>
            <a:off x="4288021" y="5184072"/>
            <a:ext cx="1152144" cy="219456"/>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DevOps</a:t>
            </a:r>
          </a:p>
        </p:txBody>
      </p:sp>
      <p:sp>
        <p:nvSpPr>
          <p:cNvPr id="72" name="Rectangle 71">
            <a:extLst>
              <a:ext uri="{FF2B5EF4-FFF2-40B4-BE49-F238E27FC236}">
                <a16:creationId xmlns:a16="http://schemas.microsoft.com/office/drawing/2014/main" id="{6F560083-8A5A-D8CB-4750-924522DAD35F}"/>
              </a:ext>
            </a:extLst>
          </p:cNvPr>
          <p:cNvSpPr/>
          <p:nvPr/>
        </p:nvSpPr>
        <p:spPr>
          <a:xfrm>
            <a:off x="5603204" y="4288645"/>
            <a:ext cx="2118116" cy="164990"/>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DevOps</a:t>
            </a:r>
          </a:p>
        </p:txBody>
      </p:sp>
      <p:sp>
        <p:nvSpPr>
          <p:cNvPr id="73" name="Rectangle 72">
            <a:extLst>
              <a:ext uri="{FF2B5EF4-FFF2-40B4-BE49-F238E27FC236}">
                <a16:creationId xmlns:a16="http://schemas.microsoft.com/office/drawing/2014/main" id="{0E9E8906-B36E-7A09-C332-011D98744142}"/>
              </a:ext>
            </a:extLst>
          </p:cNvPr>
          <p:cNvSpPr/>
          <p:nvPr/>
        </p:nvSpPr>
        <p:spPr>
          <a:xfrm>
            <a:off x="5614793" y="5147547"/>
            <a:ext cx="991289" cy="333892"/>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ERA</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Metrics/Reporting</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F9D50536-F0C7-111F-5B87-EF63A1E4A0DE}"/>
              </a:ext>
            </a:extLst>
          </p:cNvPr>
          <p:cNvSpPr/>
          <p:nvPr/>
        </p:nvSpPr>
        <p:spPr>
          <a:xfrm>
            <a:off x="5603204" y="4508411"/>
            <a:ext cx="980963" cy="186792"/>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Architecture</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79" name="Rectangle 78">
            <a:extLst>
              <a:ext uri="{FF2B5EF4-FFF2-40B4-BE49-F238E27FC236}">
                <a16:creationId xmlns:a16="http://schemas.microsoft.com/office/drawing/2014/main" id="{3739E1AB-CFF5-587F-D491-75080D43C170}"/>
              </a:ext>
            </a:extLst>
          </p:cNvPr>
          <p:cNvSpPr/>
          <p:nvPr/>
        </p:nvSpPr>
        <p:spPr>
          <a:xfrm rot="5400000">
            <a:off x="5960707" y="2083900"/>
            <a:ext cx="167008" cy="1214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CIAM</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80" name="Rectangle 79">
            <a:extLst>
              <a:ext uri="{FF2B5EF4-FFF2-40B4-BE49-F238E27FC236}">
                <a16:creationId xmlns:a16="http://schemas.microsoft.com/office/drawing/2014/main" id="{015ADCC6-D799-786E-040B-65D9ED06A9F7}"/>
              </a:ext>
            </a:extLst>
          </p:cNvPr>
          <p:cNvSpPr/>
          <p:nvPr/>
        </p:nvSpPr>
        <p:spPr>
          <a:xfrm rot="5400000">
            <a:off x="7212061" y="2086961"/>
            <a:ext cx="167008" cy="1214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Workforce IAM</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81" name="Rectangle 80">
            <a:extLst>
              <a:ext uri="{FF2B5EF4-FFF2-40B4-BE49-F238E27FC236}">
                <a16:creationId xmlns:a16="http://schemas.microsoft.com/office/drawing/2014/main" id="{9080B514-1985-A7AA-D499-1F856E06487D}"/>
              </a:ext>
            </a:extLst>
          </p:cNvPr>
          <p:cNvSpPr/>
          <p:nvPr/>
        </p:nvSpPr>
        <p:spPr>
          <a:xfrm rot="5400000">
            <a:off x="9951581" y="2113045"/>
            <a:ext cx="167008" cy="1214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PAM</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82" name="Rectangle 81">
            <a:extLst>
              <a:ext uri="{FF2B5EF4-FFF2-40B4-BE49-F238E27FC236}">
                <a16:creationId xmlns:a16="http://schemas.microsoft.com/office/drawing/2014/main" id="{3EF00941-1B31-F96D-410C-C2117D43099F}"/>
              </a:ext>
            </a:extLst>
          </p:cNvPr>
          <p:cNvSpPr/>
          <p:nvPr/>
        </p:nvSpPr>
        <p:spPr>
          <a:xfrm>
            <a:off x="5622784" y="4795528"/>
            <a:ext cx="991289" cy="333892"/>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Customer Access Control</a:t>
            </a:r>
          </a:p>
        </p:txBody>
      </p:sp>
      <p:sp>
        <p:nvSpPr>
          <p:cNvPr id="83" name="Rectangle 82">
            <a:extLst>
              <a:ext uri="{FF2B5EF4-FFF2-40B4-BE49-F238E27FC236}">
                <a16:creationId xmlns:a16="http://schemas.microsoft.com/office/drawing/2014/main" id="{59C437E1-8809-62EC-FC9C-286F69C0DE77}"/>
              </a:ext>
            </a:extLst>
          </p:cNvPr>
          <p:cNvSpPr/>
          <p:nvPr/>
        </p:nvSpPr>
        <p:spPr>
          <a:xfrm>
            <a:off x="6730601" y="4501367"/>
            <a:ext cx="980963" cy="186792"/>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CTX</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84" name="Rectangle 83">
            <a:extLst>
              <a:ext uri="{FF2B5EF4-FFF2-40B4-BE49-F238E27FC236}">
                <a16:creationId xmlns:a16="http://schemas.microsoft.com/office/drawing/2014/main" id="{AE9AD05F-0A1A-4D85-C5D4-34348CA00AB2}"/>
              </a:ext>
            </a:extLst>
          </p:cNvPr>
          <p:cNvSpPr/>
          <p:nvPr/>
        </p:nvSpPr>
        <p:spPr>
          <a:xfrm>
            <a:off x="6739191" y="4811407"/>
            <a:ext cx="980963" cy="247670"/>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Identity Provider Resolution</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85" name="Rectangle 84">
            <a:extLst>
              <a:ext uri="{FF2B5EF4-FFF2-40B4-BE49-F238E27FC236}">
                <a16:creationId xmlns:a16="http://schemas.microsoft.com/office/drawing/2014/main" id="{B4B2A2A4-CBF4-C06B-9B3E-3DE78BB30098}"/>
              </a:ext>
            </a:extLst>
          </p:cNvPr>
          <p:cNvSpPr/>
          <p:nvPr/>
        </p:nvSpPr>
        <p:spPr>
          <a:xfrm>
            <a:off x="6730601" y="5155112"/>
            <a:ext cx="980963" cy="186792"/>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Security</a:t>
            </a:r>
          </a:p>
        </p:txBody>
      </p:sp>
      <p:sp>
        <p:nvSpPr>
          <p:cNvPr id="165" name="Rectangle 164">
            <a:extLst>
              <a:ext uri="{FF2B5EF4-FFF2-40B4-BE49-F238E27FC236}">
                <a16:creationId xmlns:a16="http://schemas.microsoft.com/office/drawing/2014/main" id="{BB4FD14E-81DB-917E-4310-8853BCC17FE5}"/>
              </a:ext>
            </a:extLst>
          </p:cNvPr>
          <p:cNvSpPr/>
          <p:nvPr/>
        </p:nvSpPr>
        <p:spPr>
          <a:xfrm>
            <a:off x="2999456" y="4044333"/>
            <a:ext cx="2420250" cy="195564"/>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Data Management</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87" name="Rectangle 86">
            <a:extLst>
              <a:ext uri="{FF2B5EF4-FFF2-40B4-BE49-F238E27FC236}">
                <a16:creationId xmlns:a16="http://schemas.microsoft.com/office/drawing/2014/main" id="{98FB1624-E0EB-8542-9BEB-186883ABC7CF}"/>
              </a:ext>
            </a:extLst>
          </p:cNvPr>
          <p:cNvSpPr/>
          <p:nvPr/>
        </p:nvSpPr>
        <p:spPr>
          <a:xfrm>
            <a:off x="4272393" y="4401912"/>
            <a:ext cx="1152144" cy="219456"/>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Audit &amp; Compliance</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C33766F7-D24D-476B-877F-0B33343793E1}"/>
              </a:ext>
            </a:extLst>
          </p:cNvPr>
          <p:cNvSpPr/>
          <p:nvPr/>
        </p:nvSpPr>
        <p:spPr>
          <a:xfrm>
            <a:off x="2950659" y="4301950"/>
            <a:ext cx="1152144" cy="219456"/>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Provisioning</a:t>
            </a:r>
          </a:p>
        </p:txBody>
      </p:sp>
      <p:sp>
        <p:nvSpPr>
          <p:cNvPr id="89" name="Rectangle 88">
            <a:extLst>
              <a:ext uri="{FF2B5EF4-FFF2-40B4-BE49-F238E27FC236}">
                <a16:creationId xmlns:a16="http://schemas.microsoft.com/office/drawing/2014/main" id="{3C6654DB-3510-8488-D33A-55B9D9424834}"/>
              </a:ext>
            </a:extLst>
          </p:cNvPr>
          <p:cNvSpPr/>
          <p:nvPr/>
        </p:nvSpPr>
        <p:spPr>
          <a:xfrm>
            <a:off x="2947008" y="4582794"/>
            <a:ext cx="1152144" cy="343904"/>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Technical Design, Development &amp; Implementation</a:t>
            </a:r>
          </a:p>
        </p:txBody>
      </p:sp>
      <p:sp>
        <p:nvSpPr>
          <p:cNvPr id="90" name="Rectangle 89">
            <a:extLst>
              <a:ext uri="{FF2B5EF4-FFF2-40B4-BE49-F238E27FC236}">
                <a16:creationId xmlns:a16="http://schemas.microsoft.com/office/drawing/2014/main" id="{3152542C-210C-FAC2-B6AE-01CD9F9B64DE}"/>
              </a:ext>
            </a:extLst>
          </p:cNvPr>
          <p:cNvSpPr/>
          <p:nvPr/>
        </p:nvSpPr>
        <p:spPr>
          <a:xfrm>
            <a:off x="2947008" y="4961001"/>
            <a:ext cx="1152144" cy="219456"/>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Application Onboarding</a:t>
            </a:r>
          </a:p>
        </p:txBody>
      </p:sp>
      <p:sp>
        <p:nvSpPr>
          <p:cNvPr id="92" name="Rectangle 91">
            <a:extLst>
              <a:ext uri="{FF2B5EF4-FFF2-40B4-BE49-F238E27FC236}">
                <a16:creationId xmlns:a16="http://schemas.microsoft.com/office/drawing/2014/main" id="{6B7E5364-CA49-6894-585F-79AAFE79E59B}"/>
              </a:ext>
            </a:extLst>
          </p:cNvPr>
          <p:cNvSpPr/>
          <p:nvPr/>
        </p:nvSpPr>
        <p:spPr>
          <a:xfrm>
            <a:off x="2947008" y="5232176"/>
            <a:ext cx="1152144" cy="219456"/>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App Security &amp; Integration</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94" name="Rectangle 93">
            <a:extLst>
              <a:ext uri="{FF2B5EF4-FFF2-40B4-BE49-F238E27FC236}">
                <a16:creationId xmlns:a16="http://schemas.microsoft.com/office/drawing/2014/main" id="{60FC3700-6962-8991-B775-AD35F10D3E51}"/>
              </a:ext>
            </a:extLst>
          </p:cNvPr>
          <p:cNvSpPr/>
          <p:nvPr/>
        </p:nvSpPr>
        <p:spPr>
          <a:xfrm>
            <a:off x="2769669" y="5724942"/>
            <a:ext cx="7921864" cy="785804"/>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Managed Services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B0D4840E-FC5A-14F2-780A-09D102FCB66A}"/>
              </a:ext>
            </a:extLst>
          </p:cNvPr>
          <p:cNvSpPr/>
          <p:nvPr/>
        </p:nvSpPr>
        <p:spPr>
          <a:xfrm>
            <a:off x="4243226" y="5975703"/>
            <a:ext cx="1294208" cy="204964"/>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Access Certifications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29" name="TextBox 28">
            <a:extLst>
              <a:ext uri="{FF2B5EF4-FFF2-40B4-BE49-F238E27FC236}">
                <a16:creationId xmlns:a16="http://schemas.microsoft.com/office/drawing/2014/main" id="{E74D49A3-5E2D-AF56-C652-BAEBDCEBA7FF}"/>
              </a:ext>
            </a:extLst>
          </p:cNvPr>
          <p:cNvSpPr txBox="1"/>
          <p:nvPr/>
        </p:nvSpPr>
        <p:spPr>
          <a:xfrm>
            <a:off x="2326393" y="5678028"/>
            <a:ext cx="1509007" cy="294931"/>
          </a:xfrm>
          <a:prstGeom prst="rect">
            <a:avLst/>
          </a:prstGeom>
          <a:solidFill>
            <a:srgbClr val="D9D9D9"/>
          </a:solid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1" dirty="0">
                <a:solidFill>
                  <a:srgbClr val="000000"/>
                </a:solidFill>
                <a:latin typeface="Arial"/>
              </a:rPr>
              <a:t>Outsourcing</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p:txBody>
      </p:sp>
      <p:sp>
        <p:nvSpPr>
          <p:cNvPr id="99" name="Rectangle 98">
            <a:extLst>
              <a:ext uri="{FF2B5EF4-FFF2-40B4-BE49-F238E27FC236}">
                <a16:creationId xmlns:a16="http://schemas.microsoft.com/office/drawing/2014/main" id="{03BF9B4D-E697-9E18-AA56-B4555B40B0A5}"/>
              </a:ext>
            </a:extLst>
          </p:cNvPr>
          <p:cNvSpPr/>
          <p:nvPr/>
        </p:nvSpPr>
        <p:spPr>
          <a:xfrm>
            <a:off x="2830578" y="6042873"/>
            <a:ext cx="1294208" cy="370971"/>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Engineering Troubleshooting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00" name="Rectangle 99">
            <a:extLst>
              <a:ext uri="{FF2B5EF4-FFF2-40B4-BE49-F238E27FC236}">
                <a16:creationId xmlns:a16="http://schemas.microsoft.com/office/drawing/2014/main" id="{F47C7ACE-1DCD-22CA-3F30-76AE5205DB01}"/>
              </a:ext>
            </a:extLst>
          </p:cNvPr>
          <p:cNvSpPr/>
          <p:nvPr/>
        </p:nvSpPr>
        <p:spPr>
          <a:xfrm>
            <a:off x="5743730" y="5947983"/>
            <a:ext cx="1294208" cy="37097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60" b="1" dirty="0">
                <a:solidFill>
                  <a:prstClr val="white"/>
                </a:solidFill>
                <a:latin typeface="Arial"/>
              </a:rPr>
              <a:t>Service &amp; Generic Account Lifecycle</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01" name="Rectangle 100">
            <a:extLst>
              <a:ext uri="{FF2B5EF4-FFF2-40B4-BE49-F238E27FC236}">
                <a16:creationId xmlns:a16="http://schemas.microsoft.com/office/drawing/2014/main" id="{FD6B5137-5D44-31E3-914F-18BEC94AC0DC}"/>
              </a:ext>
            </a:extLst>
          </p:cNvPr>
          <p:cNvSpPr/>
          <p:nvPr/>
        </p:nvSpPr>
        <p:spPr>
          <a:xfrm>
            <a:off x="7137828" y="5934404"/>
            <a:ext cx="1294208" cy="37097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Roles/Entitlements Management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02" name="Rectangle 101">
            <a:extLst>
              <a:ext uri="{FF2B5EF4-FFF2-40B4-BE49-F238E27FC236}">
                <a16:creationId xmlns:a16="http://schemas.microsoft.com/office/drawing/2014/main" id="{A50F9CEF-7EF4-95FD-9364-F115BAF5768C}"/>
              </a:ext>
            </a:extLst>
          </p:cNvPr>
          <p:cNvSpPr/>
          <p:nvPr/>
        </p:nvSpPr>
        <p:spPr>
          <a:xfrm>
            <a:off x="8615292" y="5934404"/>
            <a:ext cx="1294208" cy="21857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Release Management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C40E2508-6C55-7DCC-D28C-E5FD653A1EA8}"/>
              </a:ext>
            </a:extLst>
          </p:cNvPr>
          <p:cNvSpPr/>
          <p:nvPr/>
        </p:nvSpPr>
        <p:spPr>
          <a:xfrm>
            <a:off x="9313679" y="6272618"/>
            <a:ext cx="1294208" cy="21857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60" b="1" dirty="0">
                <a:solidFill>
                  <a:prstClr val="white"/>
                </a:solidFill>
                <a:latin typeface="Arial"/>
              </a:rPr>
              <a:t>Detection and Response</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04" name="Rectangle 103">
            <a:extLst>
              <a:ext uri="{FF2B5EF4-FFF2-40B4-BE49-F238E27FC236}">
                <a16:creationId xmlns:a16="http://schemas.microsoft.com/office/drawing/2014/main" id="{726A41CD-7AE4-C7C0-5034-8961B701D367}"/>
              </a:ext>
            </a:extLst>
          </p:cNvPr>
          <p:cNvSpPr/>
          <p:nvPr/>
        </p:nvSpPr>
        <p:spPr>
          <a:xfrm>
            <a:off x="7884871" y="4508411"/>
            <a:ext cx="980963" cy="186792"/>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CTX</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05" name="Rectangle 104">
            <a:extLst>
              <a:ext uri="{FF2B5EF4-FFF2-40B4-BE49-F238E27FC236}">
                <a16:creationId xmlns:a16="http://schemas.microsoft.com/office/drawing/2014/main" id="{6F55870C-483E-317F-F16B-3860B99CDFF8}"/>
              </a:ext>
            </a:extLst>
          </p:cNvPr>
          <p:cNvSpPr/>
          <p:nvPr/>
        </p:nvSpPr>
        <p:spPr>
          <a:xfrm>
            <a:off x="7890960" y="4272729"/>
            <a:ext cx="980963" cy="186792"/>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DevOps</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06" name="Rectangle 105">
            <a:extLst>
              <a:ext uri="{FF2B5EF4-FFF2-40B4-BE49-F238E27FC236}">
                <a16:creationId xmlns:a16="http://schemas.microsoft.com/office/drawing/2014/main" id="{325DCDF6-856E-3A29-7FEF-0D260F56F637}"/>
              </a:ext>
            </a:extLst>
          </p:cNvPr>
          <p:cNvSpPr/>
          <p:nvPr/>
        </p:nvSpPr>
        <p:spPr>
          <a:xfrm>
            <a:off x="7867035" y="4754091"/>
            <a:ext cx="980963" cy="186792"/>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Service/Generic Account Lifecycle</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07" name="Rectangle 106">
            <a:extLst>
              <a:ext uri="{FF2B5EF4-FFF2-40B4-BE49-F238E27FC236}">
                <a16:creationId xmlns:a16="http://schemas.microsoft.com/office/drawing/2014/main" id="{BE266706-9581-8295-67D7-CC23B15EABF8}"/>
              </a:ext>
            </a:extLst>
          </p:cNvPr>
          <p:cNvSpPr/>
          <p:nvPr/>
        </p:nvSpPr>
        <p:spPr>
          <a:xfrm>
            <a:off x="7880679" y="4974807"/>
            <a:ext cx="980963" cy="186792"/>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Monitoring</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10" name="Rectangle 109">
            <a:extLst>
              <a:ext uri="{FF2B5EF4-FFF2-40B4-BE49-F238E27FC236}">
                <a16:creationId xmlns:a16="http://schemas.microsoft.com/office/drawing/2014/main" id="{07063673-1B7F-3B8D-E695-0AB47C083AD7}"/>
              </a:ext>
            </a:extLst>
          </p:cNvPr>
          <p:cNvSpPr/>
          <p:nvPr/>
        </p:nvSpPr>
        <p:spPr>
          <a:xfrm>
            <a:off x="7882078" y="5204765"/>
            <a:ext cx="980963" cy="198763"/>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App Security &amp; Integration</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12" name="Rectangle 111">
            <a:extLst>
              <a:ext uri="{FF2B5EF4-FFF2-40B4-BE49-F238E27FC236}">
                <a16:creationId xmlns:a16="http://schemas.microsoft.com/office/drawing/2014/main" id="{FF71577A-3479-5786-FC1D-78264371FE6A}"/>
              </a:ext>
            </a:extLst>
          </p:cNvPr>
          <p:cNvSpPr/>
          <p:nvPr/>
        </p:nvSpPr>
        <p:spPr>
          <a:xfrm>
            <a:off x="9233582" y="4152929"/>
            <a:ext cx="980963" cy="186792"/>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Directory Ser</a:t>
            </a:r>
            <a:r>
              <a:rPr lang="en-US" sz="760" b="1" dirty="0">
                <a:solidFill>
                  <a:prstClr val="white"/>
                </a:solidFill>
                <a:latin typeface="Arial"/>
              </a:rPr>
              <a:t>vices</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13" name="Rectangle 112">
            <a:extLst>
              <a:ext uri="{FF2B5EF4-FFF2-40B4-BE49-F238E27FC236}">
                <a16:creationId xmlns:a16="http://schemas.microsoft.com/office/drawing/2014/main" id="{6AA12364-2C0D-5BDB-F639-E6864A43DA06}"/>
              </a:ext>
            </a:extLst>
          </p:cNvPr>
          <p:cNvSpPr/>
          <p:nvPr/>
        </p:nvSpPr>
        <p:spPr>
          <a:xfrm>
            <a:off x="9218673" y="4418244"/>
            <a:ext cx="980963" cy="186792"/>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Network Services</a:t>
            </a:r>
          </a:p>
        </p:txBody>
      </p:sp>
      <p:sp>
        <p:nvSpPr>
          <p:cNvPr id="114" name="Rectangle 113">
            <a:extLst>
              <a:ext uri="{FF2B5EF4-FFF2-40B4-BE49-F238E27FC236}">
                <a16:creationId xmlns:a16="http://schemas.microsoft.com/office/drawing/2014/main" id="{BFD296A1-2188-5D5F-FD81-22CAE320F204}"/>
              </a:ext>
            </a:extLst>
          </p:cNvPr>
          <p:cNvSpPr/>
          <p:nvPr/>
        </p:nvSpPr>
        <p:spPr>
          <a:xfrm>
            <a:off x="9224918" y="4640286"/>
            <a:ext cx="980963" cy="239479"/>
          </a:xfrm>
          <a:prstGeom prst="rect">
            <a:avLst/>
          </a:prstGeom>
          <a:solidFill>
            <a:srgbClr val="7F7F7F"/>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Infrastructure &amp; Data Center</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16" name="Rectangle 115">
            <a:extLst>
              <a:ext uri="{FF2B5EF4-FFF2-40B4-BE49-F238E27FC236}">
                <a16:creationId xmlns:a16="http://schemas.microsoft.com/office/drawing/2014/main" id="{7D277784-CC4D-0ED5-A6B2-FB7C678E30F9}"/>
              </a:ext>
            </a:extLst>
          </p:cNvPr>
          <p:cNvSpPr/>
          <p:nvPr/>
        </p:nvSpPr>
        <p:spPr>
          <a:xfrm>
            <a:off x="9233582" y="4960755"/>
            <a:ext cx="980963" cy="186792"/>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60" b="1" dirty="0">
                <a:solidFill>
                  <a:prstClr val="white"/>
                </a:solidFill>
                <a:latin typeface="Arial"/>
              </a:rPr>
              <a:t>Application Security</a:t>
            </a: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18" name="Rectangle 117">
            <a:extLst>
              <a:ext uri="{FF2B5EF4-FFF2-40B4-BE49-F238E27FC236}">
                <a16:creationId xmlns:a16="http://schemas.microsoft.com/office/drawing/2014/main" id="{FF1B7F7A-645A-CEF1-DCFA-CAC778246642}"/>
              </a:ext>
            </a:extLst>
          </p:cNvPr>
          <p:cNvSpPr/>
          <p:nvPr/>
        </p:nvSpPr>
        <p:spPr>
          <a:xfrm>
            <a:off x="9218673" y="5222889"/>
            <a:ext cx="980963" cy="186792"/>
          </a:xfrm>
          <a:prstGeom prst="rect">
            <a:avLst/>
          </a:prstGeom>
          <a:solidFill>
            <a:srgbClr val="7213EA"/>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Cloud</a:t>
            </a:r>
          </a:p>
        </p:txBody>
      </p:sp>
    </p:spTree>
    <p:extLst>
      <p:ext uri="{BB962C8B-B14F-4D97-AF65-F5344CB8AC3E}">
        <p14:creationId xmlns:p14="http://schemas.microsoft.com/office/powerpoint/2010/main" val="3830260766"/>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934CA748-4B33-684C-2928-BC915C542D11}"/>
              </a:ext>
            </a:extLst>
          </p:cNvPr>
          <p:cNvSpPr/>
          <p:nvPr/>
        </p:nvSpPr>
        <p:spPr>
          <a:xfrm>
            <a:off x="3360230" y="1079808"/>
            <a:ext cx="4496151" cy="105155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Executive Steering Committee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15" name="Rectangle 114">
            <a:extLst>
              <a:ext uri="{FF2B5EF4-FFF2-40B4-BE49-F238E27FC236}">
                <a16:creationId xmlns:a16="http://schemas.microsoft.com/office/drawing/2014/main" id="{4EDF942A-A627-89EB-A8BD-23280F9E816E}"/>
              </a:ext>
            </a:extLst>
          </p:cNvPr>
          <p:cNvSpPr/>
          <p:nvPr/>
        </p:nvSpPr>
        <p:spPr>
          <a:xfrm>
            <a:off x="3478368" y="1316027"/>
            <a:ext cx="4257504"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CISO</a:t>
            </a:r>
          </a:p>
        </p:txBody>
      </p:sp>
      <p:sp>
        <p:nvSpPr>
          <p:cNvPr id="142" name="Rectangle 141">
            <a:extLst>
              <a:ext uri="{FF2B5EF4-FFF2-40B4-BE49-F238E27FC236}">
                <a16:creationId xmlns:a16="http://schemas.microsoft.com/office/drawing/2014/main" id="{FED19B28-ABE8-7CD5-AA55-3A631A590032}"/>
              </a:ext>
            </a:extLst>
          </p:cNvPr>
          <p:cNvSpPr/>
          <p:nvPr/>
        </p:nvSpPr>
        <p:spPr>
          <a:xfrm>
            <a:off x="3478368" y="1576925"/>
            <a:ext cx="2103120"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VP Technology Operations</a:t>
            </a:r>
          </a:p>
        </p:txBody>
      </p:sp>
      <p:sp>
        <p:nvSpPr>
          <p:cNvPr id="143" name="Rectangle 142">
            <a:extLst>
              <a:ext uri="{FF2B5EF4-FFF2-40B4-BE49-F238E27FC236}">
                <a16:creationId xmlns:a16="http://schemas.microsoft.com/office/drawing/2014/main" id="{CC7FDAE4-16E2-D810-F8AD-1B9612C1D1E5}"/>
              </a:ext>
            </a:extLst>
          </p:cNvPr>
          <p:cNvSpPr/>
          <p:nvPr/>
        </p:nvSpPr>
        <p:spPr>
          <a:xfrm>
            <a:off x="3478368" y="1839345"/>
            <a:ext cx="2103120" cy="219456"/>
          </a:xfrm>
          <a:prstGeom prst="rect">
            <a:avLst/>
          </a:prstGeom>
          <a:solidFill>
            <a:schemeClr val="bg1"/>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IAM Service Owner</a:t>
            </a:r>
          </a:p>
        </p:txBody>
      </p:sp>
      <p:sp>
        <p:nvSpPr>
          <p:cNvPr id="144" name="Rectangle 143">
            <a:extLst>
              <a:ext uri="{FF2B5EF4-FFF2-40B4-BE49-F238E27FC236}">
                <a16:creationId xmlns:a16="http://schemas.microsoft.com/office/drawing/2014/main" id="{852B90DE-BEA9-C799-F9AF-759E6D373915}"/>
              </a:ext>
            </a:extLst>
          </p:cNvPr>
          <p:cNvSpPr/>
          <p:nvPr/>
        </p:nvSpPr>
        <p:spPr>
          <a:xfrm>
            <a:off x="5632752" y="1576925"/>
            <a:ext cx="2103120"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VP HR Technology</a:t>
            </a:r>
          </a:p>
        </p:txBody>
      </p:sp>
      <p:sp>
        <p:nvSpPr>
          <p:cNvPr id="146" name="Rectangle 145">
            <a:extLst>
              <a:ext uri="{FF2B5EF4-FFF2-40B4-BE49-F238E27FC236}">
                <a16:creationId xmlns:a16="http://schemas.microsoft.com/office/drawing/2014/main" id="{7C655907-E7AE-140E-2C52-F2E3D3691A4A}"/>
              </a:ext>
            </a:extLst>
          </p:cNvPr>
          <p:cNvSpPr/>
          <p:nvPr/>
        </p:nvSpPr>
        <p:spPr>
          <a:xfrm>
            <a:off x="5634477" y="1839974"/>
            <a:ext cx="2103120" cy="219456"/>
          </a:xfrm>
          <a:prstGeom prst="rect">
            <a:avLst/>
          </a:prstGeom>
          <a:solidFill>
            <a:schemeClr val="bg1"/>
          </a:solidFill>
          <a:ln w="6350">
            <a:solidFill>
              <a:srgbClr val="C6007E"/>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Compliance &amp; Audit Leader</a:t>
            </a:r>
          </a:p>
        </p:txBody>
      </p:sp>
      <p:sp>
        <p:nvSpPr>
          <p:cNvPr id="96" name="Rectangle 95">
            <a:extLst>
              <a:ext uri="{FF2B5EF4-FFF2-40B4-BE49-F238E27FC236}">
                <a16:creationId xmlns:a16="http://schemas.microsoft.com/office/drawing/2014/main" id="{D69698F7-6EBE-6EF1-8EEF-F34659B28EF4}"/>
              </a:ext>
            </a:extLst>
          </p:cNvPr>
          <p:cNvSpPr/>
          <p:nvPr/>
        </p:nvSpPr>
        <p:spPr>
          <a:xfrm>
            <a:off x="2787783" y="2376273"/>
            <a:ext cx="5642431" cy="193548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Program Office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97" name="Rectangle 96">
            <a:extLst>
              <a:ext uri="{FF2B5EF4-FFF2-40B4-BE49-F238E27FC236}">
                <a16:creationId xmlns:a16="http://schemas.microsoft.com/office/drawing/2014/main" id="{78149A9C-DB5E-90FA-0716-02373BA1EF69}"/>
              </a:ext>
            </a:extLst>
          </p:cNvPr>
          <p:cNvSpPr/>
          <p:nvPr/>
        </p:nvSpPr>
        <p:spPr>
          <a:xfrm>
            <a:off x="2926941" y="2983703"/>
            <a:ext cx="5359129" cy="219456"/>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Delivery Manager</a:t>
            </a:r>
          </a:p>
        </p:txBody>
      </p:sp>
      <p:sp>
        <p:nvSpPr>
          <p:cNvPr id="109" name="Rectangle 108">
            <a:extLst>
              <a:ext uri="{FF2B5EF4-FFF2-40B4-BE49-F238E27FC236}">
                <a16:creationId xmlns:a16="http://schemas.microsoft.com/office/drawing/2014/main" id="{7AA09B67-3E01-EEFB-B41B-C464DF21B1F0}"/>
              </a:ext>
            </a:extLst>
          </p:cNvPr>
          <p:cNvSpPr/>
          <p:nvPr/>
        </p:nvSpPr>
        <p:spPr>
          <a:xfrm>
            <a:off x="4269257" y="3284080"/>
            <a:ext cx="1298448" cy="9052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Validation &amp; Enforcement</a:t>
            </a:r>
          </a:p>
        </p:txBody>
      </p:sp>
      <p:sp>
        <p:nvSpPr>
          <p:cNvPr id="111" name="Rectangle 110">
            <a:extLst>
              <a:ext uri="{FF2B5EF4-FFF2-40B4-BE49-F238E27FC236}">
                <a16:creationId xmlns:a16="http://schemas.microsoft.com/office/drawing/2014/main" id="{B7E223E9-73B2-36EB-DC76-F5B8FAB11E73}"/>
              </a:ext>
            </a:extLst>
          </p:cNvPr>
          <p:cNvSpPr/>
          <p:nvPr/>
        </p:nvSpPr>
        <p:spPr>
          <a:xfrm>
            <a:off x="5611571" y="3284080"/>
            <a:ext cx="1298448" cy="9052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Program Planning</a:t>
            </a:r>
          </a:p>
        </p:txBody>
      </p:sp>
      <p:sp>
        <p:nvSpPr>
          <p:cNvPr id="147" name="Rectangle 146">
            <a:extLst>
              <a:ext uri="{FF2B5EF4-FFF2-40B4-BE49-F238E27FC236}">
                <a16:creationId xmlns:a16="http://schemas.microsoft.com/office/drawing/2014/main" id="{938499B0-6A61-8EC1-130E-0D9AB0D1DFDE}"/>
              </a:ext>
            </a:extLst>
          </p:cNvPr>
          <p:cNvSpPr/>
          <p:nvPr/>
        </p:nvSpPr>
        <p:spPr>
          <a:xfrm>
            <a:off x="2926941" y="2707303"/>
            <a:ext cx="5359129" cy="219456"/>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Program Leader </a:t>
            </a:r>
          </a:p>
        </p:txBody>
      </p:sp>
      <p:sp>
        <p:nvSpPr>
          <p:cNvPr id="148" name="Rectangle 147">
            <a:extLst>
              <a:ext uri="{FF2B5EF4-FFF2-40B4-BE49-F238E27FC236}">
                <a16:creationId xmlns:a16="http://schemas.microsoft.com/office/drawing/2014/main" id="{DAA40EA4-859B-4965-1EBE-0539A9CDDA4D}"/>
              </a:ext>
            </a:extLst>
          </p:cNvPr>
          <p:cNvSpPr/>
          <p:nvPr/>
        </p:nvSpPr>
        <p:spPr>
          <a:xfrm>
            <a:off x="6991545" y="3284080"/>
            <a:ext cx="1298448" cy="9052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Metrics, Reporting &amp; UAT</a:t>
            </a:r>
          </a:p>
        </p:txBody>
      </p:sp>
      <p:sp>
        <p:nvSpPr>
          <p:cNvPr id="150" name="Rectangle 149">
            <a:extLst>
              <a:ext uri="{FF2B5EF4-FFF2-40B4-BE49-F238E27FC236}">
                <a16:creationId xmlns:a16="http://schemas.microsoft.com/office/drawing/2014/main" id="{9F471FB6-4CDD-EC2C-18EE-EEB5FC15ED7B}"/>
              </a:ext>
            </a:extLst>
          </p:cNvPr>
          <p:cNvSpPr/>
          <p:nvPr/>
        </p:nvSpPr>
        <p:spPr>
          <a:xfrm>
            <a:off x="3042753" y="3374471"/>
            <a:ext cx="1158516" cy="219456"/>
          </a:xfrm>
          <a:prstGeom prst="rect">
            <a:avLst/>
          </a:prstGeom>
          <a:solidFill>
            <a:schemeClr val="bg1"/>
          </a:solidFill>
          <a:ln w="6350">
            <a:solidFill>
              <a:srgbClr val="005EB8"/>
            </a:solid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Application Onboarding Lead</a:t>
            </a:r>
          </a:p>
        </p:txBody>
      </p:sp>
      <p:sp>
        <p:nvSpPr>
          <p:cNvPr id="154" name="Rectangle 153">
            <a:extLst>
              <a:ext uri="{FF2B5EF4-FFF2-40B4-BE49-F238E27FC236}">
                <a16:creationId xmlns:a16="http://schemas.microsoft.com/office/drawing/2014/main" id="{F323384C-CB23-8D51-29C9-1770217FC92F}"/>
              </a:ext>
            </a:extLst>
          </p:cNvPr>
          <p:cNvSpPr/>
          <p:nvPr/>
        </p:nvSpPr>
        <p:spPr>
          <a:xfrm>
            <a:off x="5671806" y="3917658"/>
            <a:ext cx="1152144" cy="199395"/>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Analyst</a:t>
            </a:r>
          </a:p>
        </p:txBody>
      </p:sp>
      <p:sp>
        <p:nvSpPr>
          <p:cNvPr id="155" name="Rectangle 154">
            <a:extLst>
              <a:ext uri="{FF2B5EF4-FFF2-40B4-BE49-F238E27FC236}">
                <a16:creationId xmlns:a16="http://schemas.microsoft.com/office/drawing/2014/main" id="{B0DEA6DD-AEA2-AC1D-9C7D-2803D6CDFDB8}"/>
              </a:ext>
            </a:extLst>
          </p:cNvPr>
          <p:cNvSpPr/>
          <p:nvPr/>
        </p:nvSpPr>
        <p:spPr>
          <a:xfrm>
            <a:off x="5671806" y="3613870"/>
            <a:ext cx="1152144" cy="219456"/>
          </a:xfrm>
          <a:prstGeom prst="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APM</a:t>
            </a:r>
          </a:p>
        </p:txBody>
      </p:sp>
      <p:sp>
        <p:nvSpPr>
          <p:cNvPr id="165" name="Rectangle 164">
            <a:extLst>
              <a:ext uri="{FF2B5EF4-FFF2-40B4-BE49-F238E27FC236}">
                <a16:creationId xmlns:a16="http://schemas.microsoft.com/office/drawing/2014/main" id="{BB4FD14E-81DB-917E-4310-8853BCC17FE5}"/>
              </a:ext>
            </a:extLst>
          </p:cNvPr>
          <p:cNvSpPr/>
          <p:nvPr/>
        </p:nvSpPr>
        <p:spPr>
          <a:xfrm>
            <a:off x="4341201" y="3897598"/>
            <a:ext cx="1152144" cy="219456"/>
          </a:xfrm>
          <a:prstGeom prst="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Data Analyst</a:t>
            </a:r>
          </a:p>
        </p:txBody>
      </p:sp>
      <p:sp>
        <p:nvSpPr>
          <p:cNvPr id="160" name="Rectangle 159">
            <a:extLst>
              <a:ext uri="{FF2B5EF4-FFF2-40B4-BE49-F238E27FC236}">
                <a16:creationId xmlns:a16="http://schemas.microsoft.com/office/drawing/2014/main" id="{24BE5672-1172-E840-0CCA-6E58E636070B}"/>
              </a:ext>
            </a:extLst>
          </p:cNvPr>
          <p:cNvSpPr/>
          <p:nvPr/>
        </p:nvSpPr>
        <p:spPr>
          <a:xfrm>
            <a:off x="4482171" y="4583067"/>
            <a:ext cx="2774563" cy="15087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Technology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62" name="Rectangle 161">
            <a:extLst>
              <a:ext uri="{FF2B5EF4-FFF2-40B4-BE49-F238E27FC236}">
                <a16:creationId xmlns:a16="http://schemas.microsoft.com/office/drawing/2014/main" id="{1A1458F7-8A11-D86B-B283-7FAAEA3CED03}"/>
              </a:ext>
            </a:extLst>
          </p:cNvPr>
          <p:cNvSpPr/>
          <p:nvPr/>
        </p:nvSpPr>
        <p:spPr>
          <a:xfrm>
            <a:off x="4566742" y="4847491"/>
            <a:ext cx="1257881" cy="82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IAM Engineering</a:t>
            </a:r>
          </a:p>
        </p:txBody>
      </p:sp>
      <p:sp>
        <p:nvSpPr>
          <p:cNvPr id="163" name="Rectangle 162">
            <a:extLst>
              <a:ext uri="{FF2B5EF4-FFF2-40B4-BE49-F238E27FC236}">
                <a16:creationId xmlns:a16="http://schemas.microsoft.com/office/drawing/2014/main" id="{463E3077-4F7A-B565-FC14-62AEB1881136}"/>
              </a:ext>
            </a:extLst>
          </p:cNvPr>
          <p:cNvSpPr/>
          <p:nvPr/>
        </p:nvSpPr>
        <p:spPr>
          <a:xfrm>
            <a:off x="5921433" y="4846864"/>
            <a:ext cx="1257881" cy="820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IAM Architecture</a:t>
            </a:r>
          </a:p>
        </p:txBody>
      </p:sp>
      <p:sp>
        <p:nvSpPr>
          <p:cNvPr id="166" name="Rectangle 165">
            <a:extLst>
              <a:ext uri="{FF2B5EF4-FFF2-40B4-BE49-F238E27FC236}">
                <a16:creationId xmlns:a16="http://schemas.microsoft.com/office/drawing/2014/main" id="{32E2FBF4-52E5-1D02-0D33-27457338FCFE}"/>
              </a:ext>
            </a:extLst>
          </p:cNvPr>
          <p:cNvSpPr/>
          <p:nvPr/>
        </p:nvSpPr>
        <p:spPr>
          <a:xfrm>
            <a:off x="4648739" y="5086740"/>
            <a:ext cx="1080789" cy="219456"/>
          </a:xfrm>
          <a:prstGeom prst="rect">
            <a:avLst/>
          </a:prstGeom>
          <a:solidFill>
            <a:schemeClr val="tx1">
              <a:lumMod val="50000"/>
              <a:lumOff val="50000"/>
            </a:schemeClr>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Analyst(s)</a:t>
            </a:r>
          </a:p>
        </p:txBody>
      </p:sp>
      <p:sp>
        <p:nvSpPr>
          <p:cNvPr id="168" name="Rectangle 167">
            <a:extLst>
              <a:ext uri="{FF2B5EF4-FFF2-40B4-BE49-F238E27FC236}">
                <a16:creationId xmlns:a16="http://schemas.microsoft.com/office/drawing/2014/main" id="{D9AFEE90-A1B6-CD94-787A-8D0D2E3DDF01}"/>
              </a:ext>
            </a:extLst>
          </p:cNvPr>
          <p:cNvSpPr/>
          <p:nvPr/>
        </p:nvSpPr>
        <p:spPr>
          <a:xfrm>
            <a:off x="4648739" y="5391579"/>
            <a:ext cx="1080789" cy="219456"/>
          </a:xfrm>
          <a:prstGeom prst="rect">
            <a:avLst/>
          </a:prstGeom>
          <a:solidFill>
            <a:schemeClr val="tx1">
              <a:lumMod val="50000"/>
              <a:lumOff val="50000"/>
            </a:schemeClr>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Dev Engineer(s)</a:t>
            </a:r>
          </a:p>
        </p:txBody>
      </p:sp>
      <p:sp>
        <p:nvSpPr>
          <p:cNvPr id="169" name="Rectangle 168">
            <a:extLst>
              <a:ext uri="{FF2B5EF4-FFF2-40B4-BE49-F238E27FC236}">
                <a16:creationId xmlns:a16="http://schemas.microsoft.com/office/drawing/2014/main" id="{F23BEA12-1132-C758-7DDC-D597DA9DECED}"/>
              </a:ext>
            </a:extLst>
          </p:cNvPr>
          <p:cNvSpPr/>
          <p:nvPr/>
        </p:nvSpPr>
        <p:spPr>
          <a:xfrm>
            <a:off x="4566742" y="5734222"/>
            <a:ext cx="2612572" cy="204693"/>
          </a:xfrm>
          <a:prstGeom prst="rect">
            <a:avLst/>
          </a:prstGeom>
          <a:solidFill>
            <a:schemeClr val="accent4"/>
          </a:solidFill>
          <a:ln w="12700">
            <a:no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QA Testing</a:t>
            </a:r>
          </a:p>
        </p:txBody>
      </p:sp>
      <p:sp>
        <p:nvSpPr>
          <p:cNvPr id="174" name="Rectangle 173">
            <a:extLst>
              <a:ext uri="{FF2B5EF4-FFF2-40B4-BE49-F238E27FC236}">
                <a16:creationId xmlns:a16="http://schemas.microsoft.com/office/drawing/2014/main" id="{DAA941A4-0F8B-D18C-4FDD-1885AA168486}"/>
              </a:ext>
            </a:extLst>
          </p:cNvPr>
          <p:cNvSpPr/>
          <p:nvPr/>
        </p:nvSpPr>
        <p:spPr>
          <a:xfrm>
            <a:off x="6004161" y="5086740"/>
            <a:ext cx="1080789" cy="219456"/>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Architect(s)</a:t>
            </a:r>
          </a:p>
        </p:txBody>
      </p:sp>
      <p:cxnSp>
        <p:nvCxnSpPr>
          <p:cNvPr id="231" name="Straight Arrow Connector 230">
            <a:extLst>
              <a:ext uri="{FF2B5EF4-FFF2-40B4-BE49-F238E27FC236}">
                <a16:creationId xmlns:a16="http://schemas.microsoft.com/office/drawing/2014/main" id="{DFA52CEB-939F-5EAB-FFB3-BB2F483632F2}"/>
              </a:ext>
            </a:extLst>
          </p:cNvPr>
          <p:cNvCxnSpPr>
            <a:cxnSpLocks/>
            <a:stCxn id="91" idx="2"/>
            <a:endCxn id="96" idx="0"/>
          </p:cNvCxnSpPr>
          <p:nvPr/>
        </p:nvCxnSpPr>
        <p:spPr>
          <a:xfrm>
            <a:off x="5608306" y="2131367"/>
            <a:ext cx="693" cy="244906"/>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129" name="Group 128">
            <a:extLst>
              <a:ext uri="{FF2B5EF4-FFF2-40B4-BE49-F238E27FC236}">
                <a16:creationId xmlns:a16="http://schemas.microsoft.com/office/drawing/2014/main" id="{8D8EF0A5-4223-D95D-B574-CB041BFCFF26}"/>
              </a:ext>
            </a:extLst>
          </p:cNvPr>
          <p:cNvGrpSpPr/>
          <p:nvPr/>
        </p:nvGrpSpPr>
        <p:grpSpPr>
          <a:xfrm>
            <a:off x="8905587" y="2754335"/>
            <a:ext cx="1294208" cy="1532746"/>
            <a:chOff x="9895595" y="2545921"/>
            <a:chExt cx="1294208" cy="1179354"/>
          </a:xfrm>
        </p:grpSpPr>
        <p:sp>
          <p:nvSpPr>
            <p:cNvPr id="240" name="Rectangle 239">
              <a:extLst>
                <a:ext uri="{FF2B5EF4-FFF2-40B4-BE49-F238E27FC236}">
                  <a16:creationId xmlns:a16="http://schemas.microsoft.com/office/drawing/2014/main" id="{645AB62E-BAC1-14A1-B54E-AB3309DA3ADB}"/>
                </a:ext>
              </a:extLst>
            </p:cNvPr>
            <p:cNvSpPr/>
            <p:nvPr/>
          </p:nvSpPr>
          <p:spPr>
            <a:xfrm>
              <a:off x="9895595" y="2545921"/>
              <a:ext cx="1294208" cy="11793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IAM Services Council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p:txBody>
        </p:sp>
        <p:sp>
          <p:nvSpPr>
            <p:cNvPr id="242" name="Rectangle 241">
              <a:extLst>
                <a:ext uri="{FF2B5EF4-FFF2-40B4-BE49-F238E27FC236}">
                  <a16:creationId xmlns:a16="http://schemas.microsoft.com/office/drawing/2014/main" id="{E930B1FF-9CCE-C9F2-CE3D-C18C92AB9DBD}"/>
                </a:ext>
              </a:extLst>
            </p:cNvPr>
            <p:cNvSpPr/>
            <p:nvPr/>
          </p:nvSpPr>
          <p:spPr>
            <a:xfrm rot="5400000">
              <a:off x="10466548" y="2278175"/>
              <a:ext cx="140840" cy="115214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Process Lead</a:t>
              </a:r>
            </a:p>
          </p:txBody>
        </p:sp>
        <p:sp>
          <p:nvSpPr>
            <p:cNvPr id="243" name="Rectangle 242">
              <a:extLst>
                <a:ext uri="{FF2B5EF4-FFF2-40B4-BE49-F238E27FC236}">
                  <a16:creationId xmlns:a16="http://schemas.microsoft.com/office/drawing/2014/main" id="{FE27C1F2-2356-DDA8-4E05-9BDE1D3D7450}"/>
                </a:ext>
              </a:extLst>
            </p:cNvPr>
            <p:cNvSpPr/>
            <p:nvPr/>
          </p:nvSpPr>
          <p:spPr>
            <a:xfrm rot="5400000">
              <a:off x="10466548" y="2443746"/>
              <a:ext cx="140843" cy="115214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Technology Lead</a:t>
              </a:r>
            </a:p>
          </p:txBody>
        </p:sp>
        <p:sp>
          <p:nvSpPr>
            <p:cNvPr id="244" name="Rectangle 243">
              <a:extLst>
                <a:ext uri="{FF2B5EF4-FFF2-40B4-BE49-F238E27FC236}">
                  <a16:creationId xmlns:a16="http://schemas.microsoft.com/office/drawing/2014/main" id="{328BCA99-03F1-8F44-5F4D-D007A8B797D3}"/>
                </a:ext>
              </a:extLst>
            </p:cNvPr>
            <p:cNvSpPr/>
            <p:nvPr/>
          </p:nvSpPr>
          <p:spPr>
            <a:xfrm rot="5400000">
              <a:off x="10457509" y="2614458"/>
              <a:ext cx="158919" cy="115214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Operations lead</a:t>
              </a:r>
            </a:p>
          </p:txBody>
        </p:sp>
      </p:grpSp>
      <p:sp>
        <p:nvSpPr>
          <p:cNvPr id="249" name="Rectangle 248">
            <a:extLst>
              <a:ext uri="{FF2B5EF4-FFF2-40B4-BE49-F238E27FC236}">
                <a16:creationId xmlns:a16="http://schemas.microsoft.com/office/drawing/2014/main" id="{CA0666FC-3FFF-1AC2-351D-54202139D3F3}"/>
              </a:ext>
            </a:extLst>
          </p:cNvPr>
          <p:cNvSpPr/>
          <p:nvPr/>
        </p:nvSpPr>
        <p:spPr>
          <a:xfrm>
            <a:off x="1070159" y="4545665"/>
            <a:ext cx="1294208" cy="585216"/>
          </a:xfrm>
          <a:prstGeom prst="rect">
            <a:avLst/>
          </a:prstGeom>
          <a:solidFill>
            <a:schemeClr val="bg1"/>
          </a:solidFill>
          <a:ln>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Compliance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p:txBody>
      </p:sp>
      <p:sp>
        <p:nvSpPr>
          <p:cNvPr id="250" name="Rectangle 249">
            <a:extLst>
              <a:ext uri="{FF2B5EF4-FFF2-40B4-BE49-F238E27FC236}">
                <a16:creationId xmlns:a16="http://schemas.microsoft.com/office/drawing/2014/main" id="{1F2A0D57-8D6C-523B-E3D5-1882E55023A4}"/>
              </a:ext>
            </a:extLst>
          </p:cNvPr>
          <p:cNvSpPr/>
          <p:nvPr/>
        </p:nvSpPr>
        <p:spPr>
          <a:xfrm rot="5400000">
            <a:off x="1607534" y="4398603"/>
            <a:ext cx="219456"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Compliance Specialist</a:t>
            </a:r>
          </a:p>
        </p:txBody>
      </p:sp>
      <p:sp>
        <p:nvSpPr>
          <p:cNvPr id="252" name="Rectangle 251">
            <a:extLst>
              <a:ext uri="{FF2B5EF4-FFF2-40B4-BE49-F238E27FC236}">
                <a16:creationId xmlns:a16="http://schemas.microsoft.com/office/drawing/2014/main" id="{48ADFA24-5286-4EBB-AE2E-58CE5A687DE6}"/>
              </a:ext>
            </a:extLst>
          </p:cNvPr>
          <p:cNvSpPr/>
          <p:nvPr/>
        </p:nvSpPr>
        <p:spPr>
          <a:xfrm>
            <a:off x="1070159" y="3726749"/>
            <a:ext cx="1294208" cy="585216"/>
          </a:xfrm>
          <a:prstGeom prst="rect">
            <a:avLst/>
          </a:prstGeom>
          <a:solidFill>
            <a:schemeClr val="bg1"/>
          </a:solidFill>
          <a:ln>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Audit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p:txBody>
      </p:sp>
      <p:sp>
        <p:nvSpPr>
          <p:cNvPr id="253" name="Rectangle 252">
            <a:extLst>
              <a:ext uri="{FF2B5EF4-FFF2-40B4-BE49-F238E27FC236}">
                <a16:creationId xmlns:a16="http://schemas.microsoft.com/office/drawing/2014/main" id="{FAA20A56-9283-155F-D4CB-45CC8B7BEB56}"/>
              </a:ext>
            </a:extLst>
          </p:cNvPr>
          <p:cNvSpPr/>
          <p:nvPr/>
        </p:nvSpPr>
        <p:spPr>
          <a:xfrm rot="5400000">
            <a:off x="1607534" y="3564761"/>
            <a:ext cx="219456"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Auditor</a:t>
            </a:r>
          </a:p>
        </p:txBody>
      </p:sp>
      <p:cxnSp>
        <p:nvCxnSpPr>
          <p:cNvPr id="262" name="Straight Arrow Connector 261">
            <a:extLst>
              <a:ext uri="{FF2B5EF4-FFF2-40B4-BE49-F238E27FC236}">
                <a16:creationId xmlns:a16="http://schemas.microsoft.com/office/drawing/2014/main" id="{B982F9D8-C6EB-49BF-80B1-5288D6D3DEA8}"/>
              </a:ext>
            </a:extLst>
          </p:cNvPr>
          <p:cNvCxnSpPr>
            <a:cxnSpLocks/>
            <a:stCxn id="252" idx="2"/>
            <a:endCxn id="249" idx="0"/>
          </p:cNvCxnSpPr>
          <p:nvPr/>
        </p:nvCxnSpPr>
        <p:spPr>
          <a:xfrm>
            <a:off x="1717263" y="4311965"/>
            <a:ext cx="0" cy="2337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1236487-7643-1AF6-3584-E1A963A499CB}"/>
              </a:ext>
            </a:extLst>
          </p:cNvPr>
          <p:cNvSpPr/>
          <p:nvPr/>
        </p:nvSpPr>
        <p:spPr>
          <a:xfrm>
            <a:off x="1076847" y="5466198"/>
            <a:ext cx="1294208" cy="64601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Training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p:txBody>
      </p:sp>
      <p:sp>
        <p:nvSpPr>
          <p:cNvPr id="5" name="Rectangle 4">
            <a:extLst>
              <a:ext uri="{FF2B5EF4-FFF2-40B4-BE49-F238E27FC236}">
                <a16:creationId xmlns:a16="http://schemas.microsoft.com/office/drawing/2014/main" id="{810105D8-0494-F56F-52B8-29E0430C8ED9}"/>
              </a:ext>
            </a:extLst>
          </p:cNvPr>
          <p:cNvSpPr/>
          <p:nvPr/>
        </p:nvSpPr>
        <p:spPr>
          <a:xfrm rot="5400000">
            <a:off x="1607534" y="5385043"/>
            <a:ext cx="219456"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Training Specialist</a:t>
            </a:r>
          </a:p>
        </p:txBody>
      </p:sp>
      <p:grpSp>
        <p:nvGrpSpPr>
          <p:cNvPr id="128" name="Group 127">
            <a:extLst>
              <a:ext uri="{FF2B5EF4-FFF2-40B4-BE49-F238E27FC236}">
                <a16:creationId xmlns:a16="http://schemas.microsoft.com/office/drawing/2014/main" id="{93C4E300-41B0-158E-EE93-2C26A65D3C16}"/>
              </a:ext>
            </a:extLst>
          </p:cNvPr>
          <p:cNvGrpSpPr/>
          <p:nvPr/>
        </p:nvGrpSpPr>
        <p:grpSpPr>
          <a:xfrm>
            <a:off x="7505752" y="4588496"/>
            <a:ext cx="1294208" cy="1502197"/>
            <a:chOff x="9898488" y="4396853"/>
            <a:chExt cx="1294208" cy="1706042"/>
          </a:xfrm>
        </p:grpSpPr>
        <p:sp>
          <p:nvSpPr>
            <p:cNvPr id="117" name="Rectangle 116">
              <a:extLst>
                <a:ext uri="{FF2B5EF4-FFF2-40B4-BE49-F238E27FC236}">
                  <a16:creationId xmlns:a16="http://schemas.microsoft.com/office/drawing/2014/main" id="{E232F3AA-1886-DABD-6AE1-CF7DC811E5AF}"/>
                </a:ext>
              </a:extLst>
            </p:cNvPr>
            <p:cNvSpPr/>
            <p:nvPr/>
          </p:nvSpPr>
          <p:spPr>
            <a:xfrm>
              <a:off x="9898488" y="4396853"/>
              <a:ext cx="1294208" cy="1706042"/>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Operations &amp; Maintenance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120" name="Rectangle 119">
              <a:extLst>
                <a:ext uri="{FF2B5EF4-FFF2-40B4-BE49-F238E27FC236}">
                  <a16:creationId xmlns:a16="http://schemas.microsoft.com/office/drawing/2014/main" id="{89D558A4-E139-DB2B-2AFA-4226798F1FC4}"/>
                </a:ext>
              </a:extLst>
            </p:cNvPr>
            <p:cNvSpPr/>
            <p:nvPr/>
          </p:nvSpPr>
          <p:spPr>
            <a:xfrm rot="5400000">
              <a:off x="10412225" y="4985276"/>
              <a:ext cx="266735"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Provisioning Team</a:t>
              </a:r>
            </a:p>
          </p:txBody>
        </p:sp>
        <p:sp>
          <p:nvSpPr>
            <p:cNvPr id="31" name="Rectangle 30">
              <a:extLst>
                <a:ext uri="{FF2B5EF4-FFF2-40B4-BE49-F238E27FC236}">
                  <a16:creationId xmlns:a16="http://schemas.microsoft.com/office/drawing/2014/main" id="{9A96B576-1951-3EDE-430C-1CFC70E3572C}"/>
                </a:ext>
              </a:extLst>
            </p:cNvPr>
            <p:cNvSpPr/>
            <p:nvPr/>
          </p:nvSpPr>
          <p:spPr>
            <a:xfrm rot="5400000">
              <a:off x="10417855" y="4325886"/>
              <a:ext cx="273551" cy="11521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Production Admin(s)</a:t>
              </a:r>
            </a:p>
          </p:txBody>
        </p:sp>
        <p:sp>
          <p:nvSpPr>
            <p:cNvPr id="32" name="Rectangle 31">
              <a:extLst>
                <a:ext uri="{FF2B5EF4-FFF2-40B4-BE49-F238E27FC236}">
                  <a16:creationId xmlns:a16="http://schemas.microsoft.com/office/drawing/2014/main" id="{467085D8-ED30-D94B-7EE5-BB5A0004C556}"/>
                </a:ext>
              </a:extLst>
            </p:cNvPr>
            <p:cNvSpPr/>
            <p:nvPr/>
          </p:nvSpPr>
          <p:spPr>
            <a:xfrm rot="5400000">
              <a:off x="10419959" y="4654382"/>
              <a:ext cx="269343"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Prod Support Engineer(s)</a:t>
              </a:r>
            </a:p>
          </p:txBody>
        </p:sp>
      </p:grpSp>
      <p:sp>
        <p:nvSpPr>
          <p:cNvPr id="108" name="Rectangle 107">
            <a:extLst>
              <a:ext uri="{FF2B5EF4-FFF2-40B4-BE49-F238E27FC236}">
                <a16:creationId xmlns:a16="http://schemas.microsoft.com/office/drawing/2014/main" id="{0CF800D8-F404-4F19-7705-6948A290BEF5}"/>
              </a:ext>
            </a:extLst>
          </p:cNvPr>
          <p:cNvSpPr/>
          <p:nvPr/>
        </p:nvSpPr>
        <p:spPr>
          <a:xfrm>
            <a:off x="2917418" y="3284080"/>
            <a:ext cx="1298448" cy="9052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Application Onboarding Team</a:t>
            </a:r>
          </a:p>
        </p:txBody>
      </p:sp>
      <p:sp>
        <p:nvSpPr>
          <p:cNvPr id="6" name="Rectangle 5">
            <a:extLst>
              <a:ext uri="{FF2B5EF4-FFF2-40B4-BE49-F238E27FC236}">
                <a16:creationId xmlns:a16="http://schemas.microsoft.com/office/drawing/2014/main" id="{CB7BAFF5-8136-3AD7-71CD-7538494856C0}"/>
              </a:ext>
            </a:extLst>
          </p:cNvPr>
          <p:cNvSpPr/>
          <p:nvPr/>
        </p:nvSpPr>
        <p:spPr>
          <a:xfrm>
            <a:off x="2995139" y="3605481"/>
            <a:ext cx="1152144" cy="235308"/>
          </a:xfrm>
          <a:prstGeom prst="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Application Onboarding Lead</a:t>
            </a:r>
          </a:p>
        </p:txBody>
      </p:sp>
      <p:sp>
        <p:nvSpPr>
          <p:cNvPr id="34" name="Text Placeholder 21">
            <a:extLst>
              <a:ext uri="{FF2B5EF4-FFF2-40B4-BE49-F238E27FC236}">
                <a16:creationId xmlns:a16="http://schemas.microsoft.com/office/drawing/2014/main" id="{8B17F42C-58E4-F01C-F844-13DB7DB291A0}"/>
              </a:ext>
            </a:extLst>
          </p:cNvPr>
          <p:cNvSpPr txBox="1">
            <a:spLocks/>
          </p:cNvSpPr>
          <p:nvPr/>
        </p:nvSpPr>
        <p:spPr>
          <a:xfrm>
            <a:off x="183947" y="1076445"/>
            <a:ext cx="3112574" cy="942395"/>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1"/>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Proposed Organizational chart representing all activity areas of the IAM service to establish clear responsibilities and separation of functional tasks in order to deliver services to IAM stakeholders and consumers.</a:t>
            </a:r>
          </a:p>
        </p:txBody>
      </p:sp>
      <p:sp>
        <p:nvSpPr>
          <p:cNvPr id="49" name="Rectangle 48">
            <a:extLst>
              <a:ext uri="{FF2B5EF4-FFF2-40B4-BE49-F238E27FC236}">
                <a16:creationId xmlns:a16="http://schemas.microsoft.com/office/drawing/2014/main" id="{8B5CF70B-2C5B-EC68-802F-E116F1A199D5}"/>
              </a:ext>
            </a:extLst>
          </p:cNvPr>
          <p:cNvSpPr/>
          <p:nvPr/>
        </p:nvSpPr>
        <p:spPr>
          <a:xfrm>
            <a:off x="2782458" y="4581297"/>
            <a:ext cx="1450695" cy="1509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Strategy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ED29B2F6-3AE6-5525-C6E9-2515FECDD8FE}"/>
              </a:ext>
            </a:extLst>
          </p:cNvPr>
          <p:cNvSpPr/>
          <p:nvPr/>
        </p:nvSpPr>
        <p:spPr>
          <a:xfrm>
            <a:off x="2868427" y="4864947"/>
            <a:ext cx="1275964" cy="1158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Requirements Intake</a:t>
            </a:r>
          </a:p>
        </p:txBody>
      </p:sp>
      <p:sp>
        <p:nvSpPr>
          <p:cNvPr id="53" name="Rectangle 52">
            <a:extLst>
              <a:ext uri="{FF2B5EF4-FFF2-40B4-BE49-F238E27FC236}">
                <a16:creationId xmlns:a16="http://schemas.microsoft.com/office/drawing/2014/main" id="{0AD13C0B-3908-298D-E9A4-5FA1D63D3C9B}"/>
              </a:ext>
            </a:extLst>
          </p:cNvPr>
          <p:cNvSpPr/>
          <p:nvPr/>
        </p:nvSpPr>
        <p:spPr>
          <a:xfrm>
            <a:off x="2901967" y="5111809"/>
            <a:ext cx="1173878" cy="219456"/>
          </a:xfrm>
          <a:prstGeom prst="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 Business Analyst</a:t>
            </a:r>
          </a:p>
        </p:txBody>
      </p:sp>
      <p:sp>
        <p:nvSpPr>
          <p:cNvPr id="57" name="Rectangle 56">
            <a:extLst>
              <a:ext uri="{FF2B5EF4-FFF2-40B4-BE49-F238E27FC236}">
                <a16:creationId xmlns:a16="http://schemas.microsoft.com/office/drawing/2014/main" id="{785014C1-9B53-E190-9327-E93CCF99FB73}"/>
              </a:ext>
            </a:extLst>
          </p:cNvPr>
          <p:cNvSpPr/>
          <p:nvPr/>
        </p:nvSpPr>
        <p:spPr>
          <a:xfrm>
            <a:off x="2901967" y="5409956"/>
            <a:ext cx="1173878" cy="219456"/>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Architect</a:t>
            </a:r>
          </a:p>
        </p:txBody>
      </p:sp>
      <p:sp>
        <p:nvSpPr>
          <p:cNvPr id="59" name="Rectangle 58">
            <a:extLst>
              <a:ext uri="{FF2B5EF4-FFF2-40B4-BE49-F238E27FC236}">
                <a16:creationId xmlns:a16="http://schemas.microsoft.com/office/drawing/2014/main" id="{EB4BD03B-CE9E-171F-3B31-332843507CAD}"/>
              </a:ext>
            </a:extLst>
          </p:cNvPr>
          <p:cNvSpPr/>
          <p:nvPr/>
        </p:nvSpPr>
        <p:spPr>
          <a:xfrm>
            <a:off x="2909285" y="5708103"/>
            <a:ext cx="1173878" cy="219456"/>
          </a:xfrm>
          <a:prstGeom prst="rect">
            <a:avLst/>
          </a:prstGeom>
          <a:solidFill>
            <a:schemeClr val="tx1">
              <a:lumMod val="50000"/>
              <a:lumOff val="50000"/>
            </a:schemeClr>
          </a:solidFill>
          <a:ln w="12700">
            <a:no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Engineer</a:t>
            </a:r>
          </a:p>
        </p:txBody>
      </p:sp>
      <p:cxnSp>
        <p:nvCxnSpPr>
          <p:cNvPr id="20" name="Connector: Elbow 19">
            <a:extLst>
              <a:ext uri="{FF2B5EF4-FFF2-40B4-BE49-F238E27FC236}">
                <a16:creationId xmlns:a16="http://schemas.microsoft.com/office/drawing/2014/main" id="{802E0BCB-4B39-A414-07D3-4943AB1A7412}"/>
              </a:ext>
            </a:extLst>
          </p:cNvPr>
          <p:cNvCxnSpPr>
            <a:cxnSpLocks/>
            <a:stCxn id="249" idx="2"/>
            <a:endCxn id="49" idx="1"/>
          </p:cNvCxnSpPr>
          <p:nvPr/>
        </p:nvCxnSpPr>
        <p:spPr>
          <a:xfrm rot="16200000" flipH="1">
            <a:off x="2147303" y="4700840"/>
            <a:ext cx="205114" cy="106519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D041BE9-F8D4-7497-BC4A-FA37D16B4F26}"/>
              </a:ext>
            </a:extLst>
          </p:cNvPr>
          <p:cNvCxnSpPr>
            <a:cxnSpLocks/>
          </p:cNvCxnSpPr>
          <p:nvPr/>
        </p:nvCxnSpPr>
        <p:spPr>
          <a:xfrm rot="5400000" flipH="1" flipV="1">
            <a:off x="2177219" y="4876039"/>
            <a:ext cx="130202" cy="105011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00A523D-4A9A-D9BB-A3A2-6E134190AAE7}"/>
              </a:ext>
            </a:extLst>
          </p:cNvPr>
          <p:cNvCxnSpPr>
            <a:cxnSpLocks/>
            <a:endCxn id="49" idx="0"/>
          </p:cNvCxnSpPr>
          <p:nvPr/>
        </p:nvCxnSpPr>
        <p:spPr>
          <a:xfrm rot="5400000">
            <a:off x="4415242" y="3404318"/>
            <a:ext cx="269544" cy="2084415"/>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81F3210-2FDE-C002-D71E-2F7BCC34E1AF}"/>
              </a:ext>
            </a:extLst>
          </p:cNvPr>
          <p:cNvCxnSpPr>
            <a:cxnSpLocks/>
            <a:stCxn id="240" idx="1"/>
          </p:cNvCxnSpPr>
          <p:nvPr/>
        </p:nvCxnSpPr>
        <p:spPr>
          <a:xfrm rot="10800000" flipV="1">
            <a:off x="8430215" y="3520707"/>
            <a:ext cx="475373" cy="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E2DA53F-4A61-B8E8-2896-7C6EF251873A}"/>
              </a:ext>
            </a:extLst>
          </p:cNvPr>
          <p:cNvSpPr/>
          <p:nvPr/>
        </p:nvSpPr>
        <p:spPr>
          <a:xfrm>
            <a:off x="9364186" y="1091462"/>
            <a:ext cx="2487403" cy="915481"/>
          </a:xfrm>
          <a:prstGeom prst="rect">
            <a:avLst/>
          </a:prstGeom>
          <a:ln/>
        </p:spPr>
        <p:style>
          <a:lnRef idx="2">
            <a:schemeClr val="dk1"/>
          </a:lnRef>
          <a:fillRef idx="1">
            <a:schemeClr val="lt1"/>
          </a:fillRef>
          <a:effectRef idx="0">
            <a:schemeClr val="dk1"/>
          </a:effectRef>
          <a:fontRef idx="minor">
            <a:schemeClr val="dk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srgbClr val="000000"/>
                </a:solidFill>
                <a:effectLst/>
                <a:uLnTx/>
                <a:uFillTx/>
                <a:latin typeface="Arial"/>
                <a:ea typeface="+mn-ea"/>
                <a:cs typeface="+mn-cs"/>
              </a:rPr>
              <a:t>Legend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srgbClr val="00338D"/>
              </a:solidFill>
              <a:effectLst/>
              <a:uLnTx/>
              <a:uFillTx/>
              <a:latin typeface="Arial"/>
              <a:ea typeface="+mn-ea"/>
              <a:cs typeface="+mn-cs"/>
            </a:endParaRPr>
          </a:p>
        </p:txBody>
      </p:sp>
      <p:sp>
        <p:nvSpPr>
          <p:cNvPr id="75" name="Rectangle 74">
            <a:extLst>
              <a:ext uri="{FF2B5EF4-FFF2-40B4-BE49-F238E27FC236}">
                <a16:creationId xmlns:a16="http://schemas.microsoft.com/office/drawing/2014/main" id="{3BE6F18C-4B92-3E6C-1C40-410BDE829A83}"/>
              </a:ext>
            </a:extLst>
          </p:cNvPr>
          <p:cNvSpPr/>
          <p:nvPr/>
        </p:nvSpPr>
        <p:spPr>
          <a:xfrm rot="5400000">
            <a:off x="9889437" y="920139"/>
            <a:ext cx="237744" cy="11338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Existing Roles</a:t>
            </a:r>
          </a:p>
        </p:txBody>
      </p:sp>
      <p:sp>
        <p:nvSpPr>
          <p:cNvPr id="76" name="Rectangle 75">
            <a:extLst>
              <a:ext uri="{FF2B5EF4-FFF2-40B4-BE49-F238E27FC236}">
                <a16:creationId xmlns:a16="http://schemas.microsoft.com/office/drawing/2014/main" id="{825FD47F-41CA-CC3E-C2E1-A0D89CC2752C}"/>
              </a:ext>
            </a:extLst>
          </p:cNvPr>
          <p:cNvSpPr/>
          <p:nvPr/>
        </p:nvSpPr>
        <p:spPr>
          <a:xfrm rot="5400000">
            <a:off x="9890233" y="1211588"/>
            <a:ext cx="237744" cy="11338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Recommended Roles</a:t>
            </a:r>
          </a:p>
        </p:txBody>
      </p:sp>
      <p:sp>
        <p:nvSpPr>
          <p:cNvPr id="77" name="Rectangle 76">
            <a:extLst>
              <a:ext uri="{FF2B5EF4-FFF2-40B4-BE49-F238E27FC236}">
                <a16:creationId xmlns:a16="http://schemas.microsoft.com/office/drawing/2014/main" id="{70C0124B-4CF5-8155-C04A-154323DF677C}"/>
              </a:ext>
            </a:extLst>
          </p:cNvPr>
          <p:cNvSpPr/>
          <p:nvPr/>
        </p:nvSpPr>
        <p:spPr>
          <a:xfrm rot="5400000">
            <a:off x="11093767" y="923560"/>
            <a:ext cx="237744" cy="113385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Shared Roles</a:t>
            </a:r>
          </a:p>
        </p:txBody>
      </p:sp>
      <p:sp>
        <p:nvSpPr>
          <p:cNvPr id="14" name="Rectangle 13">
            <a:extLst>
              <a:ext uri="{FF2B5EF4-FFF2-40B4-BE49-F238E27FC236}">
                <a16:creationId xmlns:a16="http://schemas.microsoft.com/office/drawing/2014/main" id="{8126DA29-FB1D-F8E0-7958-A15A76FDF954}"/>
              </a:ext>
            </a:extLst>
          </p:cNvPr>
          <p:cNvSpPr/>
          <p:nvPr/>
        </p:nvSpPr>
        <p:spPr>
          <a:xfrm rot="5400000">
            <a:off x="11102080" y="1213219"/>
            <a:ext cx="237744" cy="1133856"/>
          </a:xfrm>
          <a:prstGeom prst="rect">
            <a:avLst/>
          </a:prstGeom>
          <a:noFill/>
          <a:ln>
            <a:solidFill>
              <a:srgbClr val="C6007E"/>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srgbClr val="00338D"/>
                </a:solidFill>
                <a:effectLst/>
                <a:uLnTx/>
                <a:uFillTx/>
                <a:latin typeface="Arial"/>
                <a:ea typeface="+mn-ea"/>
                <a:cs typeface="+mn-cs"/>
              </a:rPr>
              <a:t>External Team</a:t>
            </a:r>
          </a:p>
        </p:txBody>
      </p:sp>
      <p:cxnSp>
        <p:nvCxnSpPr>
          <p:cNvPr id="13" name="Straight Arrow Connector 12">
            <a:extLst>
              <a:ext uri="{FF2B5EF4-FFF2-40B4-BE49-F238E27FC236}">
                <a16:creationId xmlns:a16="http://schemas.microsoft.com/office/drawing/2014/main" id="{C5AEF41B-78F9-1C3D-56AB-A137733A6CA7}"/>
              </a:ext>
            </a:extLst>
          </p:cNvPr>
          <p:cNvCxnSpPr>
            <a:cxnSpLocks/>
            <a:stCxn id="49" idx="3"/>
            <a:endCxn id="160" idx="1"/>
          </p:cNvCxnSpPr>
          <p:nvPr/>
        </p:nvCxnSpPr>
        <p:spPr>
          <a:xfrm>
            <a:off x="4233153" y="5335995"/>
            <a:ext cx="249018" cy="1452"/>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71B48F1-8DE6-8163-51BF-C8518FA3B8D7}"/>
              </a:ext>
            </a:extLst>
          </p:cNvPr>
          <p:cNvCxnSpPr>
            <a:cxnSpLocks/>
            <a:stCxn id="160" idx="3"/>
          </p:cNvCxnSpPr>
          <p:nvPr/>
        </p:nvCxnSpPr>
        <p:spPr>
          <a:xfrm>
            <a:off x="7256734" y="5337447"/>
            <a:ext cx="249018"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8EFFD075-B2E3-715A-8C3E-845601F380A8}"/>
              </a:ext>
            </a:extLst>
          </p:cNvPr>
          <p:cNvSpPr/>
          <p:nvPr/>
        </p:nvSpPr>
        <p:spPr>
          <a:xfrm>
            <a:off x="7050422" y="3917658"/>
            <a:ext cx="1170723" cy="199395"/>
          </a:xfrm>
          <a:prstGeom prst="rect">
            <a:avLst/>
          </a:prstGeom>
          <a:solidFill>
            <a:schemeClr val="accent4"/>
          </a:solidFill>
          <a:ln w="12700">
            <a:no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rial"/>
                <a:ea typeface="+mn-ea"/>
                <a:cs typeface="+mn-cs"/>
              </a:rPr>
              <a:t>User Acceptance Testing</a:t>
            </a:r>
          </a:p>
        </p:txBody>
      </p:sp>
      <p:sp>
        <p:nvSpPr>
          <p:cNvPr id="35" name="Rectangle 34">
            <a:extLst>
              <a:ext uri="{FF2B5EF4-FFF2-40B4-BE49-F238E27FC236}">
                <a16:creationId xmlns:a16="http://schemas.microsoft.com/office/drawing/2014/main" id="{9667B2DA-9F1F-523B-629B-8F09E07445B7}"/>
              </a:ext>
            </a:extLst>
          </p:cNvPr>
          <p:cNvSpPr/>
          <p:nvPr/>
        </p:nvSpPr>
        <p:spPr>
          <a:xfrm rot="5400000">
            <a:off x="9443692" y="3477814"/>
            <a:ext cx="206538" cy="115214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Architect</a:t>
            </a:r>
          </a:p>
        </p:txBody>
      </p:sp>
      <p:sp>
        <p:nvSpPr>
          <p:cNvPr id="42" name="Rectangle 41">
            <a:extLst>
              <a:ext uri="{FF2B5EF4-FFF2-40B4-BE49-F238E27FC236}">
                <a16:creationId xmlns:a16="http://schemas.microsoft.com/office/drawing/2014/main" id="{B0D4840E-FC5A-14F2-780A-09D102FCB66A}"/>
              </a:ext>
            </a:extLst>
          </p:cNvPr>
          <p:cNvSpPr/>
          <p:nvPr/>
        </p:nvSpPr>
        <p:spPr>
          <a:xfrm>
            <a:off x="9014155" y="4588557"/>
            <a:ext cx="1294208" cy="1490101"/>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1" tIns="54611" rIns="54611" bIns="5461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Access Review &amp; RBAC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60" b="1" i="0" u="none" strike="noStrike" kern="1200" cap="none" spc="0" normalizeH="0" baseline="0" noProof="0" dirty="0">
              <a:ln>
                <a:noFill/>
              </a:ln>
              <a:solidFill>
                <a:prstClr val="white"/>
              </a:solidFill>
              <a:effectLst/>
              <a:uLnTx/>
              <a:uFillTx/>
              <a:latin typeface="Arial"/>
              <a:ea typeface="+mn-ea"/>
              <a:cs typeface="+mn-cs"/>
            </a:endParaRPr>
          </a:p>
        </p:txBody>
      </p:sp>
      <p:sp>
        <p:nvSpPr>
          <p:cNvPr id="43" name="TextBox 42">
            <a:extLst>
              <a:ext uri="{FF2B5EF4-FFF2-40B4-BE49-F238E27FC236}">
                <a16:creationId xmlns:a16="http://schemas.microsoft.com/office/drawing/2014/main" id="{73172875-52DE-12E7-1519-58C71ED367AA}"/>
              </a:ext>
            </a:extLst>
          </p:cNvPr>
          <p:cNvSpPr txBox="1"/>
          <p:nvPr/>
        </p:nvSpPr>
        <p:spPr>
          <a:xfrm>
            <a:off x="9085190" y="4973390"/>
            <a:ext cx="1152144" cy="238757"/>
          </a:xfrm>
          <a:prstGeom prst="rect">
            <a:avLst/>
          </a:prstGeom>
          <a:solidFill>
            <a:schemeClr val="bg1">
              <a:lumMod val="50000"/>
            </a:schemeClr>
          </a:solidFill>
        </p:spPr>
        <p:txBody>
          <a:bodyPr wrap="squar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Engineer</a:t>
            </a:r>
          </a:p>
        </p:txBody>
      </p:sp>
      <p:sp>
        <p:nvSpPr>
          <p:cNvPr id="45" name="TextBox 44">
            <a:extLst>
              <a:ext uri="{FF2B5EF4-FFF2-40B4-BE49-F238E27FC236}">
                <a16:creationId xmlns:a16="http://schemas.microsoft.com/office/drawing/2014/main" id="{8BBCF59B-9A81-88EF-6997-8CBBE222A276}"/>
              </a:ext>
            </a:extLst>
          </p:cNvPr>
          <p:cNvSpPr txBox="1"/>
          <p:nvPr/>
        </p:nvSpPr>
        <p:spPr>
          <a:xfrm>
            <a:off x="9086961" y="5529578"/>
            <a:ext cx="1152144" cy="204644"/>
          </a:xfrm>
          <a:prstGeom prst="rect">
            <a:avLst/>
          </a:prstGeom>
          <a:solidFill>
            <a:schemeClr val="bg1">
              <a:lumMod val="50000"/>
            </a:schemeClr>
          </a:solidFill>
        </p:spPr>
        <p:txBody>
          <a:bodyPr wrap="squar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Role Administrator</a:t>
            </a:r>
          </a:p>
        </p:txBody>
      </p:sp>
      <p:sp>
        <p:nvSpPr>
          <p:cNvPr id="46" name="Rectangle 45">
            <a:extLst>
              <a:ext uri="{FF2B5EF4-FFF2-40B4-BE49-F238E27FC236}">
                <a16:creationId xmlns:a16="http://schemas.microsoft.com/office/drawing/2014/main" id="{295CB6AE-F412-4C61-9ED1-2F1B046A3818}"/>
              </a:ext>
            </a:extLst>
          </p:cNvPr>
          <p:cNvSpPr/>
          <p:nvPr/>
        </p:nvSpPr>
        <p:spPr>
          <a:xfrm>
            <a:off x="6004161" y="5390844"/>
            <a:ext cx="1080789" cy="219456"/>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Enterprise Architect</a:t>
            </a:r>
          </a:p>
        </p:txBody>
      </p:sp>
      <p:sp>
        <p:nvSpPr>
          <p:cNvPr id="47" name="Rectangle 46">
            <a:extLst>
              <a:ext uri="{FF2B5EF4-FFF2-40B4-BE49-F238E27FC236}">
                <a16:creationId xmlns:a16="http://schemas.microsoft.com/office/drawing/2014/main" id="{0AC57AEB-E697-CB65-B772-9B003426F590}"/>
              </a:ext>
            </a:extLst>
          </p:cNvPr>
          <p:cNvSpPr/>
          <p:nvPr/>
        </p:nvSpPr>
        <p:spPr>
          <a:xfrm rot="5400000">
            <a:off x="8040610" y="5327840"/>
            <a:ext cx="224492" cy="11521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Change Manager(s)</a:t>
            </a:r>
          </a:p>
        </p:txBody>
      </p:sp>
      <p:sp>
        <p:nvSpPr>
          <p:cNvPr id="48" name="Rectangle 47">
            <a:extLst>
              <a:ext uri="{FF2B5EF4-FFF2-40B4-BE49-F238E27FC236}">
                <a16:creationId xmlns:a16="http://schemas.microsoft.com/office/drawing/2014/main" id="{437EFB20-DDE0-44E2-4D3C-6AB5A565F451}"/>
              </a:ext>
            </a:extLst>
          </p:cNvPr>
          <p:cNvSpPr/>
          <p:nvPr/>
        </p:nvSpPr>
        <p:spPr>
          <a:xfrm>
            <a:off x="9085190" y="5269592"/>
            <a:ext cx="1152144" cy="224768"/>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Analyst</a:t>
            </a:r>
          </a:p>
        </p:txBody>
      </p:sp>
      <p:cxnSp>
        <p:nvCxnSpPr>
          <p:cNvPr id="51" name="Straight Arrow Connector 50">
            <a:extLst>
              <a:ext uri="{FF2B5EF4-FFF2-40B4-BE49-F238E27FC236}">
                <a16:creationId xmlns:a16="http://schemas.microsoft.com/office/drawing/2014/main" id="{74B2F4EB-7374-CDC8-7D40-07CB6760EA88}"/>
              </a:ext>
            </a:extLst>
          </p:cNvPr>
          <p:cNvCxnSpPr>
            <a:cxnSpLocks/>
          </p:cNvCxnSpPr>
          <p:nvPr/>
        </p:nvCxnSpPr>
        <p:spPr>
          <a:xfrm>
            <a:off x="8781252" y="5334810"/>
            <a:ext cx="249018"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8C07C1CC-E51B-65CC-9CB0-AECB463662D3}"/>
              </a:ext>
            </a:extLst>
          </p:cNvPr>
          <p:cNvSpPr txBox="1"/>
          <p:nvPr/>
        </p:nvSpPr>
        <p:spPr>
          <a:xfrm>
            <a:off x="9085190" y="5791666"/>
            <a:ext cx="1152144" cy="204644"/>
          </a:xfrm>
          <a:prstGeom prst="rect">
            <a:avLst/>
          </a:prstGeom>
          <a:solidFill>
            <a:schemeClr val="bg1">
              <a:lumMod val="50000"/>
            </a:schemeClr>
          </a:solidFill>
        </p:spPr>
        <p:txBody>
          <a:bodyPr wrap="square" lIns="54610" tIns="54610" rIns="54610" bIns="5461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Support Engineer</a:t>
            </a:r>
          </a:p>
        </p:txBody>
      </p:sp>
      <p:sp>
        <p:nvSpPr>
          <p:cNvPr id="15" name="Rectangle 14">
            <a:extLst>
              <a:ext uri="{FF2B5EF4-FFF2-40B4-BE49-F238E27FC236}">
                <a16:creationId xmlns:a16="http://schemas.microsoft.com/office/drawing/2014/main" id="{32FFEEA2-5839-F594-C64A-3D2D5F5C0CA7}"/>
              </a:ext>
            </a:extLst>
          </p:cNvPr>
          <p:cNvSpPr/>
          <p:nvPr/>
        </p:nvSpPr>
        <p:spPr>
          <a:xfrm rot="5400000">
            <a:off x="9443692" y="3249639"/>
            <a:ext cx="206538" cy="115214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AR &amp; RBAC Lead</a:t>
            </a:r>
          </a:p>
        </p:txBody>
      </p:sp>
      <p:sp>
        <p:nvSpPr>
          <p:cNvPr id="19" name="Rectangle 18">
            <a:extLst>
              <a:ext uri="{FF2B5EF4-FFF2-40B4-BE49-F238E27FC236}">
                <a16:creationId xmlns:a16="http://schemas.microsoft.com/office/drawing/2014/main" id="{34CE5E90-580B-592D-D46E-83F1F289078A}"/>
              </a:ext>
            </a:extLst>
          </p:cNvPr>
          <p:cNvSpPr/>
          <p:nvPr/>
        </p:nvSpPr>
        <p:spPr>
          <a:xfrm>
            <a:off x="2542019" y="2265028"/>
            <a:ext cx="7804448" cy="2111472"/>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1" name="TextBox 20">
            <a:extLst>
              <a:ext uri="{FF2B5EF4-FFF2-40B4-BE49-F238E27FC236}">
                <a16:creationId xmlns:a16="http://schemas.microsoft.com/office/drawing/2014/main" id="{69923154-4F0B-9B06-65B0-C2C365E95198}"/>
              </a:ext>
            </a:extLst>
          </p:cNvPr>
          <p:cNvSpPr txBox="1"/>
          <p:nvPr/>
        </p:nvSpPr>
        <p:spPr>
          <a:xfrm>
            <a:off x="2528259" y="2150116"/>
            <a:ext cx="604007" cy="29493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Plan</a:t>
            </a:r>
          </a:p>
        </p:txBody>
      </p:sp>
      <p:sp>
        <p:nvSpPr>
          <p:cNvPr id="22" name="Rectangle 21">
            <a:extLst>
              <a:ext uri="{FF2B5EF4-FFF2-40B4-BE49-F238E27FC236}">
                <a16:creationId xmlns:a16="http://schemas.microsoft.com/office/drawing/2014/main" id="{8AA3E89F-8048-5A86-6B7C-C1799ACDDA91}"/>
              </a:ext>
            </a:extLst>
          </p:cNvPr>
          <p:cNvSpPr/>
          <p:nvPr/>
        </p:nvSpPr>
        <p:spPr>
          <a:xfrm>
            <a:off x="2542019" y="4457421"/>
            <a:ext cx="4815280" cy="1687220"/>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TextBox 22">
            <a:extLst>
              <a:ext uri="{FF2B5EF4-FFF2-40B4-BE49-F238E27FC236}">
                <a16:creationId xmlns:a16="http://schemas.microsoft.com/office/drawing/2014/main" id="{CBB05125-E768-CBCC-0C78-340EC7915A7E}"/>
              </a:ext>
            </a:extLst>
          </p:cNvPr>
          <p:cNvSpPr txBox="1"/>
          <p:nvPr/>
        </p:nvSpPr>
        <p:spPr>
          <a:xfrm>
            <a:off x="2532252" y="4362224"/>
            <a:ext cx="604007" cy="29493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Build</a:t>
            </a:r>
          </a:p>
        </p:txBody>
      </p:sp>
      <p:sp>
        <p:nvSpPr>
          <p:cNvPr id="26" name="Rectangle 25">
            <a:extLst>
              <a:ext uri="{FF2B5EF4-FFF2-40B4-BE49-F238E27FC236}">
                <a16:creationId xmlns:a16="http://schemas.microsoft.com/office/drawing/2014/main" id="{1B0372BA-9411-05A4-10CE-A29D6609E40B}"/>
              </a:ext>
            </a:extLst>
          </p:cNvPr>
          <p:cNvSpPr/>
          <p:nvPr/>
        </p:nvSpPr>
        <p:spPr>
          <a:xfrm>
            <a:off x="7421113" y="4457421"/>
            <a:ext cx="1472199" cy="1683316"/>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TextBox 26">
            <a:extLst>
              <a:ext uri="{FF2B5EF4-FFF2-40B4-BE49-F238E27FC236}">
                <a16:creationId xmlns:a16="http://schemas.microsoft.com/office/drawing/2014/main" id="{41245CB0-5FB9-5AFE-BA12-BE18630DE82C}"/>
              </a:ext>
            </a:extLst>
          </p:cNvPr>
          <p:cNvSpPr txBox="1"/>
          <p:nvPr/>
        </p:nvSpPr>
        <p:spPr>
          <a:xfrm>
            <a:off x="7400584" y="4362180"/>
            <a:ext cx="604007" cy="29493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Run</a:t>
            </a:r>
          </a:p>
        </p:txBody>
      </p:sp>
      <p:sp>
        <p:nvSpPr>
          <p:cNvPr id="28" name="Rectangle 27">
            <a:extLst>
              <a:ext uri="{FF2B5EF4-FFF2-40B4-BE49-F238E27FC236}">
                <a16:creationId xmlns:a16="http://schemas.microsoft.com/office/drawing/2014/main" id="{F634FA19-49E4-1278-F332-BB493EA1928C}"/>
              </a:ext>
            </a:extLst>
          </p:cNvPr>
          <p:cNvSpPr/>
          <p:nvPr/>
        </p:nvSpPr>
        <p:spPr>
          <a:xfrm>
            <a:off x="8952119" y="4457421"/>
            <a:ext cx="1402737" cy="1683316"/>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TextBox 28">
            <a:extLst>
              <a:ext uri="{FF2B5EF4-FFF2-40B4-BE49-F238E27FC236}">
                <a16:creationId xmlns:a16="http://schemas.microsoft.com/office/drawing/2014/main" id="{E74D49A3-5E2D-AF56-C652-BAEBDCEBA7FF}"/>
              </a:ext>
            </a:extLst>
          </p:cNvPr>
          <p:cNvSpPr txBox="1"/>
          <p:nvPr/>
        </p:nvSpPr>
        <p:spPr>
          <a:xfrm>
            <a:off x="8970888" y="4355414"/>
            <a:ext cx="747179" cy="29493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Manage</a:t>
            </a:r>
          </a:p>
        </p:txBody>
      </p:sp>
      <p:sp>
        <p:nvSpPr>
          <p:cNvPr id="2" name="Rectangle 1">
            <a:extLst>
              <a:ext uri="{FF2B5EF4-FFF2-40B4-BE49-F238E27FC236}">
                <a16:creationId xmlns:a16="http://schemas.microsoft.com/office/drawing/2014/main" id="{3A6158CB-BED5-83DB-156D-8910713B2C53}"/>
              </a:ext>
            </a:extLst>
          </p:cNvPr>
          <p:cNvSpPr/>
          <p:nvPr/>
        </p:nvSpPr>
        <p:spPr>
          <a:xfrm>
            <a:off x="4339034" y="3613871"/>
            <a:ext cx="1152144" cy="212818"/>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Engineer</a:t>
            </a:r>
          </a:p>
        </p:txBody>
      </p:sp>
      <p:sp>
        <p:nvSpPr>
          <p:cNvPr id="7" name="Rectangle 6">
            <a:extLst>
              <a:ext uri="{FF2B5EF4-FFF2-40B4-BE49-F238E27FC236}">
                <a16:creationId xmlns:a16="http://schemas.microsoft.com/office/drawing/2014/main" id="{E8509771-5404-78F3-D248-367F8AA8060E}"/>
              </a:ext>
            </a:extLst>
          </p:cNvPr>
          <p:cNvSpPr/>
          <p:nvPr/>
        </p:nvSpPr>
        <p:spPr>
          <a:xfrm>
            <a:off x="2992247" y="3917657"/>
            <a:ext cx="1152144" cy="199395"/>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Analyst</a:t>
            </a:r>
          </a:p>
        </p:txBody>
      </p:sp>
      <p:sp>
        <p:nvSpPr>
          <p:cNvPr id="9" name="Rectangle 8">
            <a:extLst>
              <a:ext uri="{FF2B5EF4-FFF2-40B4-BE49-F238E27FC236}">
                <a16:creationId xmlns:a16="http://schemas.microsoft.com/office/drawing/2014/main" id="{DFC01CAF-588F-8600-7D19-6D5FC9979C2F}"/>
              </a:ext>
            </a:extLst>
          </p:cNvPr>
          <p:cNvSpPr/>
          <p:nvPr/>
        </p:nvSpPr>
        <p:spPr>
          <a:xfrm>
            <a:off x="7059711" y="3613871"/>
            <a:ext cx="1152144" cy="212818"/>
          </a:xfrm>
          <a:prstGeom prst="rect">
            <a:avLst/>
          </a:prstGeom>
          <a:solidFill>
            <a:schemeClr val="tx1">
              <a:lumMod val="50000"/>
              <a:lumOff val="50000"/>
            </a:schemeClr>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760" b="1" i="0" u="none" strike="noStrike" kern="1200" cap="none" spc="0" normalizeH="0" baseline="0" noProof="0" dirty="0">
                <a:ln>
                  <a:noFill/>
                </a:ln>
                <a:solidFill>
                  <a:prstClr val="white"/>
                </a:solidFill>
                <a:effectLst/>
                <a:uLnTx/>
                <a:uFillTx/>
                <a:latin typeface="Arial"/>
                <a:ea typeface="+mn-ea"/>
                <a:cs typeface="+mn-cs"/>
              </a:rPr>
              <a:t>IAM Engineer</a:t>
            </a:r>
          </a:p>
        </p:txBody>
      </p:sp>
      <p:sp>
        <p:nvSpPr>
          <p:cNvPr id="12" name="Title 125">
            <a:extLst>
              <a:ext uri="{FF2B5EF4-FFF2-40B4-BE49-F238E27FC236}">
                <a16:creationId xmlns:a16="http://schemas.microsoft.com/office/drawing/2014/main" id="{89CA88C5-A41E-60C9-6431-1444AD674075}"/>
              </a:ext>
            </a:extLst>
          </p:cNvPr>
          <p:cNvSpPr>
            <a:spLocks noGrp="1"/>
          </p:cNvSpPr>
          <p:nvPr>
            <p:ph type="title"/>
          </p:nvPr>
        </p:nvSpPr>
        <p:spPr>
          <a:xfrm>
            <a:off x="995364" y="431800"/>
            <a:ext cx="10204704" cy="533400"/>
          </a:xfrm>
        </p:spPr>
        <p:txBody>
          <a:bodyPr/>
          <a:lstStyle/>
          <a:p>
            <a:pPr>
              <a:lnSpc>
                <a:spcPct val="70000"/>
              </a:lnSpc>
            </a:pPr>
            <a:r>
              <a:rPr lang="en-US" sz="4400" b="1" dirty="0">
                <a:latin typeface="+mj-lt"/>
              </a:rPr>
              <a:t>Technical operations (Target Operating Model)</a:t>
            </a:r>
          </a:p>
        </p:txBody>
      </p:sp>
    </p:spTree>
    <p:extLst>
      <p:ext uri="{BB962C8B-B14F-4D97-AF65-F5344CB8AC3E}">
        <p14:creationId xmlns:p14="http://schemas.microsoft.com/office/powerpoint/2010/main" val="2251295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502F3-3234-CCC9-049A-B4B56DBBEA3F}"/>
              </a:ext>
            </a:extLst>
          </p:cNvPr>
          <p:cNvSpPr>
            <a:spLocks noGrp="1"/>
          </p:cNvSpPr>
          <p:nvPr>
            <p:ph type="title"/>
          </p:nvPr>
        </p:nvSpPr>
        <p:spPr>
          <a:xfrm>
            <a:off x="995364" y="431800"/>
            <a:ext cx="10204704" cy="533400"/>
          </a:xfrm>
        </p:spPr>
        <p:txBody>
          <a:bodyPr/>
          <a:lstStyle/>
          <a:p>
            <a:r>
              <a:rPr lang="en-US" dirty="0"/>
              <a:t>Operating Model</a:t>
            </a:r>
          </a:p>
        </p:txBody>
      </p:sp>
      <p:sp>
        <p:nvSpPr>
          <p:cNvPr id="15" name="Freeform 49">
            <a:extLst>
              <a:ext uri="{FF2B5EF4-FFF2-40B4-BE49-F238E27FC236}">
                <a16:creationId xmlns:a16="http://schemas.microsoft.com/office/drawing/2014/main" id="{708DD11A-EF72-F143-E5D1-33A1DD6E6D91}"/>
              </a:ext>
            </a:extLst>
          </p:cNvPr>
          <p:cNvSpPr>
            <a:spLocks/>
          </p:cNvSpPr>
          <p:nvPr/>
        </p:nvSpPr>
        <p:spPr bwMode="gray">
          <a:xfrm rot="900000">
            <a:off x="3982835" y="1929367"/>
            <a:ext cx="2180783" cy="1848755"/>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098E7E"/>
          </a:solidFill>
          <a:ln w="9525">
            <a:noFill/>
            <a:round/>
            <a:headEnd/>
            <a:tailEnd/>
          </a:ln>
        </p:spPr>
        <p:txBody>
          <a:bodyPr/>
          <a:lstStyle/>
          <a:p>
            <a:endParaRPr lang="en-US" sz="1662" dirty="0"/>
          </a:p>
        </p:txBody>
      </p:sp>
      <p:sp>
        <p:nvSpPr>
          <p:cNvPr id="16" name="Freeform 50">
            <a:extLst>
              <a:ext uri="{FF2B5EF4-FFF2-40B4-BE49-F238E27FC236}">
                <a16:creationId xmlns:a16="http://schemas.microsoft.com/office/drawing/2014/main" id="{7FBDC892-06EB-ABE0-8A09-23F3E7726D49}"/>
              </a:ext>
            </a:extLst>
          </p:cNvPr>
          <p:cNvSpPr>
            <a:spLocks/>
          </p:cNvSpPr>
          <p:nvPr/>
        </p:nvSpPr>
        <p:spPr bwMode="gray">
          <a:xfrm rot="900000">
            <a:off x="3657840" y="3330174"/>
            <a:ext cx="2132991" cy="1972006"/>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0C233C"/>
          </a:solidFill>
          <a:ln w="9525">
            <a:noFill/>
            <a:round/>
            <a:headEnd/>
            <a:tailEnd/>
          </a:ln>
        </p:spPr>
        <p:txBody>
          <a:bodyPr/>
          <a:lstStyle/>
          <a:p>
            <a:endParaRPr lang="en-US" sz="1662" dirty="0"/>
          </a:p>
        </p:txBody>
      </p:sp>
      <p:sp>
        <p:nvSpPr>
          <p:cNvPr id="17" name="Freeform 51">
            <a:extLst>
              <a:ext uri="{FF2B5EF4-FFF2-40B4-BE49-F238E27FC236}">
                <a16:creationId xmlns:a16="http://schemas.microsoft.com/office/drawing/2014/main" id="{D6CE69D0-0668-A539-2F51-F3A0E957D6E1}"/>
              </a:ext>
            </a:extLst>
          </p:cNvPr>
          <p:cNvSpPr>
            <a:spLocks/>
          </p:cNvSpPr>
          <p:nvPr/>
        </p:nvSpPr>
        <p:spPr bwMode="gray">
          <a:xfrm rot="900000">
            <a:off x="4679642" y="1139822"/>
            <a:ext cx="1710417" cy="2188323"/>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00C0AE"/>
          </a:solidFill>
          <a:ln w="9525">
            <a:noFill/>
            <a:round/>
            <a:headEnd/>
            <a:tailEnd/>
          </a:ln>
        </p:spPr>
        <p:txBody>
          <a:bodyPr/>
          <a:lstStyle/>
          <a:p>
            <a:endParaRPr lang="en-US" sz="1662" dirty="0"/>
          </a:p>
        </p:txBody>
      </p:sp>
      <p:sp>
        <p:nvSpPr>
          <p:cNvPr id="18" name="Freeform 52">
            <a:extLst>
              <a:ext uri="{FF2B5EF4-FFF2-40B4-BE49-F238E27FC236}">
                <a16:creationId xmlns:a16="http://schemas.microsoft.com/office/drawing/2014/main" id="{8DEEF32A-B3DE-5BD5-56C1-35E7F3CF54C8}"/>
              </a:ext>
            </a:extLst>
          </p:cNvPr>
          <p:cNvSpPr>
            <a:spLocks/>
          </p:cNvSpPr>
          <p:nvPr/>
        </p:nvSpPr>
        <p:spPr bwMode="gray">
          <a:xfrm rot="900000">
            <a:off x="5860891" y="3922747"/>
            <a:ext cx="2130476" cy="1972006"/>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chemeClr val="accent4"/>
          </a:solidFill>
          <a:ln w="9525">
            <a:noFill/>
            <a:round/>
            <a:headEnd/>
            <a:tailEnd/>
          </a:ln>
        </p:spPr>
        <p:txBody>
          <a:bodyPr/>
          <a:lstStyle/>
          <a:p>
            <a:endParaRPr lang="en-US" sz="1662" dirty="0"/>
          </a:p>
        </p:txBody>
      </p:sp>
      <p:sp>
        <p:nvSpPr>
          <p:cNvPr id="19" name="Freeform 53">
            <a:extLst>
              <a:ext uri="{FF2B5EF4-FFF2-40B4-BE49-F238E27FC236}">
                <a16:creationId xmlns:a16="http://schemas.microsoft.com/office/drawing/2014/main" id="{FDB17CD6-5952-FA7A-80ED-755C0AE6BBF8}"/>
              </a:ext>
            </a:extLst>
          </p:cNvPr>
          <p:cNvSpPr>
            <a:spLocks/>
          </p:cNvSpPr>
          <p:nvPr/>
        </p:nvSpPr>
        <p:spPr bwMode="gray">
          <a:xfrm rot="900000">
            <a:off x="6265370" y="2546179"/>
            <a:ext cx="2180783" cy="1848755"/>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chemeClr val="accent1"/>
          </a:solidFill>
          <a:ln w="9525">
            <a:noFill/>
            <a:round/>
            <a:headEnd/>
            <a:tailEnd/>
          </a:ln>
        </p:spPr>
        <p:txBody>
          <a:bodyPr/>
          <a:lstStyle/>
          <a:p>
            <a:endParaRPr lang="en-US" sz="1662" dirty="0"/>
          </a:p>
        </p:txBody>
      </p:sp>
      <p:sp>
        <p:nvSpPr>
          <p:cNvPr id="20" name="Freeform 54">
            <a:extLst>
              <a:ext uri="{FF2B5EF4-FFF2-40B4-BE49-F238E27FC236}">
                <a16:creationId xmlns:a16="http://schemas.microsoft.com/office/drawing/2014/main" id="{244C59A1-3030-D447-E1A9-AD1D6F69EDA8}"/>
              </a:ext>
            </a:extLst>
          </p:cNvPr>
          <p:cNvSpPr>
            <a:spLocks/>
          </p:cNvSpPr>
          <p:nvPr/>
        </p:nvSpPr>
        <p:spPr bwMode="gray">
          <a:xfrm rot="900000">
            <a:off x="6411956" y="1603994"/>
            <a:ext cx="1710417" cy="2188323"/>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00338D"/>
          </a:solidFill>
          <a:ln w="9525">
            <a:noFill/>
            <a:round/>
            <a:headEnd/>
            <a:tailEnd/>
          </a:ln>
        </p:spPr>
        <p:txBody>
          <a:bodyPr/>
          <a:lstStyle/>
          <a:p>
            <a:endParaRPr lang="en-US" sz="1662" dirty="0"/>
          </a:p>
        </p:txBody>
      </p:sp>
      <p:sp>
        <p:nvSpPr>
          <p:cNvPr id="21" name="Freeform 55">
            <a:extLst>
              <a:ext uri="{FF2B5EF4-FFF2-40B4-BE49-F238E27FC236}">
                <a16:creationId xmlns:a16="http://schemas.microsoft.com/office/drawing/2014/main" id="{5A1C401C-8597-B621-2D96-46F478DBCE8D}"/>
              </a:ext>
            </a:extLst>
          </p:cNvPr>
          <p:cNvSpPr>
            <a:spLocks/>
          </p:cNvSpPr>
          <p:nvPr/>
        </p:nvSpPr>
        <p:spPr bwMode="gray">
          <a:xfrm rot="900000">
            <a:off x="4837789" y="3657361"/>
            <a:ext cx="1896550" cy="217826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76D2FF"/>
          </a:solidFill>
          <a:ln w="9525">
            <a:noFill/>
            <a:round/>
            <a:headEnd/>
            <a:tailEnd/>
          </a:ln>
        </p:spPr>
        <p:txBody>
          <a:bodyPr/>
          <a:lstStyle/>
          <a:p>
            <a:endParaRPr lang="en-US" sz="1662" dirty="0"/>
          </a:p>
        </p:txBody>
      </p:sp>
      <p:sp>
        <p:nvSpPr>
          <p:cNvPr id="6" name="TextBox 5">
            <a:extLst>
              <a:ext uri="{FF2B5EF4-FFF2-40B4-BE49-F238E27FC236}">
                <a16:creationId xmlns:a16="http://schemas.microsoft.com/office/drawing/2014/main" id="{9ABC694F-09BD-A143-E0F8-92653E13ADCE}"/>
              </a:ext>
            </a:extLst>
          </p:cNvPr>
          <p:cNvSpPr txBox="1"/>
          <p:nvPr/>
        </p:nvSpPr>
        <p:spPr>
          <a:xfrm>
            <a:off x="6741292" y="1949183"/>
            <a:ext cx="1109483" cy="517065"/>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400" dirty="0">
                <a:solidFill>
                  <a:srgbClr val="FFFFFF"/>
                </a:solidFill>
                <a:latin typeface="KPMG Bold" panose="020B0803030202040204" pitchFamily="34" charset="0"/>
                <a:cs typeface="Times New Roman" panose="02020603050405020304" pitchFamily="18" charset="0"/>
              </a:rPr>
              <a:t>Application Onboarding / Management</a:t>
            </a:r>
          </a:p>
        </p:txBody>
      </p:sp>
      <p:sp>
        <p:nvSpPr>
          <p:cNvPr id="27" name="TextBox 26">
            <a:extLst>
              <a:ext uri="{FF2B5EF4-FFF2-40B4-BE49-F238E27FC236}">
                <a16:creationId xmlns:a16="http://schemas.microsoft.com/office/drawing/2014/main" id="{F873DB6F-B3B5-D989-4C47-EB0700F57521}"/>
              </a:ext>
            </a:extLst>
          </p:cNvPr>
          <p:cNvSpPr txBox="1"/>
          <p:nvPr/>
        </p:nvSpPr>
        <p:spPr>
          <a:xfrm>
            <a:off x="7535798" y="3485544"/>
            <a:ext cx="825962" cy="517065"/>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b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28" name="TextBox 27">
            <a:extLst>
              <a:ext uri="{FF2B5EF4-FFF2-40B4-BE49-F238E27FC236}">
                <a16:creationId xmlns:a16="http://schemas.microsoft.com/office/drawing/2014/main" id="{EF13EDBD-0BDD-5CFB-9896-CDD52BD46C06}"/>
              </a:ext>
            </a:extLst>
          </p:cNvPr>
          <p:cNvSpPr txBox="1"/>
          <p:nvPr/>
        </p:nvSpPr>
        <p:spPr>
          <a:xfrm>
            <a:off x="6465387" y="4915163"/>
            <a:ext cx="130344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29" name="TextBox 28">
            <a:extLst>
              <a:ext uri="{FF2B5EF4-FFF2-40B4-BE49-F238E27FC236}">
                <a16:creationId xmlns:a16="http://schemas.microsoft.com/office/drawing/2014/main" id="{BBFA8BA3-79B4-3B7D-5E48-32AE118FF12E}"/>
              </a:ext>
            </a:extLst>
          </p:cNvPr>
          <p:cNvSpPr txBox="1"/>
          <p:nvPr/>
        </p:nvSpPr>
        <p:spPr>
          <a:xfrm>
            <a:off x="5013861" y="5163426"/>
            <a:ext cx="124306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Governance, Audit and </a:t>
            </a:r>
            <a:b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b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30" name="TextBox 29">
            <a:extLst>
              <a:ext uri="{FF2B5EF4-FFF2-40B4-BE49-F238E27FC236}">
                <a16:creationId xmlns:a16="http://schemas.microsoft.com/office/drawing/2014/main" id="{0CB4A80B-E39B-88D8-0D36-05042774D37C}"/>
              </a:ext>
            </a:extLst>
          </p:cNvPr>
          <p:cNvSpPr txBox="1"/>
          <p:nvPr/>
        </p:nvSpPr>
        <p:spPr>
          <a:xfrm>
            <a:off x="3852249" y="4334067"/>
            <a:ext cx="760074" cy="172355"/>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31" name="TextBox 30">
            <a:extLst>
              <a:ext uri="{FF2B5EF4-FFF2-40B4-BE49-F238E27FC236}">
                <a16:creationId xmlns:a16="http://schemas.microsoft.com/office/drawing/2014/main" id="{9A5B7307-07F3-9BC9-933C-B7E0CD68FB42}"/>
              </a:ext>
            </a:extLst>
          </p:cNvPr>
          <p:cNvSpPr txBox="1"/>
          <p:nvPr/>
        </p:nvSpPr>
        <p:spPr>
          <a:xfrm>
            <a:off x="4029939" y="2547518"/>
            <a:ext cx="826672"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Engineering &amp; </a:t>
            </a:r>
            <a:r>
              <a:rPr lang="en-US" sz="1400" dirty="0">
                <a:solidFill>
                  <a:srgbClr val="FFFFFF"/>
                </a:solidFill>
                <a:latin typeface="KPMG Bold" panose="020B0803030202040204" pitchFamily="34" charset="0"/>
                <a:ea typeface="Calibri" panose="020F0502020204030204" pitchFamily="34" charset="0"/>
                <a:cs typeface="Times New Roman" panose="02020603050405020304" pitchFamily="18" charset="0"/>
              </a:rPr>
              <a:t>O</a:t>
            </a: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perations</a:t>
            </a:r>
          </a:p>
        </p:txBody>
      </p:sp>
      <p:sp>
        <p:nvSpPr>
          <p:cNvPr id="32" name="TextBox 31">
            <a:extLst>
              <a:ext uri="{FF2B5EF4-FFF2-40B4-BE49-F238E27FC236}">
                <a16:creationId xmlns:a16="http://schemas.microsoft.com/office/drawing/2014/main" id="{4305C9D0-5CE4-7227-4E7D-ECC6327C4166}"/>
              </a:ext>
            </a:extLst>
          </p:cNvPr>
          <p:cNvSpPr txBox="1"/>
          <p:nvPr/>
        </p:nvSpPr>
        <p:spPr>
          <a:xfrm>
            <a:off x="5140552" y="1534036"/>
            <a:ext cx="124306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IAM Program management</a:t>
            </a:r>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4717485" y="2844935"/>
            <a:ext cx="724446" cy="562008"/>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5482632" y="4492555"/>
            <a:ext cx="510314" cy="55452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6746672" y="4293222"/>
            <a:ext cx="563738" cy="490046"/>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6952326" y="3386266"/>
            <a:ext cx="549922" cy="537946"/>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6625553" y="2477381"/>
            <a:ext cx="561898" cy="46701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5672770" y="2106772"/>
            <a:ext cx="502946" cy="55453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4636370" y="3812046"/>
            <a:ext cx="549922" cy="559134"/>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9" name="Oval 88">
            <a:extLst>
              <a:ext uri="{FF2B5EF4-FFF2-40B4-BE49-F238E27FC236}">
                <a16:creationId xmlns:a16="http://schemas.microsoft.com/office/drawing/2014/main" id="{D4DE414D-8E9A-4FAD-81D7-0D2A632DEF2A}"/>
              </a:ext>
            </a:extLst>
          </p:cNvPr>
          <p:cNvSpPr/>
          <p:nvPr/>
        </p:nvSpPr>
        <p:spPr>
          <a:xfrm>
            <a:off x="5425123" y="2939485"/>
            <a:ext cx="1341756" cy="134175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a:t>
            </a:r>
            <a:br>
              <a:rPr lang="en-US" sz="1600" dirty="0">
                <a:solidFill>
                  <a:srgbClr val="00338D"/>
                </a:solidFill>
                <a:latin typeface="KPMG Bold" panose="020B0803030202040204" pitchFamily="34" charset="0"/>
                <a:cs typeface="Times New Roman" panose="02020603050405020304" pitchFamily="18" charset="0"/>
              </a:rPr>
            </a:br>
            <a:r>
              <a:rPr lang="en-US" sz="1600" dirty="0">
                <a:solidFill>
                  <a:srgbClr val="00338D"/>
                </a:solidFill>
                <a:latin typeface="KPMG Bold" panose="020B0803030202040204" pitchFamily="34" charset="0"/>
                <a:cs typeface="Times New Roman" panose="02020603050405020304" pitchFamily="18" charset="0"/>
              </a:rPr>
              <a:t>Service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5845583" y="3078018"/>
            <a:ext cx="500836" cy="508348"/>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29BD4D10-2A04-0BA4-0B06-15F08D3B7BB1}"/>
              </a:ext>
            </a:extLst>
          </p:cNvPr>
          <p:cNvSpPr txBox="1"/>
          <p:nvPr/>
        </p:nvSpPr>
        <p:spPr>
          <a:xfrm>
            <a:off x="8408940" y="431800"/>
            <a:ext cx="3330794" cy="2210465"/>
          </a:xfrm>
          <a:prstGeom prst="rect">
            <a:avLst/>
          </a:prstGeom>
        </p:spPr>
        <p:txBody>
          <a:bodyPr vert="horz" wrap="square" lIns="0" tIns="0" rIns="0" bIns="0" rtlCol="0" anchor="t" anchorCtr="0">
            <a:noAutofit/>
          </a:bodyPr>
          <a:lstStyle/>
          <a:p>
            <a:pPr algn="l">
              <a:spcAft>
                <a:spcPts val="600"/>
              </a:spcAft>
            </a:pPr>
            <a:r>
              <a:rPr lang="en-US" sz="1500" b="1" dirty="0">
                <a:solidFill>
                  <a:schemeClr val="tx2"/>
                </a:solidFill>
              </a:rPr>
              <a:t>LK: </a:t>
            </a:r>
            <a:r>
              <a:rPr lang="en-US" sz="1500" dirty="0">
                <a:solidFill>
                  <a:schemeClr val="tx2"/>
                </a:solidFill>
              </a:rPr>
              <a:t>We need to split the pie for Support and Operations separate from engineering as those are two large pieces. Centralizing Support and Operations is a huge push on the Access Management sides (Workforce and CIAM) – we keep seeing hot potato type tickets jumping between different groups.</a:t>
            </a:r>
          </a:p>
        </p:txBody>
      </p:sp>
    </p:spTree>
    <p:extLst>
      <p:ext uri="{BB962C8B-B14F-4D97-AF65-F5344CB8AC3E}">
        <p14:creationId xmlns:p14="http://schemas.microsoft.com/office/powerpoint/2010/main" val="3747125360"/>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502F3-3234-CCC9-049A-B4B56DBBEA3F}"/>
              </a:ext>
            </a:extLst>
          </p:cNvPr>
          <p:cNvSpPr>
            <a:spLocks noGrp="1"/>
          </p:cNvSpPr>
          <p:nvPr>
            <p:ph type="title"/>
          </p:nvPr>
        </p:nvSpPr>
        <p:spPr>
          <a:xfrm>
            <a:off x="995364" y="431800"/>
            <a:ext cx="10204704" cy="533400"/>
          </a:xfrm>
        </p:spPr>
        <p:txBody>
          <a:bodyPr/>
          <a:lstStyle/>
          <a:p>
            <a:r>
              <a:rPr lang="en-US" dirty="0"/>
              <a:t>IAM Service Areas</a:t>
            </a:r>
          </a:p>
        </p:txBody>
      </p:sp>
      <p:sp>
        <p:nvSpPr>
          <p:cNvPr id="15" name="Freeform 49">
            <a:extLst>
              <a:ext uri="{FF2B5EF4-FFF2-40B4-BE49-F238E27FC236}">
                <a16:creationId xmlns:a16="http://schemas.microsoft.com/office/drawing/2014/main" id="{708DD11A-EF72-F143-E5D1-33A1DD6E6D91}"/>
              </a:ext>
            </a:extLst>
          </p:cNvPr>
          <p:cNvSpPr>
            <a:spLocks/>
          </p:cNvSpPr>
          <p:nvPr/>
        </p:nvSpPr>
        <p:spPr bwMode="gray">
          <a:xfrm rot="900000">
            <a:off x="3982835" y="1929367"/>
            <a:ext cx="2180783" cy="1848755"/>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098E7E"/>
          </a:solidFill>
          <a:ln w="9525">
            <a:noFill/>
            <a:round/>
            <a:headEnd/>
            <a:tailEnd/>
          </a:ln>
        </p:spPr>
        <p:txBody>
          <a:bodyPr/>
          <a:lstStyle/>
          <a:p>
            <a:endParaRPr lang="en-US" sz="1662" dirty="0"/>
          </a:p>
        </p:txBody>
      </p:sp>
      <p:sp>
        <p:nvSpPr>
          <p:cNvPr id="16" name="Freeform 50">
            <a:extLst>
              <a:ext uri="{FF2B5EF4-FFF2-40B4-BE49-F238E27FC236}">
                <a16:creationId xmlns:a16="http://schemas.microsoft.com/office/drawing/2014/main" id="{7FBDC892-06EB-ABE0-8A09-23F3E7726D49}"/>
              </a:ext>
            </a:extLst>
          </p:cNvPr>
          <p:cNvSpPr>
            <a:spLocks/>
          </p:cNvSpPr>
          <p:nvPr/>
        </p:nvSpPr>
        <p:spPr bwMode="gray">
          <a:xfrm rot="900000">
            <a:off x="3657840" y="3330174"/>
            <a:ext cx="2132991" cy="1972006"/>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0C233C"/>
          </a:solidFill>
          <a:ln w="9525">
            <a:noFill/>
            <a:round/>
            <a:headEnd/>
            <a:tailEnd/>
          </a:ln>
        </p:spPr>
        <p:txBody>
          <a:bodyPr/>
          <a:lstStyle/>
          <a:p>
            <a:endParaRPr lang="en-US" sz="1662" dirty="0"/>
          </a:p>
        </p:txBody>
      </p:sp>
      <p:sp>
        <p:nvSpPr>
          <p:cNvPr id="17" name="Freeform 51">
            <a:extLst>
              <a:ext uri="{FF2B5EF4-FFF2-40B4-BE49-F238E27FC236}">
                <a16:creationId xmlns:a16="http://schemas.microsoft.com/office/drawing/2014/main" id="{D6CE69D0-0668-A539-2F51-F3A0E957D6E1}"/>
              </a:ext>
            </a:extLst>
          </p:cNvPr>
          <p:cNvSpPr>
            <a:spLocks/>
          </p:cNvSpPr>
          <p:nvPr/>
        </p:nvSpPr>
        <p:spPr bwMode="gray">
          <a:xfrm rot="900000">
            <a:off x="4679642" y="1139822"/>
            <a:ext cx="1710417" cy="2188323"/>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00C0AE"/>
          </a:solidFill>
          <a:ln w="9525">
            <a:noFill/>
            <a:round/>
            <a:headEnd/>
            <a:tailEnd/>
          </a:ln>
        </p:spPr>
        <p:txBody>
          <a:bodyPr/>
          <a:lstStyle/>
          <a:p>
            <a:endParaRPr lang="en-US" sz="1662" dirty="0"/>
          </a:p>
        </p:txBody>
      </p:sp>
      <p:sp>
        <p:nvSpPr>
          <p:cNvPr id="18" name="Freeform 52">
            <a:extLst>
              <a:ext uri="{FF2B5EF4-FFF2-40B4-BE49-F238E27FC236}">
                <a16:creationId xmlns:a16="http://schemas.microsoft.com/office/drawing/2014/main" id="{8DEEF32A-B3DE-5BD5-56C1-35E7F3CF54C8}"/>
              </a:ext>
            </a:extLst>
          </p:cNvPr>
          <p:cNvSpPr>
            <a:spLocks/>
          </p:cNvSpPr>
          <p:nvPr/>
        </p:nvSpPr>
        <p:spPr bwMode="gray">
          <a:xfrm rot="900000">
            <a:off x="5860891" y="3922747"/>
            <a:ext cx="2130476" cy="1972006"/>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chemeClr val="accent4"/>
          </a:solidFill>
          <a:ln w="9525">
            <a:noFill/>
            <a:round/>
            <a:headEnd/>
            <a:tailEnd/>
          </a:ln>
        </p:spPr>
        <p:txBody>
          <a:bodyPr/>
          <a:lstStyle/>
          <a:p>
            <a:endParaRPr lang="en-US" sz="1662" dirty="0"/>
          </a:p>
        </p:txBody>
      </p:sp>
      <p:sp>
        <p:nvSpPr>
          <p:cNvPr id="19" name="Freeform 53">
            <a:extLst>
              <a:ext uri="{FF2B5EF4-FFF2-40B4-BE49-F238E27FC236}">
                <a16:creationId xmlns:a16="http://schemas.microsoft.com/office/drawing/2014/main" id="{FDB17CD6-5952-FA7A-80ED-755C0AE6BBF8}"/>
              </a:ext>
            </a:extLst>
          </p:cNvPr>
          <p:cNvSpPr>
            <a:spLocks/>
          </p:cNvSpPr>
          <p:nvPr/>
        </p:nvSpPr>
        <p:spPr bwMode="gray">
          <a:xfrm rot="900000">
            <a:off x="6265370" y="2546179"/>
            <a:ext cx="2180783" cy="1848755"/>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chemeClr val="accent1"/>
          </a:solidFill>
          <a:ln w="9525">
            <a:noFill/>
            <a:round/>
            <a:headEnd/>
            <a:tailEnd/>
          </a:ln>
        </p:spPr>
        <p:txBody>
          <a:bodyPr/>
          <a:lstStyle/>
          <a:p>
            <a:endParaRPr lang="en-US" sz="1662" dirty="0"/>
          </a:p>
        </p:txBody>
      </p:sp>
      <p:sp>
        <p:nvSpPr>
          <p:cNvPr id="20" name="Freeform 54">
            <a:extLst>
              <a:ext uri="{FF2B5EF4-FFF2-40B4-BE49-F238E27FC236}">
                <a16:creationId xmlns:a16="http://schemas.microsoft.com/office/drawing/2014/main" id="{244C59A1-3030-D447-E1A9-AD1D6F69EDA8}"/>
              </a:ext>
            </a:extLst>
          </p:cNvPr>
          <p:cNvSpPr>
            <a:spLocks/>
          </p:cNvSpPr>
          <p:nvPr/>
        </p:nvSpPr>
        <p:spPr bwMode="gray">
          <a:xfrm rot="900000">
            <a:off x="6411956" y="1603994"/>
            <a:ext cx="1710417" cy="2188323"/>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00338D"/>
          </a:solidFill>
          <a:ln w="9525">
            <a:noFill/>
            <a:round/>
            <a:headEnd/>
            <a:tailEnd/>
          </a:ln>
        </p:spPr>
        <p:txBody>
          <a:bodyPr/>
          <a:lstStyle/>
          <a:p>
            <a:endParaRPr lang="en-US" sz="1662" dirty="0"/>
          </a:p>
        </p:txBody>
      </p:sp>
      <p:sp>
        <p:nvSpPr>
          <p:cNvPr id="21" name="Freeform 55">
            <a:extLst>
              <a:ext uri="{FF2B5EF4-FFF2-40B4-BE49-F238E27FC236}">
                <a16:creationId xmlns:a16="http://schemas.microsoft.com/office/drawing/2014/main" id="{5A1C401C-8597-B621-2D96-46F478DBCE8D}"/>
              </a:ext>
            </a:extLst>
          </p:cNvPr>
          <p:cNvSpPr>
            <a:spLocks/>
          </p:cNvSpPr>
          <p:nvPr/>
        </p:nvSpPr>
        <p:spPr bwMode="gray">
          <a:xfrm rot="900000">
            <a:off x="4837789" y="3657361"/>
            <a:ext cx="1896550" cy="217826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76D2FF"/>
          </a:solidFill>
          <a:ln w="9525">
            <a:noFill/>
            <a:round/>
            <a:headEnd/>
            <a:tailEnd/>
          </a:ln>
        </p:spPr>
        <p:txBody>
          <a:bodyPr/>
          <a:lstStyle/>
          <a:p>
            <a:endParaRPr lang="en-US" sz="1662" dirty="0"/>
          </a:p>
        </p:txBody>
      </p:sp>
      <p:sp>
        <p:nvSpPr>
          <p:cNvPr id="6" name="TextBox 5">
            <a:extLst>
              <a:ext uri="{FF2B5EF4-FFF2-40B4-BE49-F238E27FC236}">
                <a16:creationId xmlns:a16="http://schemas.microsoft.com/office/drawing/2014/main" id="{9ABC694F-09BD-A143-E0F8-92653E13ADCE}"/>
              </a:ext>
            </a:extLst>
          </p:cNvPr>
          <p:cNvSpPr txBox="1"/>
          <p:nvPr/>
        </p:nvSpPr>
        <p:spPr>
          <a:xfrm>
            <a:off x="6741292" y="1949183"/>
            <a:ext cx="1109483" cy="517065"/>
          </a:xfrm>
          <a:prstGeom prst="rect">
            <a:avLst/>
          </a:prstGeom>
          <a:noFill/>
        </p:spPr>
        <p:txBody>
          <a:bodyPr wrap="square" lIns="0" tIns="0" rIns="0" bIns="0">
            <a:spAutoFit/>
          </a:bodyPr>
          <a:lstStyle/>
          <a:p>
            <a:pPr marL="0" lvl="2" algn="ctr">
              <a:lnSpc>
                <a:spcPct val="80000"/>
              </a:lnSpc>
              <a:spcAft>
                <a:spcPts val="600"/>
              </a:spcAft>
              <a:tabLst>
                <a:tab pos="647700" algn="l"/>
              </a:tabLst>
            </a:pPr>
            <a:r>
              <a:rPr lang="en-US" sz="1400" dirty="0">
                <a:solidFill>
                  <a:srgbClr val="FFFFFF"/>
                </a:solidFill>
                <a:latin typeface="KPMG Bold" panose="020B0803030202040204" pitchFamily="34" charset="0"/>
                <a:cs typeface="Times New Roman" panose="02020603050405020304" pitchFamily="18" charset="0"/>
              </a:rPr>
              <a:t>Application Onboarding / Management</a:t>
            </a:r>
          </a:p>
        </p:txBody>
      </p:sp>
      <p:sp>
        <p:nvSpPr>
          <p:cNvPr id="27" name="TextBox 26">
            <a:extLst>
              <a:ext uri="{FF2B5EF4-FFF2-40B4-BE49-F238E27FC236}">
                <a16:creationId xmlns:a16="http://schemas.microsoft.com/office/drawing/2014/main" id="{F873DB6F-B3B5-D989-4C47-EB0700F57521}"/>
              </a:ext>
            </a:extLst>
          </p:cNvPr>
          <p:cNvSpPr txBox="1"/>
          <p:nvPr/>
        </p:nvSpPr>
        <p:spPr>
          <a:xfrm>
            <a:off x="7535798" y="3485544"/>
            <a:ext cx="825962" cy="517065"/>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b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28" name="TextBox 27">
            <a:extLst>
              <a:ext uri="{FF2B5EF4-FFF2-40B4-BE49-F238E27FC236}">
                <a16:creationId xmlns:a16="http://schemas.microsoft.com/office/drawing/2014/main" id="{EF13EDBD-0BDD-5CFB-9896-CDD52BD46C06}"/>
              </a:ext>
            </a:extLst>
          </p:cNvPr>
          <p:cNvSpPr txBox="1"/>
          <p:nvPr/>
        </p:nvSpPr>
        <p:spPr>
          <a:xfrm>
            <a:off x="6465387" y="4915163"/>
            <a:ext cx="130344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29" name="TextBox 28">
            <a:extLst>
              <a:ext uri="{FF2B5EF4-FFF2-40B4-BE49-F238E27FC236}">
                <a16:creationId xmlns:a16="http://schemas.microsoft.com/office/drawing/2014/main" id="{BBFA8BA3-79B4-3B7D-5E48-32AE118FF12E}"/>
              </a:ext>
            </a:extLst>
          </p:cNvPr>
          <p:cNvSpPr txBox="1"/>
          <p:nvPr/>
        </p:nvSpPr>
        <p:spPr>
          <a:xfrm>
            <a:off x="5013861" y="5163426"/>
            <a:ext cx="124306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Governance, Audit and </a:t>
            </a:r>
            <a:b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b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30" name="TextBox 29">
            <a:extLst>
              <a:ext uri="{FF2B5EF4-FFF2-40B4-BE49-F238E27FC236}">
                <a16:creationId xmlns:a16="http://schemas.microsoft.com/office/drawing/2014/main" id="{0CB4A80B-E39B-88D8-0D36-05042774D37C}"/>
              </a:ext>
            </a:extLst>
          </p:cNvPr>
          <p:cNvSpPr txBox="1"/>
          <p:nvPr/>
        </p:nvSpPr>
        <p:spPr>
          <a:xfrm>
            <a:off x="3852249" y="4334067"/>
            <a:ext cx="760074" cy="172355"/>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31" name="TextBox 30">
            <a:extLst>
              <a:ext uri="{FF2B5EF4-FFF2-40B4-BE49-F238E27FC236}">
                <a16:creationId xmlns:a16="http://schemas.microsoft.com/office/drawing/2014/main" id="{9A5B7307-07F3-9BC9-933C-B7E0CD68FB42}"/>
              </a:ext>
            </a:extLst>
          </p:cNvPr>
          <p:cNvSpPr txBox="1"/>
          <p:nvPr/>
        </p:nvSpPr>
        <p:spPr>
          <a:xfrm>
            <a:off x="4029939" y="2547518"/>
            <a:ext cx="826672"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Engineering &amp; </a:t>
            </a:r>
            <a:r>
              <a:rPr lang="en-US" sz="1400" dirty="0">
                <a:solidFill>
                  <a:srgbClr val="FFFFFF"/>
                </a:solidFill>
                <a:latin typeface="KPMG Bold" panose="020B0803030202040204" pitchFamily="34" charset="0"/>
                <a:ea typeface="Calibri" panose="020F0502020204030204" pitchFamily="34" charset="0"/>
                <a:cs typeface="Times New Roman" panose="02020603050405020304" pitchFamily="18" charset="0"/>
              </a:rPr>
              <a:t>O</a:t>
            </a: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perations</a:t>
            </a:r>
          </a:p>
        </p:txBody>
      </p:sp>
      <p:sp>
        <p:nvSpPr>
          <p:cNvPr id="32" name="TextBox 31">
            <a:extLst>
              <a:ext uri="{FF2B5EF4-FFF2-40B4-BE49-F238E27FC236}">
                <a16:creationId xmlns:a16="http://schemas.microsoft.com/office/drawing/2014/main" id="{4305C9D0-5CE4-7227-4E7D-ECC6327C4166}"/>
              </a:ext>
            </a:extLst>
          </p:cNvPr>
          <p:cNvSpPr txBox="1"/>
          <p:nvPr/>
        </p:nvSpPr>
        <p:spPr>
          <a:xfrm>
            <a:off x="5140552" y="1534036"/>
            <a:ext cx="124306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IAM Program management</a:t>
            </a:r>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4717485" y="2844935"/>
            <a:ext cx="724446" cy="562008"/>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5482632" y="4492555"/>
            <a:ext cx="510314" cy="55452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6746672" y="4293222"/>
            <a:ext cx="563738" cy="490046"/>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6952326" y="3386266"/>
            <a:ext cx="549922" cy="537946"/>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6625553" y="2477381"/>
            <a:ext cx="561898" cy="46701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5672770" y="2106772"/>
            <a:ext cx="502946" cy="55453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4636370" y="3812046"/>
            <a:ext cx="549922" cy="559134"/>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9" name="Oval 88">
            <a:extLst>
              <a:ext uri="{FF2B5EF4-FFF2-40B4-BE49-F238E27FC236}">
                <a16:creationId xmlns:a16="http://schemas.microsoft.com/office/drawing/2014/main" id="{D4DE414D-8E9A-4FAD-81D7-0D2A632DEF2A}"/>
              </a:ext>
            </a:extLst>
          </p:cNvPr>
          <p:cNvSpPr/>
          <p:nvPr/>
        </p:nvSpPr>
        <p:spPr>
          <a:xfrm>
            <a:off x="5425123" y="2939485"/>
            <a:ext cx="1341756" cy="134175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a:t>
            </a:r>
            <a:br>
              <a:rPr lang="en-US" sz="1600" dirty="0">
                <a:solidFill>
                  <a:srgbClr val="00338D"/>
                </a:solidFill>
                <a:latin typeface="KPMG Bold" panose="020B0803030202040204" pitchFamily="34" charset="0"/>
                <a:cs typeface="Times New Roman" panose="02020603050405020304" pitchFamily="18" charset="0"/>
              </a:rPr>
            </a:br>
            <a:r>
              <a:rPr lang="en-US" sz="1600" dirty="0">
                <a:solidFill>
                  <a:srgbClr val="00338D"/>
                </a:solidFill>
                <a:latin typeface="KPMG Bold" panose="020B0803030202040204" pitchFamily="34" charset="0"/>
                <a:cs typeface="Times New Roman" panose="02020603050405020304" pitchFamily="18" charset="0"/>
              </a:rPr>
              <a:t>Service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5845583" y="3078018"/>
            <a:ext cx="500836" cy="508348"/>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29BD4D10-2A04-0BA4-0B06-15F08D3B7BB1}"/>
              </a:ext>
            </a:extLst>
          </p:cNvPr>
          <p:cNvSpPr txBox="1"/>
          <p:nvPr/>
        </p:nvSpPr>
        <p:spPr>
          <a:xfrm>
            <a:off x="8408940" y="431800"/>
            <a:ext cx="3330794" cy="2210465"/>
          </a:xfrm>
          <a:prstGeom prst="rect">
            <a:avLst/>
          </a:prstGeom>
        </p:spPr>
        <p:txBody>
          <a:bodyPr vert="horz" wrap="square" lIns="0" tIns="0" rIns="0" bIns="0" rtlCol="0" anchor="t" anchorCtr="0">
            <a:noAutofit/>
          </a:bodyPr>
          <a:lstStyle/>
          <a:p>
            <a:pPr algn="l">
              <a:spcAft>
                <a:spcPts val="600"/>
              </a:spcAft>
            </a:pPr>
            <a:r>
              <a:rPr lang="en-US" sz="1500" b="1" dirty="0">
                <a:solidFill>
                  <a:schemeClr val="tx2"/>
                </a:solidFill>
              </a:rPr>
              <a:t>LK: </a:t>
            </a:r>
            <a:r>
              <a:rPr lang="en-US" sz="1500" dirty="0">
                <a:solidFill>
                  <a:schemeClr val="tx2"/>
                </a:solidFill>
              </a:rPr>
              <a:t>We need to split the pie for Support and Operations separate from engineering as those are two large pieces. Centralizing Support and Operations is a huge push on the Access Management sides (Workforce and CIAM) – we keep seeing hot potato type tickets jumping between different groups.</a:t>
            </a:r>
          </a:p>
        </p:txBody>
      </p:sp>
    </p:spTree>
    <p:extLst>
      <p:ext uri="{BB962C8B-B14F-4D97-AF65-F5344CB8AC3E}">
        <p14:creationId xmlns:p14="http://schemas.microsoft.com/office/powerpoint/2010/main" val="1050634962"/>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502F3-3234-CCC9-049A-B4B56DBBEA3F}"/>
              </a:ext>
            </a:extLst>
          </p:cNvPr>
          <p:cNvSpPr>
            <a:spLocks noGrp="1"/>
          </p:cNvSpPr>
          <p:nvPr>
            <p:ph type="title"/>
          </p:nvPr>
        </p:nvSpPr>
        <p:spPr>
          <a:xfrm>
            <a:off x="995364" y="431800"/>
            <a:ext cx="10204704" cy="533400"/>
          </a:xfrm>
        </p:spPr>
        <p:txBody>
          <a:bodyPr/>
          <a:lstStyle/>
          <a:p>
            <a:endParaRPr lang="en-US" dirty="0"/>
          </a:p>
        </p:txBody>
      </p:sp>
      <p:sp>
        <p:nvSpPr>
          <p:cNvPr id="15" name="Freeform 49">
            <a:extLst>
              <a:ext uri="{FF2B5EF4-FFF2-40B4-BE49-F238E27FC236}">
                <a16:creationId xmlns:a16="http://schemas.microsoft.com/office/drawing/2014/main" id="{708DD11A-EF72-F143-E5D1-33A1DD6E6D91}"/>
              </a:ext>
            </a:extLst>
          </p:cNvPr>
          <p:cNvSpPr>
            <a:spLocks/>
          </p:cNvSpPr>
          <p:nvPr/>
        </p:nvSpPr>
        <p:spPr bwMode="gray">
          <a:xfrm rot="900000">
            <a:off x="3982835" y="1929367"/>
            <a:ext cx="2180783" cy="1848755"/>
          </a:xfrm>
          <a:custGeom>
            <a:avLst/>
            <a:gdLst/>
            <a:ahLst/>
            <a:cxnLst>
              <a:cxn ang="0">
                <a:pos x="28" y="1088"/>
              </a:cxn>
              <a:cxn ang="0">
                <a:pos x="1283" y="803"/>
              </a:cxn>
              <a:cxn ang="0">
                <a:pos x="277" y="0"/>
              </a:cxn>
              <a:cxn ang="0">
                <a:pos x="0" y="815"/>
              </a:cxn>
              <a:cxn ang="0">
                <a:pos x="28" y="1088"/>
              </a:cxn>
            </a:cxnLst>
            <a:rect l="0" t="0" r="r" b="b"/>
            <a:pathLst>
              <a:path w="1283" h="1088">
                <a:moveTo>
                  <a:pt x="28" y="1088"/>
                </a:moveTo>
                <a:cubicBezTo>
                  <a:pt x="1283" y="803"/>
                  <a:pt x="1283" y="803"/>
                  <a:pt x="1283" y="803"/>
                </a:cubicBezTo>
                <a:cubicBezTo>
                  <a:pt x="277" y="0"/>
                  <a:pt x="277" y="0"/>
                  <a:pt x="277" y="0"/>
                </a:cubicBezTo>
                <a:cubicBezTo>
                  <a:pt x="96" y="235"/>
                  <a:pt x="0" y="517"/>
                  <a:pt x="0" y="815"/>
                </a:cubicBezTo>
                <a:cubicBezTo>
                  <a:pt x="0" y="907"/>
                  <a:pt x="9" y="999"/>
                  <a:pt x="28" y="1088"/>
                </a:cubicBezTo>
                <a:close/>
              </a:path>
            </a:pathLst>
          </a:custGeom>
          <a:solidFill>
            <a:srgbClr val="098E7E"/>
          </a:solidFill>
          <a:ln w="9525">
            <a:noFill/>
            <a:round/>
            <a:headEnd/>
            <a:tailEnd/>
          </a:ln>
        </p:spPr>
        <p:txBody>
          <a:bodyPr/>
          <a:lstStyle/>
          <a:p>
            <a:endParaRPr lang="en-US" sz="1662" dirty="0"/>
          </a:p>
        </p:txBody>
      </p:sp>
      <p:sp>
        <p:nvSpPr>
          <p:cNvPr id="16" name="Freeform 50">
            <a:extLst>
              <a:ext uri="{FF2B5EF4-FFF2-40B4-BE49-F238E27FC236}">
                <a16:creationId xmlns:a16="http://schemas.microsoft.com/office/drawing/2014/main" id="{7FBDC892-06EB-ABE0-8A09-23F3E7726D49}"/>
              </a:ext>
            </a:extLst>
          </p:cNvPr>
          <p:cNvSpPr>
            <a:spLocks/>
          </p:cNvSpPr>
          <p:nvPr/>
        </p:nvSpPr>
        <p:spPr bwMode="gray">
          <a:xfrm rot="900000">
            <a:off x="3657840" y="3330174"/>
            <a:ext cx="2132991" cy="1972006"/>
          </a:xfrm>
          <a:custGeom>
            <a:avLst/>
            <a:gdLst/>
            <a:ahLst/>
            <a:cxnLst>
              <a:cxn ang="0">
                <a:pos x="695" y="1159"/>
              </a:cxn>
              <a:cxn ang="0">
                <a:pos x="1254" y="0"/>
              </a:cxn>
              <a:cxn ang="0">
                <a:pos x="0" y="286"/>
              </a:cxn>
              <a:cxn ang="0">
                <a:pos x="695" y="1159"/>
              </a:cxn>
            </a:cxnLst>
            <a:rect l="0" t="0" r="r" b="b"/>
            <a:pathLst>
              <a:path w="1254" h="1159">
                <a:moveTo>
                  <a:pt x="695" y="1159"/>
                </a:moveTo>
                <a:cubicBezTo>
                  <a:pt x="1254" y="0"/>
                  <a:pt x="1254" y="0"/>
                  <a:pt x="1254" y="0"/>
                </a:cubicBezTo>
                <a:cubicBezTo>
                  <a:pt x="0" y="286"/>
                  <a:pt x="0" y="286"/>
                  <a:pt x="0" y="286"/>
                </a:cubicBezTo>
                <a:cubicBezTo>
                  <a:pt x="92" y="660"/>
                  <a:pt x="350" y="984"/>
                  <a:pt x="695" y="1159"/>
                </a:cubicBezTo>
                <a:close/>
              </a:path>
            </a:pathLst>
          </a:custGeom>
          <a:solidFill>
            <a:srgbClr val="0C233C"/>
          </a:solidFill>
          <a:ln w="9525">
            <a:noFill/>
            <a:round/>
            <a:headEnd/>
            <a:tailEnd/>
          </a:ln>
        </p:spPr>
        <p:txBody>
          <a:bodyPr/>
          <a:lstStyle/>
          <a:p>
            <a:endParaRPr lang="en-US" sz="1662" dirty="0"/>
          </a:p>
        </p:txBody>
      </p:sp>
      <p:sp>
        <p:nvSpPr>
          <p:cNvPr id="17" name="Freeform 51">
            <a:extLst>
              <a:ext uri="{FF2B5EF4-FFF2-40B4-BE49-F238E27FC236}">
                <a16:creationId xmlns:a16="http://schemas.microsoft.com/office/drawing/2014/main" id="{D6CE69D0-0668-A539-2F51-F3A0E957D6E1}"/>
              </a:ext>
            </a:extLst>
          </p:cNvPr>
          <p:cNvSpPr>
            <a:spLocks/>
          </p:cNvSpPr>
          <p:nvPr/>
        </p:nvSpPr>
        <p:spPr bwMode="gray">
          <a:xfrm rot="900000">
            <a:off x="4679642" y="1139822"/>
            <a:ext cx="1710417" cy="2188323"/>
          </a:xfrm>
          <a:custGeom>
            <a:avLst/>
            <a:gdLst/>
            <a:ahLst/>
            <a:cxnLst>
              <a:cxn ang="0">
                <a:pos x="1006" y="1286"/>
              </a:cxn>
              <a:cxn ang="0">
                <a:pos x="1006" y="0"/>
              </a:cxn>
              <a:cxn ang="0">
                <a:pos x="0" y="484"/>
              </a:cxn>
              <a:cxn ang="0">
                <a:pos x="1006" y="1286"/>
              </a:cxn>
            </a:cxnLst>
            <a:rect l="0" t="0" r="r" b="b"/>
            <a:pathLst>
              <a:path w="1006" h="1286">
                <a:moveTo>
                  <a:pt x="1006" y="1286"/>
                </a:moveTo>
                <a:cubicBezTo>
                  <a:pt x="1006" y="0"/>
                  <a:pt x="1006" y="0"/>
                  <a:pt x="1006" y="0"/>
                </a:cubicBezTo>
                <a:cubicBezTo>
                  <a:pt x="614" y="6"/>
                  <a:pt x="250" y="182"/>
                  <a:pt x="0" y="484"/>
                </a:cubicBezTo>
                <a:lnTo>
                  <a:pt x="1006" y="1286"/>
                </a:lnTo>
                <a:close/>
              </a:path>
            </a:pathLst>
          </a:custGeom>
          <a:solidFill>
            <a:srgbClr val="00C0AE"/>
          </a:solidFill>
          <a:ln w="9525">
            <a:noFill/>
            <a:round/>
            <a:headEnd/>
            <a:tailEnd/>
          </a:ln>
        </p:spPr>
        <p:txBody>
          <a:bodyPr/>
          <a:lstStyle/>
          <a:p>
            <a:endParaRPr lang="en-US" sz="1662" dirty="0"/>
          </a:p>
        </p:txBody>
      </p:sp>
      <p:sp>
        <p:nvSpPr>
          <p:cNvPr id="18" name="Freeform 52">
            <a:extLst>
              <a:ext uri="{FF2B5EF4-FFF2-40B4-BE49-F238E27FC236}">
                <a16:creationId xmlns:a16="http://schemas.microsoft.com/office/drawing/2014/main" id="{8DEEF32A-B3DE-5BD5-56C1-35E7F3CF54C8}"/>
              </a:ext>
            </a:extLst>
          </p:cNvPr>
          <p:cNvSpPr>
            <a:spLocks/>
          </p:cNvSpPr>
          <p:nvPr/>
        </p:nvSpPr>
        <p:spPr bwMode="gray">
          <a:xfrm rot="900000">
            <a:off x="5860891" y="3922747"/>
            <a:ext cx="2130476" cy="1972006"/>
          </a:xfrm>
          <a:custGeom>
            <a:avLst/>
            <a:gdLst/>
            <a:ahLst/>
            <a:cxnLst>
              <a:cxn ang="0">
                <a:pos x="1254" y="288"/>
              </a:cxn>
              <a:cxn ang="0">
                <a:pos x="0" y="0"/>
              </a:cxn>
              <a:cxn ang="0">
                <a:pos x="557" y="1160"/>
              </a:cxn>
              <a:cxn ang="0">
                <a:pos x="1254" y="288"/>
              </a:cxn>
            </a:cxnLst>
            <a:rect l="0" t="0" r="r" b="b"/>
            <a:pathLst>
              <a:path w="1254" h="1160">
                <a:moveTo>
                  <a:pt x="1254" y="288"/>
                </a:moveTo>
                <a:cubicBezTo>
                  <a:pt x="0" y="0"/>
                  <a:pt x="0" y="0"/>
                  <a:pt x="0" y="0"/>
                </a:cubicBezTo>
                <a:cubicBezTo>
                  <a:pt x="557" y="1160"/>
                  <a:pt x="557" y="1160"/>
                  <a:pt x="557" y="1160"/>
                </a:cubicBezTo>
                <a:cubicBezTo>
                  <a:pt x="902" y="986"/>
                  <a:pt x="1161" y="662"/>
                  <a:pt x="1254" y="288"/>
                </a:cubicBezTo>
                <a:close/>
              </a:path>
            </a:pathLst>
          </a:custGeom>
          <a:solidFill>
            <a:schemeClr val="accent4"/>
          </a:solidFill>
          <a:ln w="9525">
            <a:noFill/>
            <a:round/>
            <a:headEnd/>
            <a:tailEnd/>
          </a:ln>
        </p:spPr>
        <p:txBody>
          <a:bodyPr/>
          <a:lstStyle/>
          <a:p>
            <a:endParaRPr lang="en-US" sz="1662" dirty="0"/>
          </a:p>
        </p:txBody>
      </p:sp>
      <p:sp>
        <p:nvSpPr>
          <p:cNvPr id="19" name="Freeform 53">
            <a:extLst>
              <a:ext uri="{FF2B5EF4-FFF2-40B4-BE49-F238E27FC236}">
                <a16:creationId xmlns:a16="http://schemas.microsoft.com/office/drawing/2014/main" id="{FDB17CD6-5952-FA7A-80ED-755C0AE6BBF8}"/>
              </a:ext>
            </a:extLst>
          </p:cNvPr>
          <p:cNvSpPr>
            <a:spLocks/>
          </p:cNvSpPr>
          <p:nvPr/>
        </p:nvSpPr>
        <p:spPr bwMode="gray">
          <a:xfrm rot="900000">
            <a:off x="6265370" y="2546179"/>
            <a:ext cx="2180783" cy="1848755"/>
          </a:xfrm>
          <a:custGeom>
            <a:avLst/>
            <a:gdLst/>
            <a:ahLst/>
            <a:cxnLst>
              <a:cxn ang="0">
                <a:pos x="1282" y="812"/>
              </a:cxn>
              <a:cxn ang="0">
                <a:pos x="1007" y="0"/>
              </a:cxn>
              <a:cxn ang="0">
                <a:pos x="0" y="800"/>
              </a:cxn>
              <a:cxn ang="0">
                <a:pos x="1254" y="1088"/>
              </a:cxn>
              <a:cxn ang="0">
                <a:pos x="1282" y="812"/>
              </a:cxn>
            </a:cxnLst>
            <a:rect l="0" t="0" r="r" b="b"/>
            <a:pathLst>
              <a:path w="1282" h="1088">
                <a:moveTo>
                  <a:pt x="1282" y="812"/>
                </a:moveTo>
                <a:cubicBezTo>
                  <a:pt x="1282" y="515"/>
                  <a:pt x="1187" y="234"/>
                  <a:pt x="1007" y="0"/>
                </a:cubicBezTo>
                <a:cubicBezTo>
                  <a:pt x="0" y="800"/>
                  <a:pt x="0" y="800"/>
                  <a:pt x="0" y="800"/>
                </a:cubicBezTo>
                <a:cubicBezTo>
                  <a:pt x="1254" y="1088"/>
                  <a:pt x="1254" y="1088"/>
                  <a:pt x="1254" y="1088"/>
                </a:cubicBezTo>
                <a:cubicBezTo>
                  <a:pt x="1273" y="998"/>
                  <a:pt x="1282" y="905"/>
                  <a:pt x="1282" y="812"/>
                </a:cubicBezTo>
                <a:close/>
              </a:path>
            </a:pathLst>
          </a:custGeom>
          <a:solidFill>
            <a:schemeClr val="accent1"/>
          </a:solidFill>
          <a:ln w="9525">
            <a:noFill/>
            <a:round/>
            <a:headEnd/>
            <a:tailEnd/>
          </a:ln>
        </p:spPr>
        <p:txBody>
          <a:bodyPr/>
          <a:lstStyle/>
          <a:p>
            <a:endParaRPr lang="en-US" sz="1662" dirty="0"/>
          </a:p>
        </p:txBody>
      </p:sp>
      <p:sp>
        <p:nvSpPr>
          <p:cNvPr id="20" name="Freeform 54">
            <a:extLst>
              <a:ext uri="{FF2B5EF4-FFF2-40B4-BE49-F238E27FC236}">
                <a16:creationId xmlns:a16="http://schemas.microsoft.com/office/drawing/2014/main" id="{244C59A1-3030-D447-E1A9-AD1D6F69EDA8}"/>
              </a:ext>
            </a:extLst>
          </p:cNvPr>
          <p:cNvSpPr>
            <a:spLocks/>
          </p:cNvSpPr>
          <p:nvPr/>
        </p:nvSpPr>
        <p:spPr bwMode="gray">
          <a:xfrm rot="900000">
            <a:off x="6411956" y="1603994"/>
            <a:ext cx="1710417" cy="2188323"/>
          </a:xfrm>
          <a:custGeom>
            <a:avLst/>
            <a:gdLst/>
            <a:ahLst/>
            <a:cxnLst>
              <a:cxn ang="0">
                <a:pos x="0" y="0"/>
              </a:cxn>
              <a:cxn ang="0">
                <a:pos x="0" y="1286"/>
              </a:cxn>
              <a:cxn ang="0">
                <a:pos x="1007" y="486"/>
              </a:cxn>
              <a:cxn ang="0">
                <a:pos x="0" y="0"/>
              </a:cxn>
            </a:cxnLst>
            <a:rect l="0" t="0" r="r" b="b"/>
            <a:pathLst>
              <a:path w="1007" h="1286">
                <a:moveTo>
                  <a:pt x="0" y="0"/>
                </a:moveTo>
                <a:cubicBezTo>
                  <a:pt x="0" y="1286"/>
                  <a:pt x="0" y="1286"/>
                  <a:pt x="0" y="1286"/>
                </a:cubicBezTo>
                <a:cubicBezTo>
                  <a:pt x="1007" y="486"/>
                  <a:pt x="1007" y="486"/>
                  <a:pt x="1007" y="486"/>
                </a:cubicBezTo>
                <a:cubicBezTo>
                  <a:pt x="757" y="183"/>
                  <a:pt x="392" y="6"/>
                  <a:pt x="0" y="0"/>
                </a:cubicBezTo>
                <a:close/>
              </a:path>
            </a:pathLst>
          </a:custGeom>
          <a:solidFill>
            <a:srgbClr val="00338D"/>
          </a:solidFill>
          <a:ln w="9525">
            <a:noFill/>
            <a:round/>
            <a:headEnd/>
            <a:tailEnd/>
          </a:ln>
        </p:spPr>
        <p:txBody>
          <a:bodyPr/>
          <a:lstStyle/>
          <a:p>
            <a:endParaRPr lang="en-US" sz="1662" dirty="0"/>
          </a:p>
        </p:txBody>
      </p:sp>
      <p:sp>
        <p:nvSpPr>
          <p:cNvPr id="21" name="Freeform 55">
            <a:extLst>
              <a:ext uri="{FF2B5EF4-FFF2-40B4-BE49-F238E27FC236}">
                <a16:creationId xmlns:a16="http://schemas.microsoft.com/office/drawing/2014/main" id="{5A1C401C-8597-B621-2D96-46F478DBCE8D}"/>
              </a:ext>
            </a:extLst>
          </p:cNvPr>
          <p:cNvSpPr>
            <a:spLocks/>
          </p:cNvSpPr>
          <p:nvPr/>
        </p:nvSpPr>
        <p:spPr bwMode="gray">
          <a:xfrm rot="900000">
            <a:off x="4837789" y="3657361"/>
            <a:ext cx="1896550" cy="2178262"/>
          </a:xfrm>
          <a:custGeom>
            <a:avLst/>
            <a:gdLst/>
            <a:ahLst/>
            <a:cxnLst>
              <a:cxn ang="0">
                <a:pos x="1116" y="1160"/>
              </a:cxn>
              <a:cxn ang="0">
                <a:pos x="560" y="0"/>
              </a:cxn>
              <a:cxn ang="0">
                <a:pos x="0" y="1159"/>
              </a:cxn>
              <a:cxn ang="0">
                <a:pos x="560" y="1282"/>
              </a:cxn>
              <a:cxn ang="0">
                <a:pos x="1116" y="1160"/>
              </a:cxn>
            </a:cxnLst>
            <a:rect l="0" t="0" r="r" b="b"/>
            <a:pathLst>
              <a:path w="1116" h="1282">
                <a:moveTo>
                  <a:pt x="1116" y="1160"/>
                </a:moveTo>
                <a:cubicBezTo>
                  <a:pt x="560" y="0"/>
                  <a:pt x="560" y="0"/>
                  <a:pt x="560" y="0"/>
                </a:cubicBezTo>
                <a:cubicBezTo>
                  <a:pt x="0" y="1159"/>
                  <a:pt x="0" y="1159"/>
                  <a:pt x="0" y="1159"/>
                </a:cubicBezTo>
                <a:cubicBezTo>
                  <a:pt x="176" y="1240"/>
                  <a:pt x="364" y="1282"/>
                  <a:pt x="560" y="1282"/>
                </a:cubicBezTo>
                <a:cubicBezTo>
                  <a:pt x="754" y="1282"/>
                  <a:pt x="941" y="1241"/>
                  <a:pt x="1116" y="1160"/>
                </a:cubicBezTo>
                <a:close/>
              </a:path>
            </a:pathLst>
          </a:custGeom>
          <a:solidFill>
            <a:srgbClr val="76D2FF"/>
          </a:solidFill>
          <a:ln w="9525">
            <a:noFill/>
            <a:round/>
            <a:headEnd/>
            <a:tailEnd/>
          </a:ln>
        </p:spPr>
        <p:txBody>
          <a:bodyPr/>
          <a:lstStyle/>
          <a:p>
            <a:endParaRPr lang="en-US" sz="1662" dirty="0"/>
          </a:p>
        </p:txBody>
      </p:sp>
      <p:sp>
        <p:nvSpPr>
          <p:cNvPr id="6" name="TextBox 5">
            <a:extLst>
              <a:ext uri="{FF2B5EF4-FFF2-40B4-BE49-F238E27FC236}">
                <a16:creationId xmlns:a16="http://schemas.microsoft.com/office/drawing/2014/main" id="{9ABC694F-09BD-A143-E0F8-92653E13ADCE}"/>
              </a:ext>
            </a:extLst>
          </p:cNvPr>
          <p:cNvSpPr txBox="1"/>
          <p:nvPr/>
        </p:nvSpPr>
        <p:spPr>
          <a:xfrm>
            <a:off x="6741292" y="1987683"/>
            <a:ext cx="124306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Data</a:t>
            </a:r>
            <a:b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b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management</a:t>
            </a:r>
          </a:p>
        </p:txBody>
      </p:sp>
      <p:sp>
        <p:nvSpPr>
          <p:cNvPr id="27" name="TextBox 26">
            <a:extLst>
              <a:ext uri="{FF2B5EF4-FFF2-40B4-BE49-F238E27FC236}">
                <a16:creationId xmlns:a16="http://schemas.microsoft.com/office/drawing/2014/main" id="{F873DB6F-B3B5-D989-4C47-EB0700F57521}"/>
              </a:ext>
            </a:extLst>
          </p:cNvPr>
          <p:cNvSpPr txBox="1"/>
          <p:nvPr/>
        </p:nvSpPr>
        <p:spPr>
          <a:xfrm>
            <a:off x="7535798" y="3485544"/>
            <a:ext cx="825962" cy="517065"/>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Technical development</a:t>
            </a:r>
            <a:b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b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 team (ETL)</a:t>
            </a:r>
          </a:p>
        </p:txBody>
      </p:sp>
      <p:sp>
        <p:nvSpPr>
          <p:cNvPr id="28" name="TextBox 27">
            <a:extLst>
              <a:ext uri="{FF2B5EF4-FFF2-40B4-BE49-F238E27FC236}">
                <a16:creationId xmlns:a16="http://schemas.microsoft.com/office/drawing/2014/main" id="{EF13EDBD-0BDD-5CFB-9896-CDD52BD46C06}"/>
              </a:ext>
            </a:extLst>
          </p:cNvPr>
          <p:cNvSpPr txBox="1"/>
          <p:nvPr/>
        </p:nvSpPr>
        <p:spPr>
          <a:xfrm>
            <a:off x="6465387" y="4915163"/>
            <a:ext cx="130344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Identity threat detection and response</a:t>
            </a:r>
          </a:p>
        </p:txBody>
      </p:sp>
      <p:sp>
        <p:nvSpPr>
          <p:cNvPr id="29" name="TextBox 28">
            <a:extLst>
              <a:ext uri="{FF2B5EF4-FFF2-40B4-BE49-F238E27FC236}">
                <a16:creationId xmlns:a16="http://schemas.microsoft.com/office/drawing/2014/main" id="{BBFA8BA3-79B4-3B7D-5E48-32AE118FF12E}"/>
              </a:ext>
            </a:extLst>
          </p:cNvPr>
          <p:cNvSpPr txBox="1"/>
          <p:nvPr/>
        </p:nvSpPr>
        <p:spPr>
          <a:xfrm>
            <a:off x="5013861" y="5163426"/>
            <a:ext cx="124306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Audit and </a:t>
            </a:r>
            <a:b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br>
            <a:r>
              <a:rPr lang="en-US" sz="1400" dirty="0">
                <a:solidFill>
                  <a:srgbClr val="00338D"/>
                </a:solidFill>
                <a:effectLst/>
                <a:latin typeface="KPMG Bold" panose="020B0803030202040204" pitchFamily="34" charset="0"/>
                <a:ea typeface="Calibri" panose="020F0502020204030204" pitchFamily="34" charset="0"/>
                <a:cs typeface="Times New Roman" panose="02020603050405020304" pitchFamily="18" charset="0"/>
              </a:rPr>
              <a:t>compliance</a:t>
            </a:r>
          </a:p>
        </p:txBody>
      </p:sp>
      <p:sp>
        <p:nvSpPr>
          <p:cNvPr id="30" name="TextBox 29">
            <a:extLst>
              <a:ext uri="{FF2B5EF4-FFF2-40B4-BE49-F238E27FC236}">
                <a16:creationId xmlns:a16="http://schemas.microsoft.com/office/drawing/2014/main" id="{0CB4A80B-E39B-88D8-0D36-05042774D37C}"/>
              </a:ext>
            </a:extLst>
          </p:cNvPr>
          <p:cNvSpPr txBox="1"/>
          <p:nvPr/>
        </p:nvSpPr>
        <p:spPr>
          <a:xfrm>
            <a:off x="3852249" y="4334067"/>
            <a:ext cx="760074" cy="172355"/>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RBAC</a:t>
            </a:r>
          </a:p>
        </p:txBody>
      </p:sp>
      <p:sp>
        <p:nvSpPr>
          <p:cNvPr id="31" name="TextBox 30">
            <a:extLst>
              <a:ext uri="{FF2B5EF4-FFF2-40B4-BE49-F238E27FC236}">
                <a16:creationId xmlns:a16="http://schemas.microsoft.com/office/drawing/2014/main" id="{9A5B7307-07F3-9BC9-933C-B7E0CD68FB42}"/>
              </a:ext>
            </a:extLst>
          </p:cNvPr>
          <p:cNvSpPr txBox="1"/>
          <p:nvPr/>
        </p:nvSpPr>
        <p:spPr>
          <a:xfrm>
            <a:off x="4029939" y="2547518"/>
            <a:ext cx="826672"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Technical operations</a:t>
            </a:r>
          </a:p>
        </p:txBody>
      </p:sp>
      <p:sp>
        <p:nvSpPr>
          <p:cNvPr id="32" name="TextBox 31">
            <a:extLst>
              <a:ext uri="{FF2B5EF4-FFF2-40B4-BE49-F238E27FC236}">
                <a16:creationId xmlns:a16="http://schemas.microsoft.com/office/drawing/2014/main" id="{4305C9D0-5CE4-7227-4E7D-ECC6327C4166}"/>
              </a:ext>
            </a:extLst>
          </p:cNvPr>
          <p:cNvSpPr txBox="1"/>
          <p:nvPr/>
        </p:nvSpPr>
        <p:spPr>
          <a:xfrm>
            <a:off x="5140552" y="1534036"/>
            <a:ext cx="1243068" cy="344710"/>
          </a:xfrm>
          <a:prstGeom prst="rect">
            <a:avLst/>
          </a:prstGeom>
          <a:noFill/>
        </p:spPr>
        <p:txBody>
          <a:bodyPr wrap="square" lIns="0" tIns="0" rIns="0" bIns="0">
            <a:spAutoFit/>
          </a:bodyPr>
          <a:lstStyle/>
          <a:p>
            <a:pPr marL="0" marR="0" lvl="2" algn="ctr">
              <a:lnSpc>
                <a:spcPct val="80000"/>
              </a:lnSpc>
              <a:spcAft>
                <a:spcPts val="600"/>
              </a:spcAft>
              <a:tabLst>
                <a:tab pos="647700" algn="l"/>
              </a:tabLst>
            </a:pPr>
            <a:r>
              <a:rPr lang="en-US" sz="1400" dirty="0">
                <a:solidFill>
                  <a:srgbClr val="FFFFFF"/>
                </a:solidFill>
                <a:effectLst/>
                <a:latin typeface="KPMG Bold" panose="020B0803030202040204" pitchFamily="34" charset="0"/>
                <a:ea typeface="Calibri" panose="020F0502020204030204" pitchFamily="34" charset="0"/>
                <a:cs typeface="Times New Roman" panose="02020603050405020304" pitchFamily="18" charset="0"/>
              </a:rPr>
              <a:t>Business/project management</a:t>
            </a:r>
          </a:p>
        </p:txBody>
      </p:sp>
      <p:grpSp>
        <p:nvGrpSpPr>
          <p:cNvPr id="34" name="Group 56">
            <a:extLst>
              <a:ext uri="{FF2B5EF4-FFF2-40B4-BE49-F238E27FC236}">
                <a16:creationId xmlns:a16="http://schemas.microsoft.com/office/drawing/2014/main" id="{271778EE-552E-78CA-A3C0-AB61945BD3BC}"/>
              </a:ext>
            </a:extLst>
          </p:cNvPr>
          <p:cNvGrpSpPr>
            <a:grpSpLocks noChangeAspect="1"/>
          </p:cNvGrpSpPr>
          <p:nvPr/>
        </p:nvGrpSpPr>
        <p:grpSpPr bwMode="auto">
          <a:xfrm>
            <a:off x="4717485" y="2844935"/>
            <a:ext cx="724446" cy="562008"/>
            <a:chOff x="5769" y="969"/>
            <a:chExt cx="611" cy="474"/>
          </a:xfrm>
          <a:noFill/>
        </p:grpSpPr>
        <p:sp>
          <p:nvSpPr>
            <p:cNvPr id="35" name="Freeform 57">
              <a:extLst>
                <a:ext uri="{FF2B5EF4-FFF2-40B4-BE49-F238E27FC236}">
                  <a16:creationId xmlns:a16="http://schemas.microsoft.com/office/drawing/2014/main" id="{B4D8EC48-D3CF-E06A-82FF-967293575412}"/>
                </a:ext>
              </a:extLst>
            </p:cNvPr>
            <p:cNvSpPr>
              <a:spLocks/>
            </p:cNvSpPr>
            <p:nvPr/>
          </p:nvSpPr>
          <p:spPr bwMode="auto">
            <a:xfrm>
              <a:off x="6160" y="1077"/>
              <a:ext cx="112" cy="112"/>
            </a:xfrm>
            <a:custGeom>
              <a:avLst/>
              <a:gdLst>
                <a:gd name="T0" fmla="*/ 47 w 47"/>
                <a:gd name="T1" fmla="*/ 23 h 47"/>
                <a:gd name="T2" fmla="*/ 23 w 47"/>
                <a:gd name="T3" fmla="*/ 47 h 47"/>
                <a:gd name="T4" fmla="*/ 0 w 47"/>
                <a:gd name="T5" fmla="*/ 23 h 47"/>
                <a:gd name="T6" fmla="*/ 23 w 47"/>
                <a:gd name="T7" fmla="*/ 0 h 47"/>
                <a:gd name="T8" fmla="*/ 24 w 47"/>
                <a:gd name="T9" fmla="*/ 0 h 47"/>
                <a:gd name="T10" fmla="*/ 47 w 47"/>
                <a:gd name="T11" fmla="*/ 23 h 47"/>
                <a:gd name="T12" fmla="*/ 47 w 47"/>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47" y="23"/>
                  </a:moveTo>
                  <a:cubicBezTo>
                    <a:pt x="47" y="36"/>
                    <a:pt x="36" y="47"/>
                    <a:pt x="23" y="47"/>
                  </a:cubicBezTo>
                  <a:cubicBezTo>
                    <a:pt x="10" y="47"/>
                    <a:pt x="0" y="36"/>
                    <a:pt x="0" y="23"/>
                  </a:cubicBezTo>
                  <a:cubicBezTo>
                    <a:pt x="0" y="10"/>
                    <a:pt x="10" y="0"/>
                    <a:pt x="23" y="0"/>
                  </a:cubicBezTo>
                  <a:cubicBezTo>
                    <a:pt x="23" y="0"/>
                    <a:pt x="24" y="0"/>
                    <a:pt x="24" y="0"/>
                  </a:cubicBezTo>
                  <a:cubicBezTo>
                    <a:pt x="36" y="0"/>
                    <a:pt x="47" y="10"/>
                    <a:pt x="47" y="23"/>
                  </a:cubicBezTo>
                  <a:cubicBezTo>
                    <a:pt x="47" y="23"/>
                    <a:pt x="47" y="23"/>
                    <a:pt x="47" y="2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58">
              <a:extLst>
                <a:ext uri="{FF2B5EF4-FFF2-40B4-BE49-F238E27FC236}">
                  <a16:creationId xmlns:a16="http://schemas.microsoft.com/office/drawing/2014/main" id="{C8000152-E701-62B8-EBA9-4A3580D7226D}"/>
                </a:ext>
              </a:extLst>
            </p:cNvPr>
            <p:cNvSpPr>
              <a:spLocks/>
            </p:cNvSpPr>
            <p:nvPr/>
          </p:nvSpPr>
          <p:spPr bwMode="auto">
            <a:xfrm>
              <a:off x="5895" y="1170"/>
              <a:ext cx="146" cy="146"/>
            </a:xfrm>
            <a:custGeom>
              <a:avLst/>
              <a:gdLst>
                <a:gd name="T0" fmla="*/ 61 w 61"/>
                <a:gd name="T1" fmla="*/ 31 h 61"/>
                <a:gd name="T2" fmla="*/ 30 w 61"/>
                <a:gd name="T3" fmla="*/ 61 h 61"/>
                <a:gd name="T4" fmla="*/ 0 w 61"/>
                <a:gd name="T5" fmla="*/ 31 h 61"/>
                <a:gd name="T6" fmla="*/ 30 w 61"/>
                <a:gd name="T7" fmla="*/ 0 h 61"/>
                <a:gd name="T8" fmla="*/ 60 w 61"/>
                <a:gd name="T9" fmla="*/ 31 h 61"/>
                <a:gd name="T10" fmla="*/ 61 w 61"/>
                <a:gd name="T11" fmla="*/ 31 h 61"/>
              </a:gdLst>
              <a:ahLst/>
              <a:cxnLst>
                <a:cxn ang="0">
                  <a:pos x="T0" y="T1"/>
                </a:cxn>
                <a:cxn ang="0">
                  <a:pos x="T2" y="T3"/>
                </a:cxn>
                <a:cxn ang="0">
                  <a:pos x="T4" y="T5"/>
                </a:cxn>
                <a:cxn ang="0">
                  <a:pos x="T6" y="T7"/>
                </a:cxn>
                <a:cxn ang="0">
                  <a:pos x="T8" y="T9"/>
                </a:cxn>
                <a:cxn ang="0">
                  <a:pos x="T10" y="T11"/>
                </a:cxn>
              </a:cxnLst>
              <a:rect l="0" t="0" r="r" b="b"/>
              <a:pathLst>
                <a:path w="61" h="61">
                  <a:moveTo>
                    <a:pt x="61" y="31"/>
                  </a:moveTo>
                  <a:cubicBezTo>
                    <a:pt x="61" y="47"/>
                    <a:pt x="47" y="61"/>
                    <a:pt x="30" y="61"/>
                  </a:cubicBezTo>
                  <a:cubicBezTo>
                    <a:pt x="13" y="61"/>
                    <a:pt x="0" y="47"/>
                    <a:pt x="0" y="31"/>
                  </a:cubicBezTo>
                  <a:cubicBezTo>
                    <a:pt x="0" y="14"/>
                    <a:pt x="13" y="0"/>
                    <a:pt x="30" y="0"/>
                  </a:cubicBezTo>
                  <a:cubicBezTo>
                    <a:pt x="47" y="0"/>
                    <a:pt x="60" y="14"/>
                    <a:pt x="60" y="31"/>
                  </a:cubicBezTo>
                  <a:lnTo>
                    <a:pt x="61" y="31"/>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9">
              <a:extLst>
                <a:ext uri="{FF2B5EF4-FFF2-40B4-BE49-F238E27FC236}">
                  <a16:creationId xmlns:a16="http://schemas.microsoft.com/office/drawing/2014/main" id="{EEA1892B-3C86-F918-F2AB-B77A80E9B0B1}"/>
                </a:ext>
              </a:extLst>
            </p:cNvPr>
            <p:cNvSpPr>
              <a:spLocks/>
            </p:cNvSpPr>
            <p:nvPr/>
          </p:nvSpPr>
          <p:spPr bwMode="auto">
            <a:xfrm>
              <a:off x="5769" y="1043"/>
              <a:ext cx="365" cy="400"/>
            </a:xfrm>
            <a:custGeom>
              <a:avLst/>
              <a:gdLst>
                <a:gd name="T0" fmla="*/ 101 w 153"/>
                <a:gd name="T1" fmla="*/ 7 h 167"/>
                <a:gd name="T2" fmla="*/ 94 w 153"/>
                <a:gd name="T3" fmla="*/ 1 h 167"/>
                <a:gd name="T4" fmla="*/ 72 w 153"/>
                <a:gd name="T5" fmla="*/ 0 h 167"/>
                <a:gd name="T6" fmla="*/ 65 w 153"/>
                <a:gd name="T7" fmla="*/ 7 h 167"/>
                <a:gd name="T8" fmla="*/ 64 w 153"/>
                <a:gd name="T9" fmla="*/ 16 h 167"/>
                <a:gd name="T10" fmla="*/ 60 w 153"/>
                <a:gd name="T11" fmla="*/ 22 h 167"/>
                <a:gd name="T12" fmla="*/ 56 w 153"/>
                <a:gd name="T13" fmla="*/ 24 h 167"/>
                <a:gd name="T14" fmla="*/ 49 w 153"/>
                <a:gd name="T15" fmla="*/ 23 h 167"/>
                <a:gd name="T16" fmla="*/ 41 w 153"/>
                <a:gd name="T17" fmla="*/ 17 h 167"/>
                <a:gd name="T18" fmla="*/ 33 w 153"/>
                <a:gd name="T19" fmla="*/ 17 h 167"/>
                <a:gd name="T20" fmla="*/ 16 w 153"/>
                <a:gd name="T21" fmla="*/ 33 h 167"/>
                <a:gd name="T22" fmla="*/ 16 w 153"/>
                <a:gd name="T23" fmla="*/ 42 h 167"/>
                <a:gd name="T24" fmla="*/ 22 w 153"/>
                <a:gd name="T25" fmla="*/ 49 h 167"/>
                <a:gd name="T26" fmla="*/ 23 w 153"/>
                <a:gd name="T27" fmla="*/ 57 h 167"/>
                <a:gd name="T28" fmla="*/ 22 w 153"/>
                <a:gd name="T29" fmla="*/ 61 h 167"/>
                <a:gd name="T30" fmla="*/ 16 w 153"/>
                <a:gd name="T31" fmla="*/ 65 h 167"/>
                <a:gd name="T32" fmla="*/ 6 w 153"/>
                <a:gd name="T33" fmla="*/ 66 h 167"/>
                <a:gd name="T34" fmla="*/ 1 w 153"/>
                <a:gd name="T35" fmla="*/ 73 h 167"/>
                <a:gd name="T36" fmla="*/ 0 w 153"/>
                <a:gd name="T37" fmla="*/ 95 h 167"/>
                <a:gd name="T38" fmla="*/ 6 w 153"/>
                <a:gd name="T39" fmla="*/ 102 h 167"/>
                <a:gd name="T40" fmla="*/ 16 w 153"/>
                <a:gd name="T41" fmla="*/ 103 h 167"/>
                <a:gd name="T42" fmla="*/ 22 w 153"/>
                <a:gd name="T43" fmla="*/ 107 h 167"/>
                <a:gd name="T44" fmla="*/ 23 w 153"/>
                <a:gd name="T45" fmla="*/ 111 h 167"/>
                <a:gd name="T46" fmla="*/ 22 w 153"/>
                <a:gd name="T47" fmla="*/ 118 h 167"/>
                <a:gd name="T48" fmla="*/ 16 w 153"/>
                <a:gd name="T49" fmla="*/ 125 h 167"/>
                <a:gd name="T50" fmla="*/ 17 w 153"/>
                <a:gd name="T51" fmla="*/ 134 h 167"/>
                <a:gd name="T52" fmla="*/ 32 w 153"/>
                <a:gd name="T53" fmla="*/ 150 h 167"/>
                <a:gd name="T54" fmla="*/ 41 w 153"/>
                <a:gd name="T55" fmla="*/ 151 h 167"/>
                <a:gd name="T56" fmla="*/ 49 w 153"/>
                <a:gd name="T57" fmla="*/ 145 h 167"/>
                <a:gd name="T58" fmla="*/ 56 w 153"/>
                <a:gd name="T59" fmla="*/ 144 h 167"/>
                <a:gd name="T60" fmla="*/ 60 w 153"/>
                <a:gd name="T61" fmla="*/ 145 h 167"/>
                <a:gd name="T62" fmla="*/ 64 w 153"/>
                <a:gd name="T63" fmla="*/ 151 h 167"/>
                <a:gd name="T64" fmla="*/ 66 w 153"/>
                <a:gd name="T65" fmla="*/ 160 h 167"/>
                <a:gd name="T66" fmla="*/ 72 w 153"/>
                <a:gd name="T67" fmla="*/ 166 h 167"/>
                <a:gd name="T68" fmla="*/ 94 w 153"/>
                <a:gd name="T69" fmla="*/ 167 h 167"/>
                <a:gd name="T70" fmla="*/ 101 w 153"/>
                <a:gd name="T71" fmla="*/ 161 h 167"/>
                <a:gd name="T72" fmla="*/ 102 w 153"/>
                <a:gd name="T73" fmla="*/ 151 h 167"/>
                <a:gd name="T74" fmla="*/ 106 w 153"/>
                <a:gd name="T75" fmla="*/ 145 h 167"/>
                <a:gd name="T76" fmla="*/ 110 w 153"/>
                <a:gd name="T77" fmla="*/ 144 h 167"/>
                <a:gd name="T78" fmla="*/ 117 w 153"/>
                <a:gd name="T79" fmla="*/ 145 h 167"/>
                <a:gd name="T80" fmla="*/ 125 w 153"/>
                <a:gd name="T81" fmla="*/ 150 h 167"/>
                <a:gd name="T82" fmla="*/ 134 w 153"/>
                <a:gd name="T83" fmla="*/ 150 h 167"/>
                <a:gd name="T84" fmla="*/ 150 w 153"/>
                <a:gd name="T85" fmla="*/ 135 h 167"/>
                <a:gd name="T86" fmla="*/ 151 w 153"/>
                <a:gd name="T87" fmla="*/ 12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67">
                  <a:moveTo>
                    <a:pt x="101" y="7"/>
                  </a:moveTo>
                  <a:cubicBezTo>
                    <a:pt x="100" y="4"/>
                    <a:pt x="98" y="1"/>
                    <a:pt x="94" y="1"/>
                  </a:cubicBezTo>
                  <a:cubicBezTo>
                    <a:pt x="72" y="0"/>
                    <a:pt x="72" y="0"/>
                    <a:pt x="72" y="0"/>
                  </a:cubicBezTo>
                  <a:cubicBezTo>
                    <a:pt x="68" y="0"/>
                    <a:pt x="65" y="3"/>
                    <a:pt x="65" y="7"/>
                  </a:cubicBezTo>
                  <a:cubicBezTo>
                    <a:pt x="64" y="16"/>
                    <a:pt x="64" y="16"/>
                    <a:pt x="64" y="16"/>
                  </a:cubicBezTo>
                  <a:cubicBezTo>
                    <a:pt x="64" y="19"/>
                    <a:pt x="62" y="21"/>
                    <a:pt x="60" y="22"/>
                  </a:cubicBezTo>
                  <a:cubicBezTo>
                    <a:pt x="59" y="23"/>
                    <a:pt x="57" y="23"/>
                    <a:pt x="56" y="24"/>
                  </a:cubicBezTo>
                  <a:cubicBezTo>
                    <a:pt x="54" y="25"/>
                    <a:pt x="51" y="25"/>
                    <a:pt x="49" y="23"/>
                  </a:cubicBezTo>
                  <a:cubicBezTo>
                    <a:pt x="41" y="17"/>
                    <a:pt x="41" y="17"/>
                    <a:pt x="41" y="17"/>
                  </a:cubicBezTo>
                  <a:cubicBezTo>
                    <a:pt x="39" y="15"/>
                    <a:pt x="35" y="15"/>
                    <a:pt x="33" y="17"/>
                  </a:cubicBezTo>
                  <a:cubicBezTo>
                    <a:pt x="16" y="33"/>
                    <a:pt x="16" y="33"/>
                    <a:pt x="16" y="33"/>
                  </a:cubicBezTo>
                  <a:cubicBezTo>
                    <a:pt x="14" y="35"/>
                    <a:pt x="13" y="39"/>
                    <a:pt x="16" y="42"/>
                  </a:cubicBezTo>
                  <a:cubicBezTo>
                    <a:pt x="22" y="49"/>
                    <a:pt x="22" y="49"/>
                    <a:pt x="22" y="49"/>
                  </a:cubicBezTo>
                  <a:cubicBezTo>
                    <a:pt x="24" y="51"/>
                    <a:pt x="24" y="54"/>
                    <a:pt x="23" y="57"/>
                  </a:cubicBezTo>
                  <a:cubicBezTo>
                    <a:pt x="23" y="58"/>
                    <a:pt x="22" y="59"/>
                    <a:pt x="22" y="61"/>
                  </a:cubicBezTo>
                  <a:cubicBezTo>
                    <a:pt x="21" y="63"/>
                    <a:pt x="18" y="65"/>
                    <a:pt x="16" y="65"/>
                  </a:cubicBezTo>
                  <a:cubicBezTo>
                    <a:pt x="6" y="66"/>
                    <a:pt x="6" y="66"/>
                    <a:pt x="6" y="66"/>
                  </a:cubicBezTo>
                  <a:cubicBezTo>
                    <a:pt x="3" y="67"/>
                    <a:pt x="1" y="69"/>
                    <a:pt x="1" y="73"/>
                  </a:cubicBezTo>
                  <a:cubicBezTo>
                    <a:pt x="0" y="95"/>
                    <a:pt x="0" y="95"/>
                    <a:pt x="0" y="95"/>
                  </a:cubicBezTo>
                  <a:cubicBezTo>
                    <a:pt x="0" y="99"/>
                    <a:pt x="2" y="102"/>
                    <a:pt x="6" y="102"/>
                  </a:cubicBezTo>
                  <a:cubicBezTo>
                    <a:pt x="16" y="103"/>
                    <a:pt x="16" y="103"/>
                    <a:pt x="16" y="103"/>
                  </a:cubicBezTo>
                  <a:cubicBezTo>
                    <a:pt x="18" y="103"/>
                    <a:pt x="21" y="104"/>
                    <a:pt x="22" y="107"/>
                  </a:cubicBezTo>
                  <a:cubicBezTo>
                    <a:pt x="22" y="108"/>
                    <a:pt x="23" y="110"/>
                    <a:pt x="23" y="111"/>
                  </a:cubicBezTo>
                  <a:cubicBezTo>
                    <a:pt x="24" y="113"/>
                    <a:pt x="24" y="116"/>
                    <a:pt x="22" y="118"/>
                  </a:cubicBezTo>
                  <a:cubicBezTo>
                    <a:pt x="16" y="125"/>
                    <a:pt x="16" y="125"/>
                    <a:pt x="16" y="125"/>
                  </a:cubicBezTo>
                  <a:cubicBezTo>
                    <a:pt x="14" y="128"/>
                    <a:pt x="15" y="132"/>
                    <a:pt x="17" y="134"/>
                  </a:cubicBezTo>
                  <a:cubicBezTo>
                    <a:pt x="32" y="150"/>
                    <a:pt x="32" y="150"/>
                    <a:pt x="32" y="150"/>
                  </a:cubicBezTo>
                  <a:cubicBezTo>
                    <a:pt x="35" y="153"/>
                    <a:pt x="39" y="153"/>
                    <a:pt x="41" y="151"/>
                  </a:cubicBezTo>
                  <a:cubicBezTo>
                    <a:pt x="49" y="145"/>
                    <a:pt x="49" y="145"/>
                    <a:pt x="49" y="145"/>
                  </a:cubicBezTo>
                  <a:cubicBezTo>
                    <a:pt x="51" y="143"/>
                    <a:pt x="54" y="142"/>
                    <a:pt x="56" y="144"/>
                  </a:cubicBezTo>
                  <a:cubicBezTo>
                    <a:pt x="57" y="144"/>
                    <a:pt x="59" y="145"/>
                    <a:pt x="60" y="145"/>
                  </a:cubicBezTo>
                  <a:cubicBezTo>
                    <a:pt x="62" y="146"/>
                    <a:pt x="64" y="148"/>
                    <a:pt x="64" y="151"/>
                  </a:cubicBezTo>
                  <a:cubicBezTo>
                    <a:pt x="66" y="160"/>
                    <a:pt x="66" y="160"/>
                    <a:pt x="66" y="160"/>
                  </a:cubicBezTo>
                  <a:cubicBezTo>
                    <a:pt x="66" y="164"/>
                    <a:pt x="69" y="166"/>
                    <a:pt x="72" y="166"/>
                  </a:cubicBezTo>
                  <a:cubicBezTo>
                    <a:pt x="94" y="167"/>
                    <a:pt x="94" y="167"/>
                    <a:pt x="94" y="167"/>
                  </a:cubicBezTo>
                  <a:cubicBezTo>
                    <a:pt x="98" y="167"/>
                    <a:pt x="101" y="164"/>
                    <a:pt x="101" y="161"/>
                  </a:cubicBezTo>
                  <a:cubicBezTo>
                    <a:pt x="102" y="151"/>
                    <a:pt x="102" y="151"/>
                    <a:pt x="102" y="151"/>
                  </a:cubicBezTo>
                  <a:cubicBezTo>
                    <a:pt x="102" y="149"/>
                    <a:pt x="104" y="146"/>
                    <a:pt x="106" y="145"/>
                  </a:cubicBezTo>
                  <a:cubicBezTo>
                    <a:pt x="110" y="144"/>
                    <a:pt x="110" y="144"/>
                    <a:pt x="110" y="144"/>
                  </a:cubicBezTo>
                  <a:cubicBezTo>
                    <a:pt x="113" y="143"/>
                    <a:pt x="115" y="143"/>
                    <a:pt x="117" y="145"/>
                  </a:cubicBezTo>
                  <a:cubicBezTo>
                    <a:pt x="125" y="150"/>
                    <a:pt x="125" y="150"/>
                    <a:pt x="125" y="150"/>
                  </a:cubicBezTo>
                  <a:cubicBezTo>
                    <a:pt x="128" y="152"/>
                    <a:pt x="131" y="152"/>
                    <a:pt x="134" y="150"/>
                  </a:cubicBezTo>
                  <a:cubicBezTo>
                    <a:pt x="150" y="135"/>
                    <a:pt x="150" y="135"/>
                    <a:pt x="150" y="135"/>
                  </a:cubicBezTo>
                  <a:cubicBezTo>
                    <a:pt x="153" y="132"/>
                    <a:pt x="153" y="128"/>
                    <a:pt x="151" y="126"/>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04BDD45C-9E67-1450-FCCC-18B669CE6A94}"/>
                </a:ext>
              </a:extLst>
            </p:cNvPr>
            <p:cNvSpPr>
              <a:spLocks/>
            </p:cNvSpPr>
            <p:nvPr/>
          </p:nvSpPr>
          <p:spPr bwMode="auto">
            <a:xfrm>
              <a:off x="6053" y="969"/>
              <a:ext cx="327" cy="326"/>
            </a:xfrm>
            <a:custGeom>
              <a:avLst/>
              <a:gdLst>
                <a:gd name="T0" fmla="*/ 124 w 137"/>
                <a:gd name="T1" fmla="*/ 53 h 136"/>
                <a:gd name="T2" fmla="*/ 117 w 137"/>
                <a:gd name="T3" fmla="*/ 46 h 136"/>
                <a:gd name="T4" fmla="*/ 123 w 137"/>
                <a:gd name="T5" fmla="*/ 34 h 136"/>
                <a:gd name="T6" fmla="*/ 110 w 137"/>
                <a:gd name="T7" fmla="*/ 14 h 136"/>
                <a:gd name="T8" fmla="*/ 97 w 137"/>
                <a:gd name="T9" fmla="*/ 18 h 136"/>
                <a:gd name="T10" fmla="*/ 87 w 137"/>
                <a:gd name="T11" fmla="*/ 18 h 136"/>
                <a:gd name="T12" fmla="*/ 83 w 137"/>
                <a:gd name="T13" fmla="*/ 5 h 136"/>
                <a:gd name="T14" fmla="*/ 59 w 137"/>
                <a:gd name="T15" fmla="*/ 0 h 136"/>
                <a:gd name="T16" fmla="*/ 53 w 137"/>
                <a:gd name="T17" fmla="*/ 13 h 136"/>
                <a:gd name="T18" fmla="*/ 46 w 137"/>
                <a:gd name="T19" fmla="*/ 19 h 136"/>
                <a:gd name="T20" fmla="*/ 34 w 137"/>
                <a:gd name="T21" fmla="*/ 14 h 136"/>
                <a:gd name="T22" fmla="*/ 14 w 137"/>
                <a:gd name="T23" fmla="*/ 27 h 136"/>
                <a:gd name="T24" fmla="*/ 19 w 137"/>
                <a:gd name="T25" fmla="*/ 40 h 136"/>
                <a:gd name="T26" fmla="*/ 18 w 137"/>
                <a:gd name="T27" fmla="*/ 49 h 136"/>
                <a:gd name="T28" fmla="*/ 6 w 137"/>
                <a:gd name="T29" fmla="*/ 54 h 136"/>
                <a:gd name="T30" fmla="*/ 0 w 137"/>
                <a:gd name="T31" fmla="*/ 77 h 136"/>
                <a:gd name="T32" fmla="*/ 13 w 137"/>
                <a:gd name="T33" fmla="*/ 83 h 136"/>
                <a:gd name="T34" fmla="*/ 20 w 137"/>
                <a:gd name="T35" fmla="*/ 90 h 136"/>
                <a:gd name="T36" fmla="*/ 14 w 137"/>
                <a:gd name="T37" fmla="*/ 102 h 136"/>
                <a:gd name="T38" fmla="*/ 27 w 137"/>
                <a:gd name="T39" fmla="*/ 123 h 136"/>
                <a:gd name="T40" fmla="*/ 40 w 137"/>
                <a:gd name="T41" fmla="*/ 118 h 136"/>
                <a:gd name="T42" fmla="*/ 49 w 137"/>
                <a:gd name="T43" fmla="*/ 118 h 136"/>
                <a:gd name="T44" fmla="*/ 54 w 137"/>
                <a:gd name="T45" fmla="*/ 131 h 136"/>
                <a:gd name="T46" fmla="*/ 77 w 137"/>
                <a:gd name="T47" fmla="*/ 136 h 136"/>
                <a:gd name="T48" fmla="*/ 84 w 137"/>
                <a:gd name="T49" fmla="*/ 123 h 136"/>
                <a:gd name="T50" fmla="*/ 90 w 137"/>
                <a:gd name="T51" fmla="*/ 117 h 136"/>
                <a:gd name="T52" fmla="*/ 102 w 137"/>
                <a:gd name="T53" fmla="*/ 122 h 136"/>
                <a:gd name="T54" fmla="*/ 123 w 137"/>
                <a:gd name="T55" fmla="*/ 110 h 136"/>
                <a:gd name="T56" fmla="*/ 118 w 137"/>
                <a:gd name="T57" fmla="*/ 96 h 136"/>
                <a:gd name="T58" fmla="*/ 119 w 137"/>
                <a:gd name="T59" fmla="*/ 87 h 136"/>
                <a:gd name="T60" fmla="*/ 131 w 137"/>
                <a:gd name="T61" fmla="*/ 82 h 136"/>
                <a:gd name="T62" fmla="*/ 137 w 137"/>
                <a:gd name="T63" fmla="*/ 5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6">
                  <a:moveTo>
                    <a:pt x="132" y="53"/>
                  </a:moveTo>
                  <a:cubicBezTo>
                    <a:pt x="124" y="53"/>
                    <a:pt x="124" y="53"/>
                    <a:pt x="124" y="53"/>
                  </a:cubicBezTo>
                  <a:cubicBezTo>
                    <a:pt x="121" y="53"/>
                    <a:pt x="119" y="51"/>
                    <a:pt x="118" y="49"/>
                  </a:cubicBezTo>
                  <a:cubicBezTo>
                    <a:pt x="118" y="48"/>
                    <a:pt x="118" y="47"/>
                    <a:pt x="117" y="46"/>
                  </a:cubicBezTo>
                  <a:cubicBezTo>
                    <a:pt x="116" y="44"/>
                    <a:pt x="117" y="42"/>
                    <a:pt x="118" y="40"/>
                  </a:cubicBezTo>
                  <a:cubicBezTo>
                    <a:pt x="123" y="34"/>
                    <a:pt x="123" y="34"/>
                    <a:pt x="123" y="34"/>
                  </a:cubicBezTo>
                  <a:cubicBezTo>
                    <a:pt x="125" y="32"/>
                    <a:pt x="124" y="29"/>
                    <a:pt x="123" y="27"/>
                  </a:cubicBezTo>
                  <a:cubicBezTo>
                    <a:pt x="110" y="14"/>
                    <a:pt x="110" y="14"/>
                    <a:pt x="110" y="14"/>
                  </a:cubicBezTo>
                  <a:cubicBezTo>
                    <a:pt x="108" y="11"/>
                    <a:pt x="105" y="11"/>
                    <a:pt x="103" y="13"/>
                  </a:cubicBezTo>
                  <a:cubicBezTo>
                    <a:pt x="97" y="18"/>
                    <a:pt x="97" y="18"/>
                    <a:pt x="97" y="18"/>
                  </a:cubicBezTo>
                  <a:cubicBezTo>
                    <a:pt x="95" y="19"/>
                    <a:pt x="93" y="20"/>
                    <a:pt x="90" y="19"/>
                  </a:cubicBezTo>
                  <a:cubicBezTo>
                    <a:pt x="89" y="18"/>
                    <a:pt x="88" y="18"/>
                    <a:pt x="87" y="18"/>
                  </a:cubicBezTo>
                  <a:cubicBezTo>
                    <a:pt x="85" y="17"/>
                    <a:pt x="84" y="15"/>
                    <a:pt x="84" y="13"/>
                  </a:cubicBezTo>
                  <a:cubicBezTo>
                    <a:pt x="83" y="5"/>
                    <a:pt x="83" y="5"/>
                    <a:pt x="83" y="5"/>
                  </a:cubicBezTo>
                  <a:cubicBezTo>
                    <a:pt x="83" y="3"/>
                    <a:pt x="80" y="0"/>
                    <a:pt x="78" y="0"/>
                  </a:cubicBezTo>
                  <a:cubicBezTo>
                    <a:pt x="59" y="0"/>
                    <a:pt x="59" y="0"/>
                    <a:pt x="59" y="0"/>
                  </a:cubicBezTo>
                  <a:cubicBezTo>
                    <a:pt x="56" y="0"/>
                    <a:pt x="54" y="2"/>
                    <a:pt x="54" y="5"/>
                  </a:cubicBezTo>
                  <a:cubicBezTo>
                    <a:pt x="53" y="13"/>
                    <a:pt x="53" y="13"/>
                    <a:pt x="53" y="13"/>
                  </a:cubicBezTo>
                  <a:cubicBezTo>
                    <a:pt x="53" y="15"/>
                    <a:pt x="52" y="17"/>
                    <a:pt x="49" y="18"/>
                  </a:cubicBezTo>
                  <a:cubicBezTo>
                    <a:pt x="48" y="18"/>
                    <a:pt x="47" y="19"/>
                    <a:pt x="46" y="19"/>
                  </a:cubicBezTo>
                  <a:cubicBezTo>
                    <a:pt x="44" y="20"/>
                    <a:pt x="42" y="20"/>
                    <a:pt x="40" y="19"/>
                  </a:cubicBezTo>
                  <a:cubicBezTo>
                    <a:pt x="34" y="14"/>
                    <a:pt x="34" y="14"/>
                    <a:pt x="34" y="14"/>
                  </a:cubicBezTo>
                  <a:cubicBezTo>
                    <a:pt x="32" y="12"/>
                    <a:pt x="29" y="12"/>
                    <a:pt x="27" y="14"/>
                  </a:cubicBezTo>
                  <a:cubicBezTo>
                    <a:pt x="14" y="27"/>
                    <a:pt x="14" y="27"/>
                    <a:pt x="14" y="27"/>
                  </a:cubicBezTo>
                  <a:cubicBezTo>
                    <a:pt x="12" y="29"/>
                    <a:pt x="12" y="32"/>
                    <a:pt x="13" y="34"/>
                  </a:cubicBezTo>
                  <a:cubicBezTo>
                    <a:pt x="19" y="40"/>
                    <a:pt x="19" y="40"/>
                    <a:pt x="19" y="40"/>
                  </a:cubicBezTo>
                  <a:cubicBezTo>
                    <a:pt x="20" y="42"/>
                    <a:pt x="20" y="44"/>
                    <a:pt x="19" y="46"/>
                  </a:cubicBezTo>
                  <a:cubicBezTo>
                    <a:pt x="19" y="47"/>
                    <a:pt x="19" y="48"/>
                    <a:pt x="18" y="49"/>
                  </a:cubicBezTo>
                  <a:cubicBezTo>
                    <a:pt x="17" y="51"/>
                    <a:pt x="16" y="53"/>
                    <a:pt x="13" y="53"/>
                  </a:cubicBezTo>
                  <a:cubicBezTo>
                    <a:pt x="6" y="54"/>
                    <a:pt x="6" y="54"/>
                    <a:pt x="6" y="54"/>
                  </a:cubicBezTo>
                  <a:cubicBezTo>
                    <a:pt x="3" y="54"/>
                    <a:pt x="1" y="56"/>
                    <a:pt x="1" y="59"/>
                  </a:cubicBezTo>
                  <a:cubicBezTo>
                    <a:pt x="0" y="77"/>
                    <a:pt x="0" y="77"/>
                    <a:pt x="0" y="77"/>
                  </a:cubicBezTo>
                  <a:cubicBezTo>
                    <a:pt x="0" y="80"/>
                    <a:pt x="2" y="83"/>
                    <a:pt x="5" y="83"/>
                  </a:cubicBezTo>
                  <a:cubicBezTo>
                    <a:pt x="13" y="83"/>
                    <a:pt x="13" y="83"/>
                    <a:pt x="13" y="83"/>
                  </a:cubicBezTo>
                  <a:cubicBezTo>
                    <a:pt x="16" y="84"/>
                    <a:pt x="18" y="85"/>
                    <a:pt x="18" y="87"/>
                  </a:cubicBezTo>
                  <a:cubicBezTo>
                    <a:pt x="19" y="88"/>
                    <a:pt x="19" y="89"/>
                    <a:pt x="20" y="90"/>
                  </a:cubicBezTo>
                  <a:cubicBezTo>
                    <a:pt x="20" y="92"/>
                    <a:pt x="20" y="94"/>
                    <a:pt x="19" y="96"/>
                  </a:cubicBezTo>
                  <a:cubicBezTo>
                    <a:pt x="14" y="102"/>
                    <a:pt x="14" y="102"/>
                    <a:pt x="14" y="102"/>
                  </a:cubicBezTo>
                  <a:cubicBezTo>
                    <a:pt x="12" y="104"/>
                    <a:pt x="13" y="107"/>
                    <a:pt x="14" y="109"/>
                  </a:cubicBezTo>
                  <a:cubicBezTo>
                    <a:pt x="27" y="123"/>
                    <a:pt x="27" y="123"/>
                    <a:pt x="27" y="123"/>
                  </a:cubicBezTo>
                  <a:cubicBezTo>
                    <a:pt x="29" y="125"/>
                    <a:pt x="32" y="125"/>
                    <a:pt x="34" y="123"/>
                  </a:cubicBezTo>
                  <a:cubicBezTo>
                    <a:pt x="40" y="118"/>
                    <a:pt x="40" y="118"/>
                    <a:pt x="40" y="118"/>
                  </a:cubicBezTo>
                  <a:cubicBezTo>
                    <a:pt x="42" y="117"/>
                    <a:pt x="44" y="116"/>
                    <a:pt x="46" y="117"/>
                  </a:cubicBezTo>
                  <a:cubicBezTo>
                    <a:pt x="47" y="118"/>
                    <a:pt x="48" y="118"/>
                    <a:pt x="49" y="118"/>
                  </a:cubicBezTo>
                  <a:cubicBezTo>
                    <a:pt x="51" y="119"/>
                    <a:pt x="53" y="121"/>
                    <a:pt x="53" y="123"/>
                  </a:cubicBezTo>
                  <a:cubicBezTo>
                    <a:pt x="54" y="131"/>
                    <a:pt x="54" y="131"/>
                    <a:pt x="54" y="131"/>
                  </a:cubicBezTo>
                  <a:cubicBezTo>
                    <a:pt x="54" y="133"/>
                    <a:pt x="56" y="136"/>
                    <a:pt x="59" y="136"/>
                  </a:cubicBezTo>
                  <a:cubicBezTo>
                    <a:pt x="77" y="136"/>
                    <a:pt x="77" y="136"/>
                    <a:pt x="77" y="136"/>
                  </a:cubicBezTo>
                  <a:cubicBezTo>
                    <a:pt x="80" y="136"/>
                    <a:pt x="83" y="134"/>
                    <a:pt x="83" y="131"/>
                  </a:cubicBezTo>
                  <a:cubicBezTo>
                    <a:pt x="84" y="123"/>
                    <a:pt x="84" y="123"/>
                    <a:pt x="84" y="123"/>
                  </a:cubicBezTo>
                  <a:cubicBezTo>
                    <a:pt x="84" y="121"/>
                    <a:pt x="85" y="119"/>
                    <a:pt x="87" y="118"/>
                  </a:cubicBezTo>
                  <a:cubicBezTo>
                    <a:pt x="90" y="117"/>
                    <a:pt x="90" y="117"/>
                    <a:pt x="90" y="117"/>
                  </a:cubicBezTo>
                  <a:cubicBezTo>
                    <a:pt x="92" y="116"/>
                    <a:pt x="95" y="116"/>
                    <a:pt x="96" y="118"/>
                  </a:cubicBezTo>
                  <a:cubicBezTo>
                    <a:pt x="102" y="122"/>
                    <a:pt x="102" y="122"/>
                    <a:pt x="102" y="122"/>
                  </a:cubicBezTo>
                  <a:cubicBezTo>
                    <a:pt x="104" y="124"/>
                    <a:pt x="107" y="124"/>
                    <a:pt x="109" y="122"/>
                  </a:cubicBezTo>
                  <a:cubicBezTo>
                    <a:pt x="123" y="110"/>
                    <a:pt x="123" y="110"/>
                    <a:pt x="123" y="110"/>
                  </a:cubicBezTo>
                  <a:cubicBezTo>
                    <a:pt x="125" y="108"/>
                    <a:pt x="125" y="104"/>
                    <a:pt x="123" y="102"/>
                  </a:cubicBezTo>
                  <a:cubicBezTo>
                    <a:pt x="118" y="96"/>
                    <a:pt x="118" y="96"/>
                    <a:pt x="118" y="96"/>
                  </a:cubicBezTo>
                  <a:cubicBezTo>
                    <a:pt x="117" y="94"/>
                    <a:pt x="116" y="92"/>
                    <a:pt x="117" y="90"/>
                  </a:cubicBezTo>
                  <a:cubicBezTo>
                    <a:pt x="118" y="89"/>
                    <a:pt x="118" y="88"/>
                    <a:pt x="119" y="87"/>
                  </a:cubicBezTo>
                  <a:cubicBezTo>
                    <a:pt x="119" y="85"/>
                    <a:pt x="121" y="84"/>
                    <a:pt x="123" y="83"/>
                  </a:cubicBezTo>
                  <a:cubicBezTo>
                    <a:pt x="131" y="82"/>
                    <a:pt x="131" y="82"/>
                    <a:pt x="131" y="82"/>
                  </a:cubicBezTo>
                  <a:cubicBezTo>
                    <a:pt x="134" y="82"/>
                    <a:pt x="136" y="80"/>
                    <a:pt x="136" y="77"/>
                  </a:cubicBezTo>
                  <a:cubicBezTo>
                    <a:pt x="137" y="59"/>
                    <a:pt x="137" y="59"/>
                    <a:pt x="137" y="59"/>
                  </a:cubicBezTo>
                  <a:cubicBezTo>
                    <a:pt x="137" y="56"/>
                    <a:pt x="134" y="53"/>
                    <a:pt x="132" y="53"/>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264">
            <a:extLst>
              <a:ext uri="{FF2B5EF4-FFF2-40B4-BE49-F238E27FC236}">
                <a16:creationId xmlns:a16="http://schemas.microsoft.com/office/drawing/2014/main" id="{3F4174F0-24E3-A0AE-AE8A-A6D53340D3B1}"/>
              </a:ext>
            </a:extLst>
          </p:cNvPr>
          <p:cNvGrpSpPr>
            <a:grpSpLocks noChangeAspect="1"/>
          </p:cNvGrpSpPr>
          <p:nvPr/>
        </p:nvGrpSpPr>
        <p:grpSpPr bwMode="auto">
          <a:xfrm>
            <a:off x="5482632" y="4492555"/>
            <a:ext cx="510314" cy="554526"/>
            <a:chOff x="4832" y="3857"/>
            <a:chExt cx="554" cy="602"/>
          </a:xfrm>
          <a:noFill/>
        </p:grpSpPr>
        <p:sp>
          <p:nvSpPr>
            <p:cNvPr id="40" name="Freeform 265">
              <a:extLst>
                <a:ext uri="{FF2B5EF4-FFF2-40B4-BE49-F238E27FC236}">
                  <a16:creationId xmlns:a16="http://schemas.microsoft.com/office/drawing/2014/main" id="{05F2D666-FBF5-3CF0-6080-1D55B063F391}"/>
                </a:ext>
              </a:extLst>
            </p:cNvPr>
            <p:cNvSpPr>
              <a:spLocks/>
            </p:cNvSpPr>
            <p:nvPr/>
          </p:nvSpPr>
          <p:spPr bwMode="auto">
            <a:xfrm>
              <a:off x="4832" y="3931"/>
              <a:ext cx="554" cy="404"/>
            </a:xfrm>
            <a:custGeom>
              <a:avLst/>
              <a:gdLst>
                <a:gd name="T0" fmla="*/ 456 w 554"/>
                <a:gd name="T1" fmla="*/ 0 h 404"/>
                <a:gd name="T2" fmla="*/ 554 w 554"/>
                <a:gd name="T3" fmla="*/ 0 h 404"/>
                <a:gd name="T4" fmla="*/ 554 w 554"/>
                <a:gd name="T5" fmla="*/ 404 h 404"/>
                <a:gd name="T6" fmla="*/ 0 w 554"/>
                <a:gd name="T7" fmla="*/ 404 h 404"/>
                <a:gd name="T8" fmla="*/ 0 w 554"/>
                <a:gd name="T9" fmla="*/ 0 h 404"/>
                <a:gd name="T10" fmla="*/ 105 w 554"/>
                <a:gd name="T11" fmla="*/ 0 h 404"/>
              </a:gdLst>
              <a:ahLst/>
              <a:cxnLst>
                <a:cxn ang="0">
                  <a:pos x="T0" y="T1"/>
                </a:cxn>
                <a:cxn ang="0">
                  <a:pos x="T2" y="T3"/>
                </a:cxn>
                <a:cxn ang="0">
                  <a:pos x="T4" y="T5"/>
                </a:cxn>
                <a:cxn ang="0">
                  <a:pos x="T6" y="T7"/>
                </a:cxn>
                <a:cxn ang="0">
                  <a:pos x="T8" y="T9"/>
                </a:cxn>
                <a:cxn ang="0">
                  <a:pos x="T10" y="T11"/>
                </a:cxn>
              </a:cxnLst>
              <a:rect l="0" t="0" r="r" b="b"/>
              <a:pathLst>
                <a:path w="554" h="404">
                  <a:moveTo>
                    <a:pt x="456" y="0"/>
                  </a:moveTo>
                  <a:lnTo>
                    <a:pt x="554" y="0"/>
                  </a:lnTo>
                  <a:lnTo>
                    <a:pt x="554" y="404"/>
                  </a:lnTo>
                  <a:lnTo>
                    <a:pt x="0" y="404"/>
                  </a:lnTo>
                  <a:lnTo>
                    <a:pt x="0" y="0"/>
                  </a:lnTo>
                  <a:lnTo>
                    <a:pt x="105" y="0"/>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266">
              <a:extLst>
                <a:ext uri="{FF2B5EF4-FFF2-40B4-BE49-F238E27FC236}">
                  <a16:creationId xmlns:a16="http://schemas.microsoft.com/office/drawing/2014/main" id="{32C082CC-15AD-2E90-AB9B-67F67CC39FDE}"/>
                </a:ext>
              </a:extLst>
            </p:cNvPr>
            <p:cNvSpPr>
              <a:spLocks/>
            </p:cNvSpPr>
            <p:nvPr/>
          </p:nvSpPr>
          <p:spPr bwMode="auto">
            <a:xfrm>
              <a:off x="4989" y="4394"/>
              <a:ext cx="242" cy="65"/>
            </a:xfrm>
            <a:custGeom>
              <a:avLst/>
              <a:gdLst>
                <a:gd name="T0" fmla="*/ 0 w 242"/>
                <a:gd name="T1" fmla="*/ 65 h 65"/>
                <a:gd name="T2" fmla="*/ 22 w 242"/>
                <a:gd name="T3" fmla="*/ 0 h 65"/>
                <a:gd name="T4" fmla="*/ 218 w 242"/>
                <a:gd name="T5" fmla="*/ 0 h 65"/>
                <a:gd name="T6" fmla="*/ 242 w 242"/>
                <a:gd name="T7" fmla="*/ 65 h 65"/>
                <a:gd name="T8" fmla="*/ 0 w 242"/>
                <a:gd name="T9" fmla="*/ 65 h 65"/>
              </a:gdLst>
              <a:ahLst/>
              <a:cxnLst>
                <a:cxn ang="0">
                  <a:pos x="T0" y="T1"/>
                </a:cxn>
                <a:cxn ang="0">
                  <a:pos x="T2" y="T3"/>
                </a:cxn>
                <a:cxn ang="0">
                  <a:pos x="T4" y="T5"/>
                </a:cxn>
                <a:cxn ang="0">
                  <a:pos x="T6" y="T7"/>
                </a:cxn>
                <a:cxn ang="0">
                  <a:pos x="T8" y="T9"/>
                </a:cxn>
              </a:cxnLst>
              <a:rect l="0" t="0" r="r" b="b"/>
              <a:pathLst>
                <a:path w="242" h="65">
                  <a:moveTo>
                    <a:pt x="0" y="65"/>
                  </a:moveTo>
                  <a:lnTo>
                    <a:pt x="22" y="0"/>
                  </a:lnTo>
                  <a:lnTo>
                    <a:pt x="218" y="0"/>
                  </a:lnTo>
                  <a:lnTo>
                    <a:pt x="242" y="65"/>
                  </a:lnTo>
                  <a:lnTo>
                    <a:pt x="0" y="65"/>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Line 267">
              <a:extLst>
                <a:ext uri="{FF2B5EF4-FFF2-40B4-BE49-F238E27FC236}">
                  <a16:creationId xmlns:a16="http://schemas.microsoft.com/office/drawing/2014/main" id="{99118062-2848-4371-0F94-529095D85201}"/>
                </a:ext>
              </a:extLst>
            </p:cNvPr>
            <p:cNvSpPr>
              <a:spLocks noChangeShapeType="1"/>
            </p:cNvSpPr>
            <p:nvPr/>
          </p:nvSpPr>
          <p:spPr bwMode="auto">
            <a:xfrm>
              <a:off x="5066"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Line 268">
              <a:extLst>
                <a:ext uri="{FF2B5EF4-FFF2-40B4-BE49-F238E27FC236}">
                  <a16:creationId xmlns:a16="http://schemas.microsoft.com/office/drawing/2014/main" id="{AE91076A-CBAD-6E5F-B8C3-08CCD43F608D}"/>
                </a:ext>
              </a:extLst>
            </p:cNvPr>
            <p:cNvSpPr>
              <a:spLocks noChangeShapeType="1"/>
            </p:cNvSpPr>
            <p:nvPr/>
          </p:nvSpPr>
          <p:spPr bwMode="auto">
            <a:xfrm>
              <a:off x="5152" y="4335"/>
              <a:ext cx="0" cy="59"/>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69">
              <a:extLst>
                <a:ext uri="{FF2B5EF4-FFF2-40B4-BE49-F238E27FC236}">
                  <a16:creationId xmlns:a16="http://schemas.microsoft.com/office/drawing/2014/main" id="{C72E3439-08D7-003F-63A9-8313FECF4E90}"/>
                </a:ext>
              </a:extLst>
            </p:cNvPr>
            <p:cNvSpPr>
              <a:spLocks/>
            </p:cNvSpPr>
            <p:nvPr/>
          </p:nvSpPr>
          <p:spPr bwMode="auto">
            <a:xfrm>
              <a:off x="4977" y="3857"/>
              <a:ext cx="266" cy="387"/>
            </a:xfrm>
            <a:custGeom>
              <a:avLst/>
              <a:gdLst>
                <a:gd name="T0" fmla="*/ 18 w 111"/>
                <a:gd name="T1" fmla="*/ 162 h 162"/>
                <a:gd name="T2" fmla="*/ 3 w 111"/>
                <a:gd name="T3" fmla="*/ 162 h 162"/>
                <a:gd name="T4" fmla="*/ 0 w 111"/>
                <a:gd name="T5" fmla="*/ 158 h 162"/>
                <a:gd name="T6" fmla="*/ 0 w 111"/>
                <a:gd name="T7" fmla="*/ 3 h 162"/>
                <a:gd name="T8" fmla="*/ 3 w 111"/>
                <a:gd name="T9" fmla="*/ 0 h 162"/>
                <a:gd name="T10" fmla="*/ 86 w 111"/>
                <a:gd name="T11" fmla="*/ 0 h 162"/>
                <a:gd name="T12" fmla="*/ 111 w 111"/>
                <a:gd name="T13" fmla="*/ 25 h 162"/>
                <a:gd name="T14" fmla="*/ 111 w 111"/>
                <a:gd name="T15" fmla="*/ 158 h 162"/>
                <a:gd name="T16" fmla="*/ 108 w 111"/>
                <a:gd name="T17" fmla="*/ 162 h 162"/>
                <a:gd name="T18" fmla="*/ 18 w 111"/>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62">
                  <a:moveTo>
                    <a:pt x="18" y="162"/>
                  </a:moveTo>
                  <a:cubicBezTo>
                    <a:pt x="3" y="162"/>
                    <a:pt x="3" y="162"/>
                    <a:pt x="3" y="162"/>
                  </a:cubicBezTo>
                  <a:cubicBezTo>
                    <a:pt x="1" y="162"/>
                    <a:pt x="0" y="160"/>
                    <a:pt x="0" y="158"/>
                  </a:cubicBezTo>
                  <a:cubicBezTo>
                    <a:pt x="0" y="3"/>
                    <a:pt x="0" y="3"/>
                    <a:pt x="0" y="3"/>
                  </a:cubicBezTo>
                  <a:cubicBezTo>
                    <a:pt x="0" y="1"/>
                    <a:pt x="1" y="0"/>
                    <a:pt x="3" y="0"/>
                  </a:cubicBezTo>
                  <a:cubicBezTo>
                    <a:pt x="86" y="0"/>
                    <a:pt x="86" y="0"/>
                    <a:pt x="86" y="0"/>
                  </a:cubicBezTo>
                  <a:cubicBezTo>
                    <a:pt x="111" y="25"/>
                    <a:pt x="111" y="25"/>
                    <a:pt x="111" y="25"/>
                  </a:cubicBezTo>
                  <a:cubicBezTo>
                    <a:pt x="111" y="158"/>
                    <a:pt x="111" y="158"/>
                    <a:pt x="111" y="158"/>
                  </a:cubicBezTo>
                  <a:cubicBezTo>
                    <a:pt x="111" y="160"/>
                    <a:pt x="109" y="162"/>
                    <a:pt x="108" y="162"/>
                  </a:cubicBezTo>
                  <a:lnTo>
                    <a:pt x="18" y="162"/>
                  </a:lnTo>
                  <a:close/>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70">
              <a:extLst>
                <a:ext uri="{FF2B5EF4-FFF2-40B4-BE49-F238E27FC236}">
                  <a16:creationId xmlns:a16="http://schemas.microsoft.com/office/drawing/2014/main" id="{A39E374F-62F1-60F0-8F99-194543B13871}"/>
                </a:ext>
              </a:extLst>
            </p:cNvPr>
            <p:cNvSpPr>
              <a:spLocks/>
            </p:cNvSpPr>
            <p:nvPr/>
          </p:nvSpPr>
          <p:spPr bwMode="auto">
            <a:xfrm>
              <a:off x="5174" y="3862"/>
              <a:ext cx="67" cy="62"/>
            </a:xfrm>
            <a:custGeom>
              <a:avLst/>
              <a:gdLst>
                <a:gd name="T0" fmla="*/ 0 w 67"/>
                <a:gd name="T1" fmla="*/ 0 h 62"/>
                <a:gd name="T2" fmla="*/ 0 w 67"/>
                <a:gd name="T3" fmla="*/ 62 h 62"/>
                <a:gd name="T4" fmla="*/ 67 w 67"/>
                <a:gd name="T5" fmla="*/ 62 h 62"/>
              </a:gdLst>
              <a:ahLst/>
              <a:cxnLst>
                <a:cxn ang="0">
                  <a:pos x="T0" y="T1"/>
                </a:cxn>
                <a:cxn ang="0">
                  <a:pos x="T2" y="T3"/>
                </a:cxn>
                <a:cxn ang="0">
                  <a:pos x="T4" y="T5"/>
                </a:cxn>
              </a:cxnLst>
              <a:rect l="0" t="0" r="r" b="b"/>
              <a:pathLst>
                <a:path w="67" h="62">
                  <a:moveTo>
                    <a:pt x="0" y="0"/>
                  </a:moveTo>
                  <a:lnTo>
                    <a:pt x="0" y="62"/>
                  </a:lnTo>
                  <a:lnTo>
                    <a:pt x="67" y="62"/>
                  </a:ln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71">
              <a:extLst>
                <a:ext uri="{FF2B5EF4-FFF2-40B4-BE49-F238E27FC236}">
                  <a16:creationId xmlns:a16="http://schemas.microsoft.com/office/drawing/2014/main" id="{34BA387E-7364-9D12-28A1-6262F3A98A9F}"/>
                </a:ext>
              </a:extLst>
            </p:cNvPr>
            <p:cNvSpPr>
              <a:spLocks/>
            </p:cNvSpPr>
            <p:nvPr/>
          </p:nvSpPr>
          <p:spPr bwMode="auto">
            <a:xfrm>
              <a:off x="5061" y="3979"/>
              <a:ext cx="89" cy="153"/>
            </a:xfrm>
            <a:custGeom>
              <a:avLst/>
              <a:gdLst>
                <a:gd name="T0" fmla="*/ 36 w 37"/>
                <a:gd name="T1" fmla="*/ 15 h 64"/>
                <a:gd name="T2" fmla="*/ 20 w 37"/>
                <a:gd name="T3" fmla="*/ 0 h 64"/>
                <a:gd name="T4" fmla="*/ 8 w 37"/>
                <a:gd name="T5" fmla="*/ 24 h 64"/>
                <a:gd name="T6" fmla="*/ 36 w 37"/>
                <a:gd name="T7" fmla="*/ 47 h 64"/>
                <a:gd name="T8" fmla="*/ 21 w 37"/>
                <a:gd name="T9" fmla="*/ 63 h 64"/>
                <a:gd name="T10" fmla="*/ 21 w 37"/>
                <a:gd name="T11" fmla="*/ 63 h 64"/>
                <a:gd name="T12" fmla="*/ 5 w 37"/>
                <a:gd name="T13" fmla="*/ 46 h 64"/>
              </a:gdLst>
              <a:ahLst/>
              <a:cxnLst>
                <a:cxn ang="0">
                  <a:pos x="T0" y="T1"/>
                </a:cxn>
                <a:cxn ang="0">
                  <a:pos x="T2" y="T3"/>
                </a:cxn>
                <a:cxn ang="0">
                  <a:pos x="T4" y="T5"/>
                </a:cxn>
                <a:cxn ang="0">
                  <a:pos x="T6" y="T7"/>
                </a:cxn>
                <a:cxn ang="0">
                  <a:pos x="T8" y="T9"/>
                </a:cxn>
                <a:cxn ang="0">
                  <a:pos x="T10" y="T11"/>
                </a:cxn>
                <a:cxn ang="0">
                  <a:pos x="T12" y="T13"/>
                </a:cxn>
              </a:cxnLst>
              <a:rect l="0" t="0" r="r" b="b"/>
              <a:pathLst>
                <a:path w="37" h="64">
                  <a:moveTo>
                    <a:pt x="36" y="15"/>
                  </a:moveTo>
                  <a:cubicBezTo>
                    <a:pt x="36" y="15"/>
                    <a:pt x="36" y="0"/>
                    <a:pt x="20" y="0"/>
                  </a:cubicBezTo>
                  <a:cubicBezTo>
                    <a:pt x="5" y="0"/>
                    <a:pt x="0" y="15"/>
                    <a:pt x="8" y="24"/>
                  </a:cubicBezTo>
                  <a:cubicBezTo>
                    <a:pt x="15" y="32"/>
                    <a:pt x="36" y="30"/>
                    <a:pt x="36" y="47"/>
                  </a:cubicBezTo>
                  <a:cubicBezTo>
                    <a:pt x="37" y="56"/>
                    <a:pt x="30" y="63"/>
                    <a:pt x="21" y="63"/>
                  </a:cubicBezTo>
                  <a:cubicBezTo>
                    <a:pt x="21" y="63"/>
                    <a:pt x="21" y="63"/>
                    <a:pt x="21" y="63"/>
                  </a:cubicBezTo>
                  <a:cubicBezTo>
                    <a:pt x="11" y="64"/>
                    <a:pt x="5" y="55"/>
                    <a:pt x="5" y="46"/>
                  </a:cubicBezTo>
                </a:path>
              </a:pathLst>
            </a:cu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Line 272">
              <a:extLst>
                <a:ext uri="{FF2B5EF4-FFF2-40B4-BE49-F238E27FC236}">
                  <a16:creationId xmlns:a16="http://schemas.microsoft.com/office/drawing/2014/main" id="{B29FB760-C782-63D6-9F0D-33C47FB0FB40}"/>
                </a:ext>
              </a:extLst>
            </p:cNvPr>
            <p:cNvSpPr>
              <a:spLocks noChangeShapeType="1"/>
            </p:cNvSpPr>
            <p:nvPr/>
          </p:nvSpPr>
          <p:spPr bwMode="auto">
            <a:xfrm>
              <a:off x="5109" y="4129"/>
              <a:ext cx="0" cy="24"/>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Line 273">
              <a:extLst>
                <a:ext uri="{FF2B5EF4-FFF2-40B4-BE49-F238E27FC236}">
                  <a16:creationId xmlns:a16="http://schemas.microsoft.com/office/drawing/2014/main" id="{1E71A18B-6DC3-0FDC-0E62-B55BC55E64EE}"/>
                </a:ext>
              </a:extLst>
            </p:cNvPr>
            <p:cNvSpPr>
              <a:spLocks noChangeShapeType="1"/>
            </p:cNvSpPr>
            <p:nvPr/>
          </p:nvSpPr>
          <p:spPr bwMode="auto">
            <a:xfrm>
              <a:off x="5109" y="3955"/>
              <a:ext cx="0" cy="22"/>
            </a:xfrm>
            <a:prstGeom prst="line">
              <a:avLst/>
            </a:prstGeom>
            <a:grpFill/>
            <a:ln w="6350" cap="sq">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55">
            <a:extLst>
              <a:ext uri="{FF2B5EF4-FFF2-40B4-BE49-F238E27FC236}">
                <a16:creationId xmlns:a16="http://schemas.microsoft.com/office/drawing/2014/main" id="{61C6CAA5-1F85-03BA-0CA0-6F933053E903}"/>
              </a:ext>
            </a:extLst>
          </p:cNvPr>
          <p:cNvGrpSpPr>
            <a:grpSpLocks noChangeAspect="1"/>
          </p:cNvGrpSpPr>
          <p:nvPr/>
        </p:nvGrpSpPr>
        <p:grpSpPr bwMode="auto">
          <a:xfrm>
            <a:off x="6746672" y="4293222"/>
            <a:ext cx="563738" cy="490046"/>
            <a:chOff x="5919" y="831"/>
            <a:chExt cx="612" cy="532"/>
          </a:xfrm>
          <a:noFill/>
        </p:grpSpPr>
        <p:sp>
          <p:nvSpPr>
            <p:cNvPr id="50" name="Freeform 56">
              <a:extLst>
                <a:ext uri="{FF2B5EF4-FFF2-40B4-BE49-F238E27FC236}">
                  <a16:creationId xmlns:a16="http://schemas.microsoft.com/office/drawing/2014/main" id="{87283E84-0BAC-F161-764D-89BC810DDBB9}"/>
                </a:ext>
              </a:extLst>
            </p:cNvPr>
            <p:cNvSpPr>
              <a:spLocks/>
            </p:cNvSpPr>
            <p:nvPr/>
          </p:nvSpPr>
          <p:spPr bwMode="auto">
            <a:xfrm>
              <a:off x="5919" y="831"/>
              <a:ext cx="612" cy="532"/>
            </a:xfrm>
            <a:custGeom>
              <a:avLst/>
              <a:gdLst>
                <a:gd name="T0" fmla="*/ 306 w 612"/>
                <a:gd name="T1" fmla="*/ 0 h 532"/>
                <a:gd name="T2" fmla="*/ 459 w 612"/>
                <a:gd name="T3" fmla="*/ 266 h 532"/>
                <a:gd name="T4" fmla="*/ 612 w 612"/>
                <a:gd name="T5" fmla="*/ 532 h 532"/>
                <a:gd name="T6" fmla="*/ 306 w 612"/>
                <a:gd name="T7" fmla="*/ 532 h 532"/>
                <a:gd name="T8" fmla="*/ 0 w 612"/>
                <a:gd name="T9" fmla="*/ 532 h 532"/>
                <a:gd name="T10" fmla="*/ 153 w 612"/>
                <a:gd name="T11" fmla="*/ 266 h 532"/>
                <a:gd name="T12" fmla="*/ 306 w 61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612" h="532">
                  <a:moveTo>
                    <a:pt x="306" y="0"/>
                  </a:moveTo>
                  <a:lnTo>
                    <a:pt x="459" y="266"/>
                  </a:lnTo>
                  <a:lnTo>
                    <a:pt x="612" y="532"/>
                  </a:lnTo>
                  <a:lnTo>
                    <a:pt x="306" y="532"/>
                  </a:lnTo>
                  <a:lnTo>
                    <a:pt x="0" y="532"/>
                  </a:lnTo>
                  <a:lnTo>
                    <a:pt x="153" y="266"/>
                  </a:lnTo>
                  <a:lnTo>
                    <a:pt x="306" y="0"/>
                  </a:lnTo>
                  <a:close/>
                </a:path>
              </a:pathLst>
            </a:custGeom>
            <a:grpFill/>
            <a:ln w="6350" cap="flat">
              <a:solidFill>
                <a:srgbClr val="00338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Line 57">
              <a:extLst>
                <a:ext uri="{FF2B5EF4-FFF2-40B4-BE49-F238E27FC236}">
                  <a16:creationId xmlns:a16="http://schemas.microsoft.com/office/drawing/2014/main" id="{DF9F0829-4AA7-423E-BB79-34921997C9A1}"/>
                </a:ext>
              </a:extLst>
            </p:cNvPr>
            <p:cNvSpPr>
              <a:spLocks noChangeShapeType="1"/>
            </p:cNvSpPr>
            <p:nvPr/>
          </p:nvSpPr>
          <p:spPr bwMode="auto">
            <a:xfrm>
              <a:off x="6222" y="1016"/>
              <a:ext cx="0" cy="196"/>
            </a:xfrm>
            <a:prstGeom prst="line">
              <a:avLst/>
            </a:prstGeom>
            <a:grpFill/>
            <a:ln w="6350" cap="flat">
              <a:solidFill>
                <a:srgbClr val="0033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Oval 58">
              <a:extLst>
                <a:ext uri="{FF2B5EF4-FFF2-40B4-BE49-F238E27FC236}">
                  <a16:creationId xmlns:a16="http://schemas.microsoft.com/office/drawing/2014/main" id="{A259CC9A-3055-8D67-61F5-D5D5FFFB913C}"/>
                </a:ext>
              </a:extLst>
            </p:cNvPr>
            <p:cNvSpPr>
              <a:spLocks noChangeArrowheads="1"/>
            </p:cNvSpPr>
            <p:nvPr/>
          </p:nvSpPr>
          <p:spPr bwMode="auto">
            <a:xfrm>
              <a:off x="6203" y="1238"/>
              <a:ext cx="39" cy="39"/>
            </a:xfrm>
            <a:prstGeom prst="ellipse">
              <a:avLst/>
            </a:prstGeom>
            <a:grpFill/>
            <a:ln w="6350">
              <a:solidFill>
                <a:srgbClr val="00338D"/>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41">
            <a:extLst>
              <a:ext uri="{FF2B5EF4-FFF2-40B4-BE49-F238E27FC236}">
                <a16:creationId xmlns:a16="http://schemas.microsoft.com/office/drawing/2014/main" id="{4535562D-9297-D733-0CD8-5E2EA08CEFDE}"/>
              </a:ext>
            </a:extLst>
          </p:cNvPr>
          <p:cNvGrpSpPr>
            <a:grpSpLocks noChangeAspect="1"/>
          </p:cNvGrpSpPr>
          <p:nvPr/>
        </p:nvGrpSpPr>
        <p:grpSpPr bwMode="auto">
          <a:xfrm>
            <a:off x="6952326" y="3386266"/>
            <a:ext cx="549922" cy="537946"/>
            <a:chOff x="6536" y="720"/>
            <a:chExt cx="597" cy="584"/>
          </a:xfrm>
          <a:noFill/>
        </p:grpSpPr>
        <p:sp>
          <p:nvSpPr>
            <p:cNvPr id="54" name="Freeform 42">
              <a:extLst>
                <a:ext uri="{FF2B5EF4-FFF2-40B4-BE49-F238E27FC236}">
                  <a16:creationId xmlns:a16="http://schemas.microsoft.com/office/drawing/2014/main" id="{2B1442EC-7793-7BC6-A2C6-918D5FC403EA}"/>
                </a:ext>
              </a:extLst>
            </p:cNvPr>
            <p:cNvSpPr>
              <a:spLocks/>
            </p:cNvSpPr>
            <p:nvPr/>
          </p:nvSpPr>
          <p:spPr bwMode="auto">
            <a:xfrm>
              <a:off x="6536" y="983"/>
              <a:ext cx="126" cy="168"/>
            </a:xfrm>
            <a:custGeom>
              <a:avLst/>
              <a:gdLst>
                <a:gd name="T0" fmla="*/ 0 w 53"/>
                <a:gd name="T1" fmla="*/ 70 h 70"/>
                <a:gd name="T2" fmla="*/ 0 w 53"/>
                <a:gd name="T3" fmla="*/ 34 h 70"/>
                <a:gd name="T4" fmla="*/ 34 w 53"/>
                <a:gd name="T5" fmla="*/ 0 h 70"/>
                <a:gd name="T6" fmla="*/ 34 w 53"/>
                <a:gd name="T7" fmla="*/ 0 h 70"/>
                <a:gd name="T8" fmla="*/ 53 w 53"/>
                <a:gd name="T9" fmla="*/ 0 h 70"/>
              </a:gdLst>
              <a:ahLst/>
              <a:cxnLst>
                <a:cxn ang="0">
                  <a:pos x="T0" y="T1"/>
                </a:cxn>
                <a:cxn ang="0">
                  <a:pos x="T2" y="T3"/>
                </a:cxn>
                <a:cxn ang="0">
                  <a:pos x="T4" y="T5"/>
                </a:cxn>
                <a:cxn ang="0">
                  <a:pos x="T6" y="T7"/>
                </a:cxn>
                <a:cxn ang="0">
                  <a:pos x="T8" y="T9"/>
                </a:cxn>
              </a:cxnLst>
              <a:rect l="0" t="0" r="r" b="b"/>
              <a:pathLst>
                <a:path w="53" h="70">
                  <a:moveTo>
                    <a:pt x="0" y="70"/>
                  </a:moveTo>
                  <a:cubicBezTo>
                    <a:pt x="0" y="34"/>
                    <a:pt x="0" y="34"/>
                    <a:pt x="0" y="34"/>
                  </a:cubicBezTo>
                  <a:cubicBezTo>
                    <a:pt x="0" y="16"/>
                    <a:pt x="15" y="0"/>
                    <a:pt x="34" y="0"/>
                  </a:cubicBezTo>
                  <a:cubicBezTo>
                    <a:pt x="34" y="0"/>
                    <a:pt x="34" y="0"/>
                    <a:pt x="34" y="0"/>
                  </a:cubicBezTo>
                  <a:cubicBezTo>
                    <a:pt x="53" y="0"/>
                    <a:pt x="53" y="0"/>
                    <a:pt x="53"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3">
              <a:extLst>
                <a:ext uri="{FF2B5EF4-FFF2-40B4-BE49-F238E27FC236}">
                  <a16:creationId xmlns:a16="http://schemas.microsoft.com/office/drawing/2014/main" id="{43F0BFB7-DE1A-2C10-AA29-67EED28EADAA}"/>
                </a:ext>
              </a:extLst>
            </p:cNvPr>
            <p:cNvSpPr>
              <a:spLocks/>
            </p:cNvSpPr>
            <p:nvPr/>
          </p:nvSpPr>
          <p:spPr bwMode="auto">
            <a:xfrm>
              <a:off x="7007" y="983"/>
              <a:ext cx="126" cy="168"/>
            </a:xfrm>
            <a:custGeom>
              <a:avLst/>
              <a:gdLst>
                <a:gd name="T0" fmla="*/ 53 w 53"/>
                <a:gd name="T1" fmla="*/ 70 h 70"/>
                <a:gd name="T2" fmla="*/ 53 w 53"/>
                <a:gd name="T3" fmla="*/ 34 h 70"/>
                <a:gd name="T4" fmla="*/ 19 w 53"/>
                <a:gd name="T5" fmla="*/ 0 h 70"/>
                <a:gd name="T6" fmla="*/ 19 w 53"/>
                <a:gd name="T7" fmla="*/ 0 h 70"/>
                <a:gd name="T8" fmla="*/ 0 w 53"/>
                <a:gd name="T9" fmla="*/ 0 h 70"/>
              </a:gdLst>
              <a:ahLst/>
              <a:cxnLst>
                <a:cxn ang="0">
                  <a:pos x="T0" y="T1"/>
                </a:cxn>
                <a:cxn ang="0">
                  <a:pos x="T2" y="T3"/>
                </a:cxn>
                <a:cxn ang="0">
                  <a:pos x="T4" y="T5"/>
                </a:cxn>
                <a:cxn ang="0">
                  <a:pos x="T6" y="T7"/>
                </a:cxn>
                <a:cxn ang="0">
                  <a:pos x="T8" y="T9"/>
                </a:cxn>
              </a:cxnLst>
              <a:rect l="0" t="0" r="r" b="b"/>
              <a:pathLst>
                <a:path w="53" h="70">
                  <a:moveTo>
                    <a:pt x="53" y="70"/>
                  </a:moveTo>
                  <a:cubicBezTo>
                    <a:pt x="53" y="34"/>
                    <a:pt x="53" y="34"/>
                    <a:pt x="53" y="34"/>
                  </a:cubicBezTo>
                  <a:cubicBezTo>
                    <a:pt x="53" y="16"/>
                    <a:pt x="38" y="0"/>
                    <a:pt x="19" y="0"/>
                  </a:cubicBezTo>
                  <a:cubicBezTo>
                    <a:pt x="19" y="0"/>
                    <a:pt x="19" y="0"/>
                    <a:pt x="19" y="0"/>
                  </a:cubicBezTo>
                  <a:cubicBezTo>
                    <a:pt x="0" y="0"/>
                    <a:pt x="0" y="0"/>
                    <a:pt x="0" y="0"/>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Oval 44">
              <a:extLst>
                <a:ext uri="{FF2B5EF4-FFF2-40B4-BE49-F238E27FC236}">
                  <a16:creationId xmlns:a16="http://schemas.microsoft.com/office/drawing/2014/main" id="{78507FC0-1522-C90F-521D-C163AAA033C5}"/>
                </a:ext>
              </a:extLst>
            </p:cNvPr>
            <p:cNvSpPr>
              <a:spLocks noChangeArrowheads="1"/>
            </p:cNvSpPr>
            <p:nvPr/>
          </p:nvSpPr>
          <p:spPr bwMode="auto">
            <a:xfrm>
              <a:off x="6574" y="720"/>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Oval 45">
              <a:extLst>
                <a:ext uri="{FF2B5EF4-FFF2-40B4-BE49-F238E27FC236}">
                  <a16:creationId xmlns:a16="http://schemas.microsoft.com/office/drawing/2014/main" id="{68D4DC4B-34BF-B2DC-AA28-2729ACA5F52D}"/>
                </a:ext>
              </a:extLst>
            </p:cNvPr>
            <p:cNvSpPr>
              <a:spLocks noChangeArrowheads="1"/>
            </p:cNvSpPr>
            <p:nvPr/>
          </p:nvSpPr>
          <p:spPr bwMode="auto">
            <a:xfrm>
              <a:off x="6748" y="916"/>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46">
              <a:extLst>
                <a:ext uri="{FF2B5EF4-FFF2-40B4-BE49-F238E27FC236}">
                  <a16:creationId xmlns:a16="http://schemas.microsoft.com/office/drawing/2014/main" id="{7CABD489-7213-14F4-5A4A-5E42A3987123}"/>
                </a:ext>
              </a:extLst>
            </p:cNvPr>
            <p:cNvSpPr>
              <a:spLocks noChangeArrowheads="1"/>
            </p:cNvSpPr>
            <p:nvPr/>
          </p:nvSpPr>
          <p:spPr bwMode="auto">
            <a:xfrm>
              <a:off x="6925" y="722"/>
              <a:ext cx="170" cy="170"/>
            </a:xfrm>
            <a:prstGeom prst="ellips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47">
              <a:extLst>
                <a:ext uri="{FF2B5EF4-FFF2-40B4-BE49-F238E27FC236}">
                  <a16:creationId xmlns:a16="http://schemas.microsoft.com/office/drawing/2014/main" id="{7A8ABC63-6EEF-81B1-FC12-26EEBA981C37}"/>
                </a:ext>
              </a:extLst>
            </p:cNvPr>
            <p:cNvSpPr>
              <a:spLocks/>
            </p:cNvSpPr>
            <p:nvPr/>
          </p:nvSpPr>
          <p:spPr bwMode="auto">
            <a:xfrm>
              <a:off x="6708" y="1174"/>
              <a:ext cx="256" cy="130"/>
            </a:xfrm>
            <a:custGeom>
              <a:avLst/>
              <a:gdLst>
                <a:gd name="T0" fmla="*/ 107 w 107"/>
                <a:gd name="T1" fmla="*/ 54 h 54"/>
                <a:gd name="T2" fmla="*/ 107 w 107"/>
                <a:gd name="T3" fmla="*/ 40 h 54"/>
                <a:gd name="T4" fmla="*/ 67 w 107"/>
                <a:gd name="T5" fmla="*/ 0 h 54"/>
                <a:gd name="T6" fmla="*/ 40 w 107"/>
                <a:gd name="T7" fmla="*/ 0 h 54"/>
                <a:gd name="T8" fmla="*/ 0 w 107"/>
                <a:gd name="T9" fmla="*/ 40 h 54"/>
                <a:gd name="T10" fmla="*/ 0 w 107"/>
                <a:gd name="T11" fmla="*/ 54 h 54"/>
              </a:gdLst>
              <a:ahLst/>
              <a:cxnLst>
                <a:cxn ang="0">
                  <a:pos x="T0" y="T1"/>
                </a:cxn>
                <a:cxn ang="0">
                  <a:pos x="T2" y="T3"/>
                </a:cxn>
                <a:cxn ang="0">
                  <a:pos x="T4" y="T5"/>
                </a:cxn>
                <a:cxn ang="0">
                  <a:pos x="T6" y="T7"/>
                </a:cxn>
                <a:cxn ang="0">
                  <a:pos x="T8" y="T9"/>
                </a:cxn>
                <a:cxn ang="0">
                  <a:pos x="T10" y="T11"/>
                </a:cxn>
              </a:cxnLst>
              <a:rect l="0" t="0" r="r" b="b"/>
              <a:pathLst>
                <a:path w="107" h="54">
                  <a:moveTo>
                    <a:pt x="107" y="54"/>
                  </a:moveTo>
                  <a:cubicBezTo>
                    <a:pt x="107" y="40"/>
                    <a:pt x="107" y="40"/>
                    <a:pt x="107" y="40"/>
                  </a:cubicBezTo>
                  <a:cubicBezTo>
                    <a:pt x="107" y="18"/>
                    <a:pt x="89" y="0"/>
                    <a:pt x="67" y="0"/>
                  </a:cubicBezTo>
                  <a:cubicBezTo>
                    <a:pt x="40" y="0"/>
                    <a:pt x="40" y="0"/>
                    <a:pt x="40" y="0"/>
                  </a:cubicBezTo>
                  <a:cubicBezTo>
                    <a:pt x="18" y="0"/>
                    <a:pt x="0" y="18"/>
                    <a:pt x="0" y="40"/>
                  </a:cubicBezTo>
                  <a:cubicBezTo>
                    <a:pt x="0" y="54"/>
                    <a:pt x="0" y="54"/>
                    <a:pt x="0" y="54"/>
                  </a:cubicBezTo>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111">
            <a:extLst>
              <a:ext uri="{FF2B5EF4-FFF2-40B4-BE49-F238E27FC236}">
                <a16:creationId xmlns:a16="http://schemas.microsoft.com/office/drawing/2014/main" id="{E53D9741-9FA5-8762-5A15-B5706F7777D6}"/>
              </a:ext>
            </a:extLst>
          </p:cNvPr>
          <p:cNvGrpSpPr>
            <a:grpSpLocks noChangeAspect="1"/>
          </p:cNvGrpSpPr>
          <p:nvPr/>
        </p:nvGrpSpPr>
        <p:grpSpPr bwMode="auto">
          <a:xfrm>
            <a:off x="6625553" y="2477381"/>
            <a:ext cx="561898" cy="467018"/>
            <a:chOff x="1982" y="1641"/>
            <a:chExt cx="610" cy="507"/>
          </a:xfrm>
          <a:noFill/>
        </p:grpSpPr>
        <p:sp>
          <p:nvSpPr>
            <p:cNvPr id="61" name="Oval 112">
              <a:extLst>
                <a:ext uri="{FF2B5EF4-FFF2-40B4-BE49-F238E27FC236}">
                  <a16:creationId xmlns:a16="http://schemas.microsoft.com/office/drawing/2014/main" id="{702428E4-02B2-30FE-DD18-2CBE37F9234B}"/>
                </a:ext>
              </a:extLst>
            </p:cNvPr>
            <p:cNvSpPr>
              <a:spLocks noChangeArrowheads="1"/>
            </p:cNvSpPr>
            <p:nvPr/>
          </p:nvSpPr>
          <p:spPr bwMode="auto">
            <a:xfrm>
              <a:off x="1982" y="1641"/>
              <a:ext cx="608" cy="179"/>
            </a:xfrm>
            <a:prstGeom prst="ellips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13">
              <a:extLst>
                <a:ext uri="{FF2B5EF4-FFF2-40B4-BE49-F238E27FC236}">
                  <a16:creationId xmlns:a16="http://schemas.microsoft.com/office/drawing/2014/main" id="{C0C28302-2337-94C0-9F8D-DBFC7C6C03FA}"/>
                </a:ext>
              </a:extLst>
            </p:cNvPr>
            <p:cNvSpPr>
              <a:spLocks/>
            </p:cNvSpPr>
            <p:nvPr/>
          </p:nvSpPr>
          <p:spPr bwMode="auto">
            <a:xfrm>
              <a:off x="1984" y="1985"/>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114">
              <a:extLst>
                <a:ext uri="{FF2B5EF4-FFF2-40B4-BE49-F238E27FC236}">
                  <a16:creationId xmlns:a16="http://schemas.microsoft.com/office/drawing/2014/main" id="{7EB3864A-8958-C040-BFBE-A587BA6D770B}"/>
                </a:ext>
              </a:extLst>
            </p:cNvPr>
            <p:cNvSpPr>
              <a:spLocks/>
            </p:cNvSpPr>
            <p:nvPr/>
          </p:nvSpPr>
          <p:spPr bwMode="auto">
            <a:xfrm>
              <a:off x="1984" y="1827"/>
              <a:ext cx="608" cy="163"/>
            </a:xfrm>
            <a:custGeom>
              <a:avLst/>
              <a:gdLst>
                <a:gd name="T0" fmla="*/ 255 w 255"/>
                <a:gd name="T1" fmla="*/ 0 h 68"/>
                <a:gd name="T2" fmla="*/ 255 w 255"/>
                <a:gd name="T3" fmla="*/ 44 h 68"/>
                <a:gd name="T4" fmla="*/ 124 w 255"/>
                <a:gd name="T5" fmla="*/ 68 h 68"/>
                <a:gd name="T6" fmla="*/ 0 w 255"/>
                <a:gd name="T7" fmla="*/ 44 h 68"/>
                <a:gd name="T8" fmla="*/ 0 w 255"/>
                <a:gd name="T9" fmla="*/ 0 h 68"/>
              </a:gdLst>
              <a:ahLst/>
              <a:cxnLst>
                <a:cxn ang="0">
                  <a:pos x="T0" y="T1"/>
                </a:cxn>
                <a:cxn ang="0">
                  <a:pos x="T2" y="T3"/>
                </a:cxn>
                <a:cxn ang="0">
                  <a:pos x="T4" y="T5"/>
                </a:cxn>
                <a:cxn ang="0">
                  <a:pos x="T6" y="T7"/>
                </a:cxn>
                <a:cxn ang="0">
                  <a:pos x="T8" y="T9"/>
                </a:cxn>
              </a:cxnLst>
              <a:rect l="0" t="0" r="r" b="b"/>
              <a:pathLst>
                <a:path w="255" h="68">
                  <a:moveTo>
                    <a:pt x="255" y="0"/>
                  </a:moveTo>
                  <a:cubicBezTo>
                    <a:pt x="255" y="44"/>
                    <a:pt x="255" y="44"/>
                    <a:pt x="255" y="44"/>
                  </a:cubicBezTo>
                  <a:cubicBezTo>
                    <a:pt x="255" y="44"/>
                    <a:pt x="208" y="68"/>
                    <a:pt x="124" y="68"/>
                  </a:cubicBezTo>
                  <a:cubicBezTo>
                    <a:pt x="63" y="68"/>
                    <a:pt x="0" y="44"/>
                    <a:pt x="0" y="44"/>
                  </a:cubicBezTo>
                  <a:cubicBezTo>
                    <a:pt x="0" y="0"/>
                    <a:pt x="0" y="0"/>
                    <a:pt x="0" y="0"/>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Oval 115">
              <a:extLst>
                <a:ext uri="{FF2B5EF4-FFF2-40B4-BE49-F238E27FC236}">
                  <a16:creationId xmlns:a16="http://schemas.microsoft.com/office/drawing/2014/main" id="{13746DDF-B0B1-423D-6F23-2DF0C9D11083}"/>
                </a:ext>
              </a:extLst>
            </p:cNvPr>
            <p:cNvSpPr>
              <a:spLocks noChangeArrowheads="1"/>
            </p:cNvSpPr>
            <p:nvPr/>
          </p:nvSpPr>
          <p:spPr bwMode="auto">
            <a:xfrm>
              <a:off x="2180" y="1885"/>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Oval 116">
              <a:extLst>
                <a:ext uri="{FF2B5EF4-FFF2-40B4-BE49-F238E27FC236}">
                  <a16:creationId xmlns:a16="http://schemas.microsoft.com/office/drawing/2014/main" id="{09B886A9-BC72-482A-9A14-B59D6C661B48}"/>
                </a:ext>
              </a:extLst>
            </p:cNvPr>
            <p:cNvSpPr>
              <a:spLocks noChangeArrowheads="1"/>
            </p:cNvSpPr>
            <p:nvPr/>
          </p:nvSpPr>
          <p:spPr bwMode="auto">
            <a:xfrm>
              <a:off x="2261" y="1885"/>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Oval 117">
              <a:extLst>
                <a:ext uri="{FF2B5EF4-FFF2-40B4-BE49-F238E27FC236}">
                  <a16:creationId xmlns:a16="http://schemas.microsoft.com/office/drawing/2014/main" id="{DA68F56C-462C-6412-A8F9-C717815574A3}"/>
                </a:ext>
              </a:extLst>
            </p:cNvPr>
            <p:cNvSpPr>
              <a:spLocks noChangeArrowheads="1"/>
            </p:cNvSpPr>
            <p:nvPr/>
          </p:nvSpPr>
          <p:spPr bwMode="auto">
            <a:xfrm>
              <a:off x="2344" y="1885"/>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Oval 118">
              <a:extLst>
                <a:ext uri="{FF2B5EF4-FFF2-40B4-BE49-F238E27FC236}">
                  <a16:creationId xmlns:a16="http://schemas.microsoft.com/office/drawing/2014/main" id="{18B3A9AB-FB1F-F0C6-8124-0F6FF10C4991}"/>
                </a:ext>
              </a:extLst>
            </p:cNvPr>
            <p:cNvSpPr>
              <a:spLocks noChangeArrowheads="1"/>
            </p:cNvSpPr>
            <p:nvPr/>
          </p:nvSpPr>
          <p:spPr bwMode="auto">
            <a:xfrm>
              <a:off x="2180" y="2047"/>
              <a:ext cx="35"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Oval 119">
              <a:extLst>
                <a:ext uri="{FF2B5EF4-FFF2-40B4-BE49-F238E27FC236}">
                  <a16:creationId xmlns:a16="http://schemas.microsoft.com/office/drawing/2014/main" id="{CEB36ED5-E08D-0617-FE5C-31FA448DEF1B}"/>
                </a:ext>
              </a:extLst>
            </p:cNvPr>
            <p:cNvSpPr>
              <a:spLocks noChangeArrowheads="1"/>
            </p:cNvSpPr>
            <p:nvPr/>
          </p:nvSpPr>
          <p:spPr bwMode="auto">
            <a:xfrm>
              <a:off x="2261" y="2047"/>
              <a:ext cx="38"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Oval 120">
              <a:extLst>
                <a:ext uri="{FF2B5EF4-FFF2-40B4-BE49-F238E27FC236}">
                  <a16:creationId xmlns:a16="http://schemas.microsoft.com/office/drawing/2014/main" id="{0D22B770-CE8C-6A83-9214-50CA8B1E8F34}"/>
                </a:ext>
              </a:extLst>
            </p:cNvPr>
            <p:cNvSpPr>
              <a:spLocks noChangeArrowheads="1"/>
            </p:cNvSpPr>
            <p:nvPr/>
          </p:nvSpPr>
          <p:spPr bwMode="auto">
            <a:xfrm>
              <a:off x="2344" y="2047"/>
              <a:ext cx="36" cy="36"/>
            </a:xfrm>
            <a:prstGeom prst="ellipse">
              <a:avLst/>
            </a:prstGeom>
            <a:grpFill/>
            <a:ln w="635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59">
            <a:extLst>
              <a:ext uri="{FF2B5EF4-FFF2-40B4-BE49-F238E27FC236}">
                <a16:creationId xmlns:a16="http://schemas.microsoft.com/office/drawing/2014/main" id="{206121A2-950D-2AFD-4419-42A94269429B}"/>
              </a:ext>
            </a:extLst>
          </p:cNvPr>
          <p:cNvGrpSpPr>
            <a:grpSpLocks noChangeAspect="1"/>
          </p:cNvGrpSpPr>
          <p:nvPr/>
        </p:nvGrpSpPr>
        <p:grpSpPr bwMode="auto">
          <a:xfrm>
            <a:off x="5672770" y="2106772"/>
            <a:ext cx="502946" cy="554530"/>
            <a:chOff x="5420" y="958"/>
            <a:chExt cx="546" cy="602"/>
          </a:xfrm>
          <a:noFill/>
        </p:grpSpPr>
        <p:sp>
          <p:nvSpPr>
            <p:cNvPr id="71" name="Freeform 60">
              <a:extLst>
                <a:ext uri="{FF2B5EF4-FFF2-40B4-BE49-F238E27FC236}">
                  <a16:creationId xmlns:a16="http://schemas.microsoft.com/office/drawing/2014/main" id="{3D12A455-371C-BDE0-9836-6E132B0DB463}"/>
                </a:ext>
              </a:extLst>
            </p:cNvPr>
            <p:cNvSpPr>
              <a:spLocks noEditPoints="1"/>
            </p:cNvSpPr>
            <p:nvPr/>
          </p:nvSpPr>
          <p:spPr bwMode="auto">
            <a:xfrm>
              <a:off x="5420" y="1302"/>
              <a:ext cx="510" cy="258"/>
            </a:xfrm>
            <a:custGeom>
              <a:avLst/>
              <a:gdLst>
                <a:gd name="T0" fmla="*/ 128 w 213"/>
                <a:gd name="T1" fmla="*/ 30 h 108"/>
                <a:gd name="T2" fmla="*/ 128 w 213"/>
                <a:gd name="T3" fmla="*/ 28 h 108"/>
                <a:gd name="T4" fmla="*/ 116 w 213"/>
                <a:gd name="T5" fmla="*/ 11 h 108"/>
                <a:gd name="T6" fmla="*/ 64 w 213"/>
                <a:gd name="T7" fmla="*/ 0 h 108"/>
                <a:gd name="T8" fmla="*/ 11 w 213"/>
                <a:gd name="T9" fmla="*/ 10 h 108"/>
                <a:gd name="T10" fmla="*/ 0 w 213"/>
                <a:gd name="T11" fmla="*/ 28 h 108"/>
                <a:gd name="T12" fmla="*/ 0 w 213"/>
                <a:gd name="T13" fmla="*/ 83 h 108"/>
                <a:gd name="T14" fmla="*/ 24 w 213"/>
                <a:gd name="T15" fmla="*/ 107 h 108"/>
                <a:gd name="T16" fmla="*/ 94 w 213"/>
                <a:gd name="T17" fmla="*/ 107 h 108"/>
                <a:gd name="T18" fmla="*/ 78 w 213"/>
                <a:gd name="T19" fmla="*/ 101 h 108"/>
                <a:gd name="T20" fmla="*/ 61 w 213"/>
                <a:gd name="T21" fmla="*/ 84 h 108"/>
                <a:gd name="T22" fmla="*/ 33 w 213"/>
                <a:gd name="T23" fmla="*/ 84 h 108"/>
                <a:gd name="T24" fmla="*/ 33 w 213"/>
                <a:gd name="T25" fmla="*/ 58 h 108"/>
                <a:gd name="T26" fmla="*/ 194 w 213"/>
                <a:gd name="T27" fmla="*/ 108 h 108"/>
                <a:gd name="T28" fmla="*/ 95 w 213"/>
                <a:gd name="T29" fmla="*/ 108 h 108"/>
                <a:gd name="T30" fmla="*/ 112 w 213"/>
                <a:gd name="T31" fmla="*/ 38 h 108"/>
                <a:gd name="T32" fmla="*/ 213 w 213"/>
                <a:gd name="T33" fmla="*/ 38 h 108"/>
                <a:gd name="T34" fmla="*/ 194 w 21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08">
                  <a:moveTo>
                    <a:pt x="128" y="30"/>
                  </a:moveTo>
                  <a:cubicBezTo>
                    <a:pt x="128" y="28"/>
                    <a:pt x="128" y="28"/>
                    <a:pt x="128" y="28"/>
                  </a:cubicBezTo>
                  <a:cubicBezTo>
                    <a:pt x="128" y="21"/>
                    <a:pt x="123" y="14"/>
                    <a:pt x="116" y="11"/>
                  </a:cubicBezTo>
                  <a:cubicBezTo>
                    <a:pt x="100" y="3"/>
                    <a:pt x="82" y="0"/>
                    <a:pt x="64" y="0"/>
                  </a:cubicBezTo>
                  <a:cubicBezTo>
                    <a:pt x="46" y="0"/>
                    <a:pt x="28" y="3"/>
                    <a:pt x="11" y="10"/>
                  </a:cubicBezTo>
                  <a:cubicBezTo>
                    <a:pt x="4" y="14"/>
                    <a:pt x="0" y="20"/>
                    <a:pt x="0" y="28"/>
                  </a:cubicBezTo>
                  <a:cubicBezTo>
                    <a:pt x="0" y="83"/>
                    <a:pt x="0" y="83"/>
                    <a:pt x="0" y="83"/>
                  </a:cubicBezTo>
                  <a:cubicBezTo>
                    <a:pt x="0" y="97"/>
                    <a:pt x="11" y="107"/>
                    <a:pt x="24" y="107"/>
                  </a:cubicBezTo>
                  <a:cubicBezTo>
                    <a:pt x="94" y="107"/>
                    <a:pt x="94" y="107"/>
                    <a:pt x="94" y="107"/>
                  </a:cubicBezTo>
                  <a:moveTo>
                    <a:pt x="78" y="101"/>
                  </a:moveTo>
                  <a:cubicBezTo>
                    <a:pt x="78" y="91"/>
                    <a:pt x="71" y="84"/>
                    <a:pt x="61" y="84"/>
                  </a:cubicBezTo>
                  <a:cubicBezTo>
                    <a:pt x="33" y="84"/>
                    <a:pt x="33" y="84"/>
                    <a:pt x="33" y="84"/>
                  </a:cubicBezTo>
                  <a:cubicBezTo>
                    <a:pt x="33" y="58"/>
                    <a:pt x="33" y="58"/>
                    <a:pt x="33" y="58"/>
                  </a:cubicBezTo>
                  <a:moveTo>
                    <a:pt x="194" y="108"/>
                  </a:moveTo>
                  <a:cubicBezTo>
                    <a:pt x="95" y="108"/>
                    <a:pt x="95" y="108"/>
                    <a:pt x="95" y="108"/>
                  </a:cubicBezTo>
                  <a:cubicBezTo>
                    <a:pt x="112" y="38"/>
                    <a:pt x="112" y="38"/>
                    <a:pt x="112" y="38"/>
                  </a:cubicBezTo>
                  <a:cubicBezTo>
                    <a:pt x="213" y="38"/>
                    <a:pt x="213" y="38"/>
                    <a:pt x="213" y="38"/>
                  </a:cubicBezTo>
                  <a:lnTo>
                    <a:pt x="194" y="108"/>
                  </a:ln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Line 61">
              <a:extLst>
                <a:ext uri="{FF2B5EF4-FFF2-40B4-BE49-F238E27FC236}">
                  <a16:creationId xmlns:a16="http://schemas.microsoft.com/office/drawing/2014/main" id="{8C452BE2-7BF7-1D24-03E2-43AB844AF2E2}"/>
                </a:ext>
              </a:extLst>
            </p:cNvPr>
            <p:cNvSpPr>
              <a:spLocks noChangeShapeType="1"/>
            </p:cNvSpPr>
            <p:nvPr/>
          </p:nvSpPr>
          <p:spPr bwMode="auto">
            <a:xfrm flipH="1">
              <a:off x="5724" y="1369"/>
              <a:ext cx="2" cy="21"/>
            </a:xfrm>
            <a:prstGeom prst="lin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Oval 62">
              <a:extLst>
                <a:ext uri="{FF2B5EF4-FFF2-40B4-BE49-F238E27FC236}">
                  <a16:creationId xmlns:a16="http://schemas.microsoft.com/office/drawing/2014/main" id="{73CE89AB-2ED4-5683-D442-B35649F25627}"/>
                </a:ext>
              </a:extLst>
            </p:cNvPr>
            <p:cNvSpPr>
              <a:spLocks noChangeArrowheads="1"/>
            </p:cNvSpPr>
            <p:nvPr/>
          </p:nvSpPr>
          <p:spPr bwMode="auto">
            <a:xfrm>
              <a:off x="5499" y="1123"/>
              <a:ext cx="146" cy="143"/>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63">
              <a:extLst>
                <a:ext uri="{FF2B5EF4-FFF2-40B4-BE49-F238E27FC236}">
                  <a16:creationId xmlns:a16="http://schemas.microsoft.com/office/drawing/2014/main" id="{3E8F7848-5D6A-E68D-C42E-6213193C910F}"/>
                </a:ext>
              </a:extLst>
            </p:cNvPr>
            <p:cNvSpPr>
              <a:spLocks/>
            </p:cNvSpPr>
            <p:nvPr/>
          </p:nvSpPr>
          <p:spPr bwMode="auto">
            <a:xfrm>
              <a:off x="5829" y="985"/>
              <a:ext cx="137" cy="90"/>
            </a:xfrm>
            <a:custGeom>
              <a:avLst/>
              <a:gdLst>
                <a:gd name="T0" fmla="*/ 0 w 137"/>
                <a:gd name="T1" fmla="*/ 33 h 90"/>
                <a:gd name="T2" fmla="*/ 62 w 137"/>
                <a:gd name="T3" fmla="*/ 90 h 90"/>
                <a:gd name="T4" fmla="*/ 137 w 137"/>
                <a:gd name="T5" fmla="*/ 0 h 90"/>
              </a:gdLst>
              <a:ahLst/>
              <a:cxnLst>
                <a:cxn ang="0">
                  <a:pos x="T0" y="T1"/>
                </a:cxn>
                <a:cxn ang="0">
                  <a:pos x="T2" y="T3"/>
                </a:cxn>
                <a:cxn ang="0">
                  <a:pos x="T4" y="T5"/>
                </a:cxn>
              </a:cxnLst>
              <a:rect l="0" t="0" r="r" b="b"/>
              <a:pathLst>
                <a:path w="137" h="90">
                  <a:moveTo>
                    <a:pt x="0" y="33"/>
                  </a:moveTo>
                  <a:lnTo>
                    <a:pt x="62" y="90"/>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64">
              <a:extLst>
                <a:ext uri="{FF2B5EF4-FFF2-40B4-BE49-F238E27FC236}">
                  <a16:creationId xmlns:a16="http://schemas.microsoft.com/office/drawing/2014/main" id="{68AF62B6-366B-35BB-6FF1-67DD3C85BF74}"/>
                </a:ext>
              </a:extLst>
            </p:cNvPr>
            <p:cNvSpPr>
              <a:spLocks/>
            </p:cNvSpPr>
            <p:nvPr/>
          </p:nvSpPr>
          <p:spPr bwMode="auto">
            <a:xfrm>
              <a:off x="5829" y="1185"/>
              <a:ext cx="137" cy="91"/>
            </a:xfrm>
            <a:custGeom>
              <a:avLst/>
              <a:gdLst>
                <a:gd name="T0" fmla="*/ 0 w 137"/>
                <a:gd name="T1" fmla="*/ 36 h 91"/>
                <a:gd name="T2" fmla="*/ 62 w 137"/>
                <a:gd name="T3" fmla="*/ 91 h 91"/>
                <a:gd name="T4" fmla="*/ 137 w 137"/>
                <a:gd name="T5" fmla="*/ 0 h 91"/>
              </a:gdLst>
              <a:ahLst/>
              <a:cxnLst>
                <a:cxn ang="0">
                  <a:pos x="T0" y="T1"/>
                </a:cxn>
                <a:cxn ang="0">
                  <a:pos x="T2" y="T3"/>
                </a:cxn>
                <a:cxn ang="0">
                  <a:pos x="T4" y="T5"/>
                </a:cxn>
              </a:cxnLst>
              <a:rect l="0" t="0" r="r" b="b"/>
              <a:pathLst>
                <a:path w="137" h="91">
                  <a:moveTo>
                    <a:pt x="0" y="36"/>
                  </a:moveTo>
                  <a:lnTo>
                    <a:pt x="62" y="91"/>
                  </a:lnTo>
                  <a:lnTo>
                    <a:pt x="137" y="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65">
              <a:extLst>
                <a:ext uri="{FF2B5EF4-FFF2-40B4-BE49-F238E27FC236}">
                  <a16:creationId xmlns:a16="http://schemas.microsoft.com/office/drawing/2014/main" id="{139B6AFF-0734-DE81-4666-9797E1317089}"/>
                </a:ext>
              </a:extLst>
            </p:cNvPr>
            <p:cNvSpPr>
              <a:spLocks/>
            </p:cNvSpPr>
            <p:nvPr/>
          </p:nvSpPr>
          <p:spPr bwMode="auto">
            <a:xfrm>
              <a:off x="5789" y="1159"/>
              <a:ext cx="150" cy="165"/>
            </a:xfrm>
            <a:custGeom>
              <a:avLst/>
              <a:gdLst>
                <a:gd name="T0" fmla="*/ 63 w 63"/>
                <a:gd name="T1" fmla="*/ 69 h 69"/>
                <a:gd name="T2" fmla="*/ 14 w 63"/>
                <a:gd name="T3" fmla="*/ 69 h 69"/>
                <a:gd name="T4" fmla="*/ 0 w 63"/>
                <a:gd name="T5" fmla="*/ 54 h 69"/>
                <a:gd name="T6" fmla="*/ 0 w 63"/>
                <a:gd name="T7" fmla="*/ 15 h 69"/>
                <a:gd name="T8" fmla="*/ 14 w 63"/>
                <a:gd name="T9" fmla="*/ 0 h 69"/>
                <a:gd name="T10" fmla="*/ 63 w 63"/>
                <a:gd name="T11" fmla="*/ 0 h 69"/>
              </a:gdLst>
              <a:ahLst/>
              <a:cxnLst>
                <a:cxn ang="0">
                  <a:pos x="T0" y="T1"/>
                </a:cxn>
                <a:cxn ang="0">
                  <a:pos x="T2" y="T3"/>
                </a:cxn>
                <a:cxn ang="0">
                  <a:pos x="T4" y="T5"/>
                </a:cxn>
                <a:cxn ang="0">
                  <a:pos x="T6" y="T7"/>
                </a:cxn>
                <a:cxn ang="0">
                  <a:pos x="T8" y="T9"/>
                </a:cxn>
                <a:cxn ang="0">
                  <a:pos x="T10" y="T11"/>
                </a:cxn>
              </a:cxnLst>
              <a:rect l="0" t="0" r="r" b="b"/>
              <a:pathLst>
                <a:path w="63" h="69">
                  <a:moveTo>
                    <a:pt x="63" y="69"/>
                  </a:moveTo>
                  <a:cubicBezTo>
                    <a:pt x="14" y="69"/>
                    <a:pt x="14" y="69"/>
                    <a:pt x="14" y="69"/>
                  </a:cubicBezTo>
                  <a:cubicBezTo>
                    <a:pt x="7" y="68"/>
                    <a:pt x="0" y="62"/>
                    <a:pt x="0" y="54"/>
                  </a:cubicBezTo>
                  <a:cubicBezTo>
                    <a:pt x="0" y="15"/>
                    <a:pt x="0" y="15"/>
                    <a:pt x="0" y="15"/>
                  </a:cubicBezTo>
                  <a:cubicBezTo>
                    <a:pt x="0" y="7"/>
                    <a:pt x="7" y="1"/>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66">
              <a:extLst>
                <a:ext uri="{FF2B5EF4-FFF2-40B4-BE49-F238E27FC236}">
                  <a16:creationId xmlns:a16="http://schemas.microsoft.com/office/drawing/2014/main" id="{655E7A5F-0C6B-92DB-3693-2BF2A7BB3778}"/>
                </a:ext>
              </a:extLst>
            </p:cNvPr>
            <p:cNvSpPr>
              <a:spLocks/>
            </p:cNvSpPr>
            <p:nvPr/>
          </p:nvSpPr>
          <p:spPr bwMode="auto">
            <a:xfrm>
              <a:off x="5789" y="958"/>
              <a:ext cx="150" cy="163"/>
            </a:xfrm>
            <a:custGeom>
              <a:avLst/>
              <a:gdLst>
                <a:gd name="T0" fmla="*/ 63 w 63"/>
                <a:gd name="T1" fmla="*/ 68 h 68"/>
                <a:gd name="T2" fmla="*/ 14 w 63"/>
                <a:gd name="T3" fmla="*/ 68 h 68"/>
                <a:gd name="T4" fmla="*/ 0 w 63"/>
                <a:gd name="T5" fmla="*/ 54 h 68"/>
                <a:gd name="T6" fmla="*/ 0 w 63"/>
                <a:gd name="T7" fmla="*/ 14 h 68"/>
                <a:gd name="T8" fmla="*/ 14 w 63"/>
                <a:gd name="T9" fmla="*/ 0 h 68"/>
                <a:gd name="T10" fmla="*/ 63 w 63"/>
                <a:gd name="T11" fmla="*/ 0 h 68"/>
              </a:gdLst>
              <a:ahLst/>
              <a:cxnLst>
                <a:cxn ang="0">
                  <a:pos x="T0" y="T1"/>
                </a:cxn>
                <a:cxn ang="0">
                  <a:pos x="T2" y="T3"/>
                </a:cxn>
                <a:cxn ang="0">
                  <a:pos x="T4" y="T5"/>
                </a:cxn>
                <a:cxn ang="0">
                  <a:pos x="T6" y="T7"/>
                </a:cxn>
                <a:cxn ang="0">
                  <a:pos x="T8" y="T9"/>
                </a:cxn>
                <a:cxn ang="0">
                  <a:pos x="T10" y="T11"/>
                </a:cxn>
              </a:cxnLst>
              <a:rect l="0" t="0" r="r" b="b"/>
              <a:pathLst>
                <a:path w="63" h="68">
                  <a:moveTo>
                    <a:pt x="63" y="68"/>
                  </a:moveTo>
                  <a:cubicBezTo>
                    <a:pt x="14" y="68"/>
                    <a:pt x="14" y="68"/>
                    <a:pt x="14" y="68"/>
                  </a:cubicBezTo>
                  <a:cubicBezTo>
                    <a:pt x="7" y="68"/>
                    <a:pt x="0" y="62"/>
                    <a:pt x="0" y="54"/>
                  </a:cubicBezTo>
                  <a:cubicBezTo>
                    <a:pt x="0" y="14"/>
                    <a:pt x="0" y="14"/>
                    <a:pt x="0" y="14"/>
                  </a:cubicBezTo>
                  <a:cubicBezTo>
                    <a:pt x="0" y="7"/>
                    <a:pt x="7" y="0"/>
                    <a:pt x="14" y="0"/>
                  </a:cubicBezTo>
                  <a:cubicBezTo>
                    <a:pt x="63" y="0"/>
                    <a:pt x="63" y="0"/>
                    <a:pt x="63" y="0"/>
                  </a:cubicBez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99">
            <a:extLst>
              <a:ext uri="{FF2B5EF4-FFF2-40B4-BE49-F238E27FC236}">
                <a16:creationId xmlns:a16="http://schemas.microsoft.com/office/drawing/2014/main" id="{4A4C950A-CD76-87CB-BF43-6C52FC66D74A}"/>
              </a:ext>
            </a:extLst>
          </p:cNvPr>
          <p:cNvGrpSpPr>
            <a:grpSpLocks noChangeAspect="1"/>
          </p:cNvGrpSpPr>
          <p:nvPr/>
        </p:nvGrpSpPr>
        <p:grpSpPr bwMode="auto">
          <a:xfrm>
            <a:off x="4636370" y="3812046"/>
            <a:ext cx="549922" cy="559134"/>
            <a:chOff x="2932" y="1690"/>
            <a:chExt cx="597" cy="607"/>
          </a:xfrm>
          <a:noFill/>
        </p:grpSpPr>
        <p:sp>
          <p:nvSpPr>
            <p:cNvPr id="79" name="Oval 100">
              <a:extLst>
                <a:ext uri="{FF2B5EF4-FFF2-40B4-BE49-F238E27FC236}">
                  <a16:creationId xmlns:a16="http://schemas.microsoft.com/office/drawing/2014/main" id="{4864484C-B6DD-7788-165F-EAA3BDCFEE80}"/>
                </a:ext>
              </a:extLst>
            </p:cNvPr>
            <p:cNvSpPr>
              <a:spLocks noChangeArrowheads="1"/>
            </p:cNvSpPr>
            <p:nvPr/>
          </p:nvSpPr>
          <p:spPr bwMode="auto">
            <a:xfrm>
              <a:off x="3336"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101">
              <a:extLst>
                <a:ext uri="{FF2B5EF4-FFF2-40B4-BE49-F238E27FC236}">
                  <a16:creationId xmlns:a16="http://schemas.microsoft.com/office/drawing/2014/main" id="{6AF326B1-1418-BE5C-F7FD-04E044A34E79}"/>
                </a:ext>
              </a:extLst>
            </p:cNvPr>
            <p:cNvSpPr>
              <a:spLocks noChangeArrowheads="1"/>
            </p:cNvSpPr>
            <p:nvPr/>
          </p:nvSpPr>
          <p:spPr bwMode="auto">
            <a:xfrm>
              <a:off x="2932" y="2106"/>
              <a:ext cx="193" cy="191"/>
            </a:xfrm>
            <a:prstGeom prst="ellipse">
              <a:avLst/>
            </a:pr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02">
              <a:extLst>
                <a:ext uri="{FF2B5EF4-FFF2-40B4-BE49-F238E27FC236}">
                  <a16:creationId xmlns:a16="http://schemas.microsoft.com/office/drawing/2014/main" id="{2C2ECDA4-800D-D849-807A-97EFA27F0EE1}"/>
                </a:ext>
              </a:extLst>
            </p:cNvPr>
            <p:cNvSpPr>
              <a:spLocks/>
            </p:cNvSpPr>
            <p:nvPr/>
          </p:nvSpPr>
          <p:spPr bwMode="auto">
            <a:xfrm>
              <a:off x="3357" y="1927"/>
              <a:ext cx="151" cy="74"/>
            </a:xfrm>
            <a:custGeom>
              <a:avLst/>
              <a:gdLst>
                <a:gd name="T0" fmla="*/ 0 w 151"/>
                <a:gd name="T1" fmla="*/ 74 h 74"/>
                <a:gd name="T2" fmla="*/ 77 w 151"/>
                <a:gd name="T3" fmla="*/ 0 h 74"/>
                <a:gd name="T4" fmla="*/ 151 w 151"/>
                <a:gd name="T5" fmla="*/ 74 h 74"/>
              </a:gdLst>
              <a:ahLst/>
              <a:cxnLst>
                <a:cxn ang="0">
                  <a:pos x="T0" y="T1"/>
                </a:cxn>
                <a:cxn ang="0">
                  <a:pos x="T2" y="T3"/>
                </a:cxn>
                <a:cxn ang="0">
                  <a:pos x="T4" y="T5"/>
                </a:cxn>
              </a:cxnLst>
              <a:rect l="0" t="0" r="r" b="b"/>
              <a:pathLst>
                <a:path w="151" h="74">
                  <a:moveTo>
                    <a:pt x="0" y="74"/>
                  </a:moveTo>
                  <a:lnTo>
                    <a:pt x="77" y="0"/>
                  </a:lnTo>
                  <a:lnTo>
                    <a:pt x="151" y="74"/>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Line 103">
              <a:extLst>
                <a:ext uri="{FF2B5EF4-FFF2-40B4-BE49-F238E27FC236}">
                  <a16:creationId xmlns:a16="http://schemas.microsoft.com/office/drawing/2014/main" id="{9FB0A87D-D3DC-6952-D814-4A8A4465872B}"/>
                </a:ext>
              </a:extLst>
            </p:cNvPr>
            <p:cNvSpPr>
              <a:spLocks noChangeShapeType="1"/>
            </p:cNvSpPr>
            <p:nvPr/>
          </p:nvSpPr>
          <p:spPr bwMode="auto">
            <a:xfrm>
              <a:off x="3434" y="1927"/>
              <a:ext cx="0" cy="177"/>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04">
              <a:extLst>
                <a:ext uri="{FF2B5EF4-FFF2-40B4-BE49-F238E27FC236}">
                  <a16:creationId xmlns:a16="http://schemas.microsoft.com/office/drawing/2014/main" id="{A9F5D399-8A63-39C4-C7CC-0E1ABC83AECE}"/>
                </a:ext>
              </a:extLst>
            </p:cNvPr>
            <p:cNvSpPr>
              <a:spLocks/>
            </p:cNvSpPr>
            <p:nvPr/>
          </p:nvSpPr>
          <p:spPr bwMode="auto">
            <a:xfrm>
              <a:off x="3221" y="2130"/>
              <a:ext cx="74" cy="150"/>
            </a:xfrm>
            <a:custGeom>
              <a:avLst/>
              <a:gdLst>
                <a:gd name="T0" fmla="*/ 0 w 74"/>
                <a:gd name="T1" fmla="*/ 0 h 150"/>
                <a:gd name="T2" fmla="*/ 74 w 74"/>
                <a:gd name="T3" fmla="*/ 74 h 150"/>
                <a:gd name="T4" fmla="*/ 0 w 74"/>
                <a:gd name="T5" fmla="*/ 150 h 150"/>
              </a:gdLst>
              <a:ahLst/>
              <a:cxnLst>
                <a:cxn ang="0">
                  <a:pos x="T0" y="T1"/>
                </a:cxn>
                <a:cxn ang="0">
                  <a:pos x="T2" y="T3"/>
                </a:cxn>
                <a:cxn ang="0">
                  <a:pos x="T4" y="T5"/>
                </a:cxn>
              </a:cxnLst>
              <a:rect l="0" t="0" r="r" b="b"/>
              <a:pathLst>
                <a:path w="74" h="150">
                  <a:moveTo>
                    <a:pt x="0" y="0"/>
                  </a:moveTo>
                  <a:lnTo>
                    <a:pt x="74" y="74"/>
                  </a:lnTo>
                  <a:lnTo>
                    <a:pt x="0" y="150"/>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Line 105">
              <a:extLst>
                <a:ext uri="{FF2B5EF4-FFF2-40B4-BE49-F238E27FC236}">
                  <a16:creationId xmlns:a16="http://schemas.microsoft.com/office/drawing/2014/main" id="{568E0D2F-A992-83FC-6A3B-9D4D2851D8E4}"/>
                </a:ext>
              </a:extLst>
            </p:cNvPr>
            <p:cNvSpPr>
              <a:spLocks noChangeShapeType="1"/>
            </p:cNvSpPr>
            <p:nvPr/>
          </p:nvSpPr>
          <p:spPr bwMode="auto">
            <a:xfrm flipH="1">
              <a:off x="3130" y="2204"/>
              <a:ext cx="165" cy="0"/>
            </a:xfrm>
            <a:prstGeom prst="line">
              <a:avLst/>
            </a:pr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06">
              <a:extLst>
                <a:ext uri="{FF2B5EF4-FFF2-40B4-BE49-F238E27FC236}">
                  <a16:creationId xmlns:a16="http://schemas.microsoft.com/office/drawing/2014/main" id="{5422E9E3-C372-CDB4-4CA1-79011DBE1CC0}"/>
                </a:ext>
              </a:extLst>
            </p:cNvPr>
            <p:cNvSpPr>
              <a:spLocks/>
            </p:cNvSpPr>
            <p:nvPr/>
          </p:nvSpPr>
          <p:spPr bwMode="auto">
            <a:xfrm>
              <a:off x="3266" y="1690"/>
              <a:ext cx="263" cy="198"/>
            </a:xfrm>
            <a:custGeom>
              <a:avLst/>
              <a:gdLst>
                <a:gd name="T0" fmla="*/ 14 w 110"/>
                <a:gd name="T1" fmla="*/ 0 h 83"/>
                <a:gd name="T2" fmla="*/ 96 w 110"/>
                <a:gd name="T3" fmla="*/ 0 h 83"/>
                <a:gd name="T4" fmla="*/ 110 w 110"/>
                <a:gd name="T5" fmla="*/ 14 h 83"/>
                <a:gd name="T6" fmla="*/ 110 w 110"/>
                <a:gd name="T7" fmla="*/ 69 h 83"/>
                <a:gd name="T8" fmla="*/ 96 w 110"/>
                <a:gd name="T9" fmla="*/ 83 h 83"/>
                <a:gd name="T10" fmla="*/ 14 w 110"/>
                <a:gd name="T11" fmla="*/ 83 h 83"/>
                <a:gd name="T12" fmla="*/ 0 w 110"/>
                <a:gd name="T13" fmla="*/ 69 h 83"/>
                <a:gd name="T14" fmla="*/ 0 w 110"/>
                <a:gd name="T15" fmla="*/ 14 h 83"/>
                <a:gd name="T16" fmla="*/ 14 w 110"/>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3">
                  <a:moveTo>
                    <a:pt x="14" y="0"/>
                  </a:moveTo>
                  <a:cubicBezTo>
                    <a:pt x="96" y="0"/>
                    <a:pt x="96" y="0"/>
                    <a:pt x="96" y="0"/>
                  </a:cubicBezTo>
                  <a:cubicBezTo>
                    <a:pt x="103" y="0"/>
                    <a:pt x="110" y="6"/>
                    <a:pt x="110" y="14"/>
                  </a:cubicBezTo>
                  <a:cubicBezTo>
                    <a:pt x="110" y="69"/>
                    <a:pt x="110" y="69"/>
                    <a:pt x="110" y="69"/>
                  </a:cubicBezTo>
                  <a:cubicBezTo>
                    <a:pt x="110" y="76"/>
                    <a:pt x="103" y="83"/>
                    <a:pt x="96" y="83"/>
                  </a:cubicBezTo>
                  <a:cubicBezTo>
                    <a:pt x="14" y="83"/>
                    <a:pt x="14" y="83"/>
                    <a:pt x="14" y="83"/>
                  </a:cubicBezTo>
                  <a:cubicBezTo>
                    <a:pt x="7" y="83"/>
                    <a:pt x="0" y="76"/>
                    <a:pt x="0" y="69"/>
                  </a:cubicBezTo>
                  <a:cubicBezTo>
                    <a:pt x="0" y="14"/>
                    <a:pt x="0" y="14"/>
                    <a:pt x="0" y="14"/>
                  </a:cubicBezTo>
                  <a:cubicBezTo>
                    <a:pt x="0" y="6"/>
                    <a:pt x="7" y="0"/>
                    <a:pt x="14" y="0"/>
                  </a:cubicBezTo>
                  <a:close/>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07">
              <a:extLst>
                <a:ext uri="{FF2B5EF4-FFF2-40B4-BE49-F238E27FC236}">
                  <a16:creationId xmlns:a16="http://schemas.microsoft.com/office/drawing/2014/main" id="{C25C5130-AFB5-86B1-56DF-8C9ACD919380}"/>
                </a:ext>
              </a:extLst>
            </p:cNvPr>
            <p:cNvSpPr>
              <a:spLocks/>
            </p:cNvSpPr>
            <p:nvPr/>
          </p:nvSpPr>
          <p:spPr bwMode="auto">
            <a:xfrm>
              <a:off x="3013" y="1776"/>
              <a:ext cx="251" cy="296"/>
            </a:xfrm>
            <a:custGeom>
              <a:avLst/>
              <a:gdLst>
                <a:gd name="T0" fmla="*/ 0 w 105"/>
                <a:gd name="T1" fmla="*/ 124 h 124"/>
                <a:gd name="T2" fmla="*/ 0 w 105"/>
                <a:gd name="T3" fmla="*/ 101 h 124"/>
                <a:gd name="T4" fmla="*/ 88 w 105"/>
                <a:gd name="T5" fmla="*/ 0 h 124"/>
                <a:gd name="T6" fmla="*/ 105 w 105"/>
                <a:gd name="T7" fmla="*/ 2 h 124"/>
              </a:gdLst>
              <a:ahLst/>
              <a:cxnLst>
                <a:cxn ang="0">
                  <a:pos x="T0" y="T1"/>
                </a:cxn>
                <a:cxn ang="0">
                  <a:pos x="T2" y="T3"/>
                </a:cxn>
                <a:cxn ang="0">
                  <a:pos x="T4" y="T5"/>
                </a:cxn>
                <a:cxn ang="0">
                  <a:pos x="T6" y="T7"/>
                </a:cxn>
              </a:cxnLst>
              <a:rect l="0" t="0" r="r" b="b"/>
              <a:pathLst>
                <a:path w="105" h="124">
                  <a:moveTo>
                    <a:pt x="0" y="124"/>
                  </a:moveTo>
                  <a:cubicBezTo>
                    <a:pt x="0" y="115"/>
                    <a:pt x="0" y="109"/>
                    <a:pt x="0" y="101"/>
                  </a:cubicBezTo>
                  <a:cubicBezTo>
                    <a:pt x="0" y="50"/>
                    <a:pt x="37" y="0"/>
                    <a:pt x="88" y="0"/>
                  </a:cubicBezTo>
                  <a:cubicBezTo>
                    <a:pt x="94" y="0"/>
                    <a:pt x="100" y="1"/>
                    <a:pt x="105" y="2"/>
                  </a:cubicBezTo>
                </a:path>
              </a:pathLst>
            </a:custGeom>
            <a:grpFill/>
            <a:ln w="635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08">
              <a:extLst>
                <a:ext uri="{FF2B5EF4-FFF2-40B4-BE49-F238E27FC236}">
                  <a16:creationId xmlns:a16="http://schemas.microsoft.com/office/drawing/2014/main" id="{4FFC5CA3-EAE2-8225-CB41-AEEE46D3645E}"/>
                </a:ext>
              </a:extLst>
            </p:cNvPr>
            <p:cNvSpPr>
              <a:spLocks/>
            </p:cNvSpPr>
            <p:nvPr/>
          </p:nvSpPr>
          <p:spPr bwMode="auto">
            <a:xfrm>
              <a:off x="2934" y="1994"/>
              <a:ext cx="151" cy="78"/>
            </a:xfrm>
            <a:custGeom>
              <a:avLst/>
              <a:gdLst>
                <a:gd name="T0" fmla="*/ 151 w 151"/>
                <a:gd name="T1" fmla="*/ 0 h 78"/>
                <a:gd name="T2" fmla="*/ 79 w 151"/>
                <a:gd name="T3" fmla="*/ 78 h 78"/>
                <a:gd name="T4" fmla="*/ 0 w 151"/>
                <a:gd name="T5" fmla="*/ 7 h 78"/>
              </a:gdLst>
              <a:ahLst/>
              <a:cxnLst>
                <a:cxn ang="0">
                  <a:pos x="T0" y="T1"/>
                </a:cxn>
                <a:cxn ang="0">
                  <a:pos x="T2" y="T3"/>
                </a:cxn>
                <a:cxn ang="0">
                  <a:pos x="T4" y="T5"/>
                </a:cxn>
              </a:cxnLst>
              <a:rect l="0" t="0" r="r" b="b"/>
              <a:pathLst>
                <a:path w="151" h="78">
                  <a:moveTo>
                    <a:pt x="151" y="0"/>
                  </a:moveTo>
                  <a:lnTo>
                    <a:pt x="79" y="78"/>
                  </a:lnTo>
                  <a:lnTo>
                    <a:pt x="0" y="7"/>
                  </a:lnTo>
                </a:path>
              </a:pathLst>
            </a:custGeom>
            <a:grpFill/>
            <a:ln w="6350" cap="sq">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9" name="Oval 88">
            <a:extLst>
              <a:ext uri="{FF2B5EF4-FFF2-40B4-BE49-F238E27FC236}">
                <a16:creationId xmlns:a16="http://schemas.microsoft.com/office/drawing/2014/main" id="{D4DE414D-8E9A-4FAD-81D7-0D2A632DEF2A}"/>
              </a:ext>
            </a:extLst>
          </p:cNvPr>
          <p:cNvSpPr/>
          <p:nvPr/>
        </p:nvSpPr>
        <p:spPr>
          <a:xfrm>
            <a:off x="5425123" y="2939485"/>
            <a:ext cx="1341756" cy="134175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b"/>
          <a:lstStyle/>
          <a:p>
            <a:pPr marL="0" lvl="2" algn="ctr">
              <a:lnSpc>
                <a:spcPct val="80000"/>
              </a:lnSpc>
              <a:spcAft>
                <a:spcPts val="600"/>
              </a:spcAft>
              <a:tabLst>
                <a:tab pos="647700" algn="l"/>
              </a:tabLst>
            </a:pPr>
            <a:r>
              <a:rPr lang="en-US" sz="1600" dirty="0">
                <a:solidFill>
                  <a:srgbClr val="00338D"/>
                </a:solidFill>
                <a:latin typeface="KPMG Bold" panose="020B0803030202040204" pitchFamily="34" charset="0"/>
                <a:cs typeface="Times New Roman" panose="02020603050405020304" pitchFamily="18" charset="0"/>
              </a:rPr>
              <a:t>IAM</a:t>
            </a:r>
            <a:br>
              <a:rPr lang="en-US" sz="1600" dirty="0">
                <a:solidFill>
                  <a:srgbClr val="00338D"/>
                </a:solidFill>
                <a:latin typeface="KPMG Bold" panose="020B0803030202040204" pitchFamily="34" charset="0"/>
                <a:cs typeface="Times New Roman" panose="02020603050405020304" pitchFamily="18" charset="0"/>
              </a:rPr>
            </a:br>
            <a:r>
              <a:rPr lang="en-US" sz="1600" dirty="0">
                <a:solidFill>
                  <a:srgbClr val="00338D"/>
                </a:solidFill>
                <a:latin typeface="KPMG Bold" panose="020B0803030202040204" pitchFamily="34" charset="0"/>
                <a:cs typeface="Times New Roman" panose="02020603050405020304" pitchFamily="18" charset="0"/>
              </a:rPr>
              <a:t>Governance</a:t>
            </a:r>
          </a:p>
        </p:txBody>
      </p:sp>
      <p:grpSp>
        <p:nvGrpSpPr>
          <p:cNvPr id="91" name="Group 270">
            <a:extLst>
              <a:ext uri="{FF2B5EF4-FFF2-40B4-BE49-F238E27FC236}">
                <a16:creationId xmlns:a16="http://schemas.microsoft.com/office/drawing/2014/main" id="{5831872B-BD96-E997-195D-587FC7F0D1DE}"/>
              </a:ext>
            </a:extLst>
          </p:cNvPr>
          <p:cNvGrpSpPr>
            <a:grpSpLocks noChangeAspect="1"/>
          </p:cNvGrpSpPr>
          <p:nvPr/>
        </p:nvGrpSpPr>
        <p:grpSpPr bwMode="auto">
          <a:xfrm>
            <a:off x="5845583" y="3078018"/>
            <a:ext cx="500836" cy="508348"/>
            <a:chOff x="619" y="3093"/>
            <a:chExt cx="600" cy="609"/>
          </a:xfrm>
        </p:grpSpPr>
        <p:sp>
          <p:nvSpPr>
            <p:cNvPr id="92" name="Freeform 271">
              <a:extLst>
                <a:ext uri="{FF2B5EF4-FFF2-40B4-BE49-F238E27FC236}">
                  <a16:creationId xmlns:a16="http://schemas.microsoft.com/office/drawing/2014/main" id="{7FF2CEA1-67C6-F546-97DE-8F37E7D98B5D}"/>
                </a:ext>
              </a:extLst>
            </p:cNvPr>
            <p:cNvSpPr>
              <a:spLocks/>
            </p:cNvSpPr>
            <p:nvPr/>
          </p:nvSpPr>
          <p:spPr bwMode="auto">
            <a:xfrm>
              <a:off x="779" y="3226"/>
              <a:ext cx="275" cy="201"/>
            </a:xfrm>
            <a:custGeom>
              <a:avLst/>
              <a:gdLst>
                <a:gd name="T0" fmla="*/ 0 w 115"/>
                <a:gd name="T1" fmla="*/ 84 h 84"/>
                <a:gd name="T2" fmla="*/ 0 w 115"/>
                <a:gd name="T3" fmla="*/ 57 h 84"/>
                <a:gd name="T4" fmla="*/ 58 w 115"/>
                <a:gd name="T5" fmla="*/ 0 h 84"/>
                <a:gd name="T6" fmla="*/ 58 w 115"/>
                <a:gd name="T7" fmla="*/ 0 h 84"/>
                <a:gd name="T8" fmla="*/ 58 w 115"/>
                <a:gd name="T9" fmla="*/ 0 h 84"/>
                <a:gd name="T10" fmla="*/ 115 w 115"/>
                <a:gd name="T11" fmla="*/ 57 h 84"/>
                <a:gd name="T12" fmla="*/ 115 w 115"/>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5" h="84">
                  <a:moveTo>
                    <a:pt x="0" y="84"/>
                  </a:moveTo>
                  <a:cubicBezTo>
                    <a:pt x="0" y="57"/>
                    <a:pt x="0" y="57"/>
                    <a:pt x="0" y="57"/>
                  </a:cubicBezTo>
                  <a:cubicBezTo>
                    <a:pt x="0" y="26"/>
                    <a:pt x="26" y="0"/>
                    <a:pt x="58" y="0"/>
                  </a:cubicBezTo>
                  <a:cubicBezTo>
                    <a:pt x="58" y="0"/>
                    <a:pt x="58" y="0"/>
                    <a:pt x="58" y="0"/>
                  </a:cubicBezTo>
                  <a:cubicBezTo>
                    <a:pt x="58" y="0"/>
                    <a:pt x="58" y="0"/>
                    <a:pt x="58" y="0"/>
                  </a:cubicBezTo>
                  <a:cubicBezTo>
                    <a:pt x="90" y="0"/>
                    <a:pt x="115" y="26"/>
                    <a:pt x="115" y="57"/>
                  </a:cubicBezTo>
                  <a:cubicBezTo>
                    <a:pt x="115" y="84"/>
                    <a:pt x="115" y="84"/>
                    <a:pt x="115" y="84"/>
                  </a:cubicBez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272">
              <a:extLst>
                <a:ext uri="{FF2B5EF4-FFF2-40B4-BE49-F238E27FC236}">
                  <a16:creationId xmlns:a16="http://schemas.microsoft.com/office/drawing/2014/main" id="{F5E15A3A-7144-7120-A661-2F8707B51534}"/>
                </a:ext>
              </a:extLst>
            </p:cNvPr>
            <p:cNvSpPr>
              <a:spLocks noChangeShapeType="1"/>
            </p:cNvSpPr>
            <p:nvPr/>
          </p:nvSpPr>
          <p:spPr bwMode="auto">
            <a:xfrm>
              <a:off x="918" y="3093"/>
              <a:ext cx="0" cy="133"/>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3">
              <a:extLst>
                <a:ext uri="{FF2B5EF4-FFF2-40B4-BE49-F238E27FC236}">
                  <a16:creationId xmlns:a16="http://schemas.microsoft.com/office/drawing/2014/main" id="{179F62EE-97E4-A628-702F-C53D25BCDD2B}"/>
                </a:ext>
              </a:extLst>
            </p:cNvPr>
            <p:cNvSpPr>
              <a:spLocks/>
            </p:cNvSpPr>
            <p:nvPr/>
          </p:nvSpPr>
          <p:spPr bwMode="auto">
            <a:xfrm>
              <a:off x="920" y="3121"/>
              <a:ext cx="105" cy="53"/>
            </a:xfrm>
            <a:custGeom>
              <a:avLst/>
              <a:gdLst>
                <a:gd name="T0" fmla="*/ 0 w 105"/>
                <a:gd name="T1" fmla="*/ 0 h 53"/>
                <a:gd name="T2" fmla="*/ 105 w 105"/>
                <a:gd name="T3" fmla="*/ 0 h 53"/>
                <a:gd name="T4" fmla="*/ 105 w 105"/>
                <a:gd name="T5" fmla="*/ 53 h 53"/>
                <a:gd name="T6" fmla="*/ 0 w 105"/>
                <a:gd name="T7" fmla="*/ 53 h 53"/>
              </a:gdLst>
              <a:ahLst/>
              <a:cxnLst>
                <a:cxn ang="0">
                  <a:pos x="T0" y="T1"/>
                </a:cxn>
                <a:cxn ang="0">
                  <a:pos x="T2" y="T3"/>
                </a:cxn>
                <a:cxn ang="0">
                  <a:pos x="T4" y="T5"/>
                </a:cxn>
                <a:cxn ang="0">
                  <a:pos x="T6" y="T7"/>
                </a:cxn>
              </a:cxnLst>
              <a:rect l="0" t="0" r="r" b="b"/>
              <a:pathLst>
                <a:path w="105" h="53">
                  <a:moveTo>
                    <a:pt x="0" y="0"/>
                  </a:moveTo>
                  <a:lnTo>
                    <a:pt x="105" y="0"/>
                  </a:lnTo>
                  <a:lnTo>
                    <a:pt x="105" y="53"/>
                  </a:lnTo>
                  <a:lnTo>
                    <a:pt x="0" y="53"/>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274">
              <a:extLst>
                <a:ext uri="{FF2B5EF4-FFF2-40B4-BE49-F238E27FC236}">
                  <a16:creationId xmlns:a16="http://schemas.microsoft.com/office/drawing/2014/main" id="{8A0826AE-1118-E273-AB03-A33D1176A0AA}"/>
                </a:ext>
              </a:extLst>
            </p:cNvPr>
            <p:cNvSpPr>
              <a:spLocks noChangeArrowheads="1"/>
            </p:cNvSpPr>
            <p:nvPr/>
          </p:nvSpPr>
          <p:spPr bwMode="auto">
            <a:xfrm>
              <a:off x="705" y="3432"/>
              <a:ext cx="430" cy="270"/>
            </a:xfrm>
            <a:prstGeom prst="rect">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275">
              <a:extLst>
                <a:ext uri="{FF2B5EF4-FFF2-40B4-BE49-F238E27FC236}">
                  <a16:creationId xmlns:a16="http://schemas.microsoft.com/office/drawing/2014/main" id="{3055746E-832A-5A0B-F743-DE5A008EF0AC}"/>
                </a:ext>
              </a:extLst>
            </p:cNvPr>
            <p:cNvSpPr>
              <a:spLocks noChangeShapeType="1"/>
            </p:cNvSpPr>
            <p:nvPr/>
          </p:nvSpPr>
          <p:spPr bwMode="auto">
            <a:xfrm>
              <a:off x="787"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276">
              <a:extLst>
                <a:ext uri="{FF2B5EF4-FFF2-40B4-BE49-F238E27FC236}">
                  <a16:creationId xmlns:a16="http://schemas.microsoft.com/office/drawing/2014/main" id="{47135298-C168-37B9-8476-631AE5A1B529}"/>
                </a:ext>
              </a:extLst>
            </p:cNvPr>
            <p:cNvSpPr>
              <a:spLocks noChangeShapeType="1"/>
            </p:cNvSpPr>
            <p:nvPr/>
          </p:nvSpPr>
          <p:spPr bwMode="auto">
            <a:xfrm>
              <a:off x="873"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277">
              <a:extLst>
                <a:ext uri="{FF2B5EF4-FFF2-40B4-BE49-F238E27FC236}">
                  <a16:creationId xmlns:a16="http://schemas.microsoft.com/office/drawing/2014/main" id="{5479F21E-28F3-C804-1B54-6D185CC15E77}"/>
                </a:ext>
              </a:extLst>
            </p:cNvPr>
            <p:cNvSpPr>
              <a:spLocks noChangeShapeType="1"/>
            </p:cNvSpPr>
            <p:nvPr/>
          </p:nvSpPr>
          <p:spPr bwMode="auto">
            <a:xfrm>
              <a:off x="961"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278">
              <a:extLst>
                <a:ext uri="{FF2B5EF4-FFF2-40B4-BE49-F238E27FC236}">
                  <a16:creationId xmlns:a16="http://schemas.microsoft.com/office/drawing/2014/main" id="{95F1A25B-1B56-5939-A5C7-234555C1B889}"/>
                </a:ext>
              </a:extLst>
            </p:cNvPr>
            <p:cNvSpPr>
              <a:spLocks noChangeShapeType="1"/>
            </p:cNvSpPr>
            <p:nvPr/>
          </p:nvSpPr>
          <p:spPr bwMode="auto">
            <a:xfrm>
              <a:off x="1049" y="3492"/>
              <a:ext cx="0" cy="165"/>
            </a:xfrm>
            <a:prstGeom prst="line">
              <a:avLst/>
            </a:prstGeom>
            <a:noFill/>
            <a:ln w="6350" cap="flat">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79">
              <a:extLst>
                <a:ext uri="{FF2B5EF4-FFF2-40B4-BE49-F238E27FC236}">
                  <a16:creationId xmlns:a16="http://schemas.microsoft.com/office/drawing/2014/main" id="{FFBDC79B-1948-737A-158F-3B588A6BEBBE}"/>
                </a:ext>
              </a:extLst>
            </p:cNvPr>
            <p:cNvSpPr>
              <a:spLocks/>
            </p:cNvSpPr>
            <p:nvPr/>
          </p:nvSpPr>
          <p:spPr bwMode="auto">
            <a:xfrm>
              <a:off x="619" y="3508"/>
              <a:ext cx="89" cy="194"/>
            </a:xfrm>
            <a:custGeom>
              <a:avLst/>
              <a:gdLst>
                <a:gd name="T0" fmla="*/ 89 w 89"/>
                <a:gd name="T1" fmla="*/ 194 h 194"/>
                <a:gd name="T2" fmla="*/ 0 w 89"/>
                <a:gd name="T3" fmla="*/ 194 h 194"/>
                <a:gd name="T4" fmla="*/ 0 w 89"/>
                <a:gd name="T5" fmla="*/ 0 h 194"/>
                <a:gd name="T6" fmla="*/ 82 w 89"/>
                <a:gd name="T7" fmla="*/ 0 h 194"/>
              </a:gdLst>
              <a:ahLst/>
              <a:cxnLst>
                <a:cxn ang="0">
                  <a:pos x="T0" y="T1"/>
                </a:cxn>
                <a:cxn ang="0">
                  <a:pos x="T2" y="T3"/>
                </a:cxn>
                <a:cxn ang="0">
                  <a:pos x="T4" y="T5"/>
                </a:cxn>
                <a:cxn ang="0">
                  <a:pos x="T6" y="T7"/>
                </a:cxn>
              </a:cxnLst>
              <a:rect l="0" t="0" r="r" b="b"/>
              <a:pathLst>
                <a:path w="89" h="194">
                  <a:moveTo>
                    <a:pt x="89" y="194"/>
                  </a:moveTo>
                  <a:lnTo>
                    <a:pt x="0" y="194"/>
                  </a:lnTo>
                  <a:lnTo>
                    <a:pt x="0" y="0"/>
                  </a:lnTo>
                  <a:lnTo>
                    <a:pt x="82"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80">
              <a:extLst>
                <a:ext uri="{FF2B5EF4-FFF2-40B4-BE49-F238E27FC236}">
                  <a16:creationId xmlns:a16="http://schemas.microsoft.com/office/drawing/2014/main" id="{5AE6BF22-149B-FB2C-CADA-5905CBE911C9}"/>
                </a:ext>
              </a:extLst>
            </p:cNvPr>
            <p:cNvSpPr>
              <a:spLocks/>
            </p:cNvSpPr>
            <p:nvPr/>
          </p:nvSpPr>
          <p:spPr bwMode="auto">
            <a:xfrm>
              <a:off x="1130" y="3508"/>
              <a:ext cx="89" cy="194"/>
            </a:xfrm>
            <a:custGeom>
              <a:avLst/>
              <a:gdLst>
                <a:gd name="T0" fmla="*/ 0 w 89"/>
                <a:gd name="T1" fmla="*/ 194 h 194"/>
                <a:gd name="T2" fmla="*/ 89 w 89"/>
                <a:gd name="T3" fmla="*/ 194 h 194"/>
                <a:gd name="T4" fmla="*/ 89 w 89"/>
                <a:gd name="T5" fmla="*/ 0 h 194"/>
                <a:gd name="T6" fmla="*/ 8 w 89"/>
                <a:gd name="T7" fmla="*/ 0 h 194"/>
              </a:gdLst>
              <a:ahLst/>
              <a:cxnLst>
                <a:cxn ang="0">
                  <a:pos x="T0" y="T1"/>
                </a:cxn>
                <a:cxn ang="0">
                  <a:pos x="T2" y="T3"/>
                </a:cxn>
                <a:cxn ang="0">
                  <a:pos x="T4" y="T5"/>
                </a:cxn>
                <a:cxn ang="0">
                  <a:pos x="T6" y="T7"/>
                </a:cxn>
              </a:cxnLst>
              <a:rect l="0" t="0" r="r" b="b"/>
              <a:pathLst>
                <a:path w="89" h="194">
                  <a:moveTo>
                    <a:pt x="0" y="194"/>
                  </a:moveTo>
                  <a:lnTo>
                    <a:pt x="89" y="194"/>
                  </a:lnTo>
                  <a:lnTo>
                    <a:pt x="89" y="0"/>
                  </a:lnTo>
                  <a:lnTo>
                    <a:pt x="8" y="0"/>
                  </a:lnTo>
                </a:path>
              </a:pathLst>
            </a:cu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52314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2.xml><?xml version="1.0" encoding="utf-8"?>
<p:tagLst xmlns:a="http://schemas.openxmlformats.org/drawingml/2006/main" xmlns:r="http://schemas.openxmlformats.org/officeDocument/2006/relationships" xmlns:p="http://schemas.openxmlformats.org/presentationml/2006/main">
  <p:tag name="COPYRIGHT1" val="TRU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KPMG Widescreen [16:9] Feb 2022">
  <a:themeElements>
    <a:clrScheme name="Custom 6">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2" id="{EC94DEF4-1B0F-401A-BD23-C66527C6735F}" vid="{4D5BB12D-8F1C-4AB1-9671-1359866E4206}"/>
    </a:ext>
  </a:extLst>
</a:theme>
</file>

<file path=ppt/theme/theme2.xml><?xml version="1.0" encoding="utf-8"?>
<a:theme xmlns:a="http://schemas.openxmlformats.org/drawingml/2006/main" name="1_KPMG Widescreen [16:9] Feb 2022">
  <a:themeElements>
    <a:clrScheme name="Custom 6">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2" id="{EC94DEF4-1B0F-401A-BD23-C66527C6735F}" vid="{4D5BB12D-8F1C-4AB1-9671-1359866E4206}"/>
    </a:ext>
  </a:extLst>
</a:theme>
</file>

<file path=ppt/theme/theme3.xml><?xml version="1.0" encoding="utf-8"?>
<a:theme xmlns:a="http://schemas.openxmlformats.org/drawingml/2006/main" name="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8B38D2A5-9BC7-4F62-B242-67C700C5F724}" vid="{699E01CA-0D54-417C-BFE6-B70CCE5CE3F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KPMG Widescreen Standard Template_wSupertitle_wResume and Coverletter</Template>
  <TotalTime>1519</TotalTime>
  <Words>4719</Words>
  <Application>Microsoft Office PowerPoint</Application>
  <PresentationFormat>Widescreen</PresentationFormat>
  <Paragraphs>635</Paragraphs>
  <Slides>39</Slides>
  <Notes>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39</vt:i4>
      </vt:variant>
    </vt:vector>
  </HeadingPairs>
  <TitlesOfParts>
    <vt:vector size="46" baseType="lpstr">
      <vt:lpstr>Arial</vt:lpstr>
      <vt:lpstr>Calibri</vt:lpstr>
      <vt:lpstr>KPMG Bold</vt:lpstr>
      <vt:lpstr>KPMG Extralight</vt:lpstr>
      <vt:lpstr>KPMG Widescreen [16:9] Feb 2022</vt:lpstr>
      <vt:lpstr>1_KPMG Widescreen [16:9] Feb 2022</vt:lpstr>
      <vt:lpstr>KPMG_Widescreen_16:9 02/02/2016</vt:lpstr>
      <vt:lpstr>Identity and Access Management</vt:lpstr>
      <vt:lpstr>Agenda</vt:lpstr>
      <vt:lpstr>Key Tenets</vt:lpstr>
      <vt:lpstr>Case for Continued Investment</vt:lpstr>
      <vt:lpstr>IAM Services (Target Operating Model)</vt:lpstr>
      <vt:lpstr>Technical operations (Target Operating Model)</vt:lpstr>
      <vt:lpstr>Operating Model</vt:lpstr>
      <vt:lpstr>IAM Service Areas</vt:lpstr>
      <vt:lpstr>PowerPoint Presentation</vt:lpstr>
      <vt:lpstr>PowerPoint Presentation</vt:lpstr>
      <vt:lpstr>Main objectives for IAM</vt:lpstr>
      <vt:lpstr>Main objectives for IAM</vt:lpstr>
      <vt:lpstr>Data management</vt:lpstr>
      <vt:lpstr>Data management</vt:lpstr>
      <vt:lpstr>Technical development team (ETL)</vt:lpstr>
      <vt:lpstr>Technical development team (ETL)</vt:lpstr>
      <vt:lpstr>Identity Threat Detection and Response (ITDR) team (new)</vt:lpstr>
      <vt:lpstr>Identity Threat Detection and Response (ITDR) team (new)</vt:lpstr>
      <vt:lpstr>Audit and compliance team</vt:lpstr>
      <vt:lpstr>Audit and compliance team</vt:lpstr>
      <vt:lpstr>RBAC</vt:lpstr>
      <vt:lpstr>RBAC</vt:lpstr>
      <vt:lpstr>Technical operations (Level 2 engineering)</vt:lpstr>
      <vt:lpstr>Technical operations (Level 2 engineering)</vt:lpstr>
      <vt:lpstr>CIAM - DevOps</vt:lpstr>
      <vt:lpstr>CIAM – ERA (Metrics, Monitoring, Reporting &amp; Observability)</vt:lpstr>
      <vt:lpstr>CIAM – Architecture</vt:lpstr>
      <vt:lpstr>CIAM – Support and Operations (Offshore)</vt:lpstr>
      <vt:lpstr>CIAM – Customer Access Control</vt:lpstr>
      <vt:lpstr>Workforce Access Management - CTX</vt:lpstr>
      <vt:lpstr>Workforce Access Management – Support and Operations</vt:lpstr>
      <vt:lpstr>Workforce Access Management - DevOps</vt:lpstr>
      <vt:lpstr>Workforce Access Management – Identity Provider Resolution</vt:lpstr>
      <vt:lpstr>Workforce Access Management – Security</vt:lpstr>
      <vt:lpstr>Technical operations (Target Operating Model)</vt:lpstr>
      <vt:lpstr>Business/project management (PMO) (new)</vt:lpstr>
      <vt:lpstr>Business/project management (PMO) (new)</vt:lpstr>
      <vt:lpstr>PowerPoint Presentation</vt:lpstr>
      <vt:lpstr>Continuous and integrated planning is key to prioritizing and finding the right balance of your portfolio</vt:lpstr>
    </vt:vector>
  </TitlesOfParts>
  <Company>RR Donnelley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Johanna Venice Aquino</dc:creator>
  <cp:lastModifiedBy>Gupta, Vineet</cp:lastModifiedBy>
  <cp:revision>46</cp:revision>
  <dcterms:created xsi:type="dcterms:W3CDTF">2023-10-31T00:45:33Z</dcterms:created>
  <dcterms:modified xsi:type="dcterms:W3CDTF">2023-11-03T02:02:52Z</dcterms:modified>
  <cp:category>KPMG Public</cp:category>
</cp:coreProperties>
</file>